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90" r:id="rId4"/>
    <p:sldId id="279" r:id="rId5"/>
    <p:sldId id="280" r:id="rId6"/>
    <p:sldId id="282" r:id="rId7"/>
    <p:sldId id="283" r:id="rId8"/>
    <p:sldId id="297" r:id="rId9"/>
    <p:sldId id="298" r:id="rId10"/>
    <p:sldId id="317" r:id="rId11"/>
    <p:sldId id="300" r:id="rId12"/>
    <p:sldId id="301" r:id="rId13"/>
    <p:sldId id="318" r:id="rId14"/>
    <p:sldId id="305" r:id="rId15"/>
    <p:sldId id="309" r:id="rId16"/>
    <p:sldId id="306" r:id="rId17"/>
    <p:sldId id="308" r:id="rId18"/>
    <p:sldId id="313" r:id="rId19"/>
    <p:sldId id="315" r:id="rId20"/>
    <p:sldId id="316" r:id="rId21"/>
    <p:sldId id="321" r:id="rId22"/>
    <p:sldId id="275" r:id="rId23"/>
    <p:sldId id="276" r:id="rId24"/>
    <p:sldId id="278" r:id="rId25"/>
    <p:sldId id="277" r:id="rId26"/>
    <p:sldId id="286" r:id="rId27"/>
    <p:sldId id="287" r:id="rId28"/>
    <p:sldId id="320" r:id="rId29"/>
    <p:sldId id="322" r:id="rId30"/>
    <p:sldId id="292" r:id="rId31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E52EB-0467-420F-BE5E-6E728E67C8C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8E469299-EE54-4D79-8B8E-D13A72F10B16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Wprowadzenie</a:t>
          </a:r>
          <a:endParaRPr lang="pl-PL" sz="2200" b="1" dirty="0">
            <a:solidFill>
              <a:schemeClr val="tx1"/>
            </a:solidFill>
          </a:endParaRPr>
        </a:p>
      </dgm:t>
    </dgm:pt>
    <dgm:pt modelId="{78627697-645F-4E90-8EC7-000691EB0EF9}" type="parTrans" cxnId="{2527D7DE-BFEB-4558-8F81-AE318155AD48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5AEE61FE-EF44-401F-B722-6CD19C384575}" type="sibTrans" cxnId="{2527D7DE-BFEB-4558-8F81-AE318155AD48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84EB239B-A085-46C4-8E1B-6B1E9FA34F6F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System Akredytacji w Polsce. Akredytacja w obszarach regulowanych prawnie</a:t>
          </a:r>
          <a:endParaRPr lang="pl-PL" sz="2200" b="1" dirty="0">
            <a:solidFill>
              <a:schemeClr val="tx1"/>
            </a:solidFill>
          </a:endParaRPr>
        </a:p>
      </dgm:t>
    </dgm:pt>
    <dgm:pt modelId="{1A8CC098-17D7-42BD-A63D-931E2521E88F}" type="parTrans" cxnId="{F1657805-E268-4DD4-B10E-53C8E03DD38E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8937B236-7041-42B2-A78D-BC0619BDD06C}" type="sibTrans" cxnId="{F1657805-E268-4DD4-B10E-53C8E03DD38E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073A2B88-B758-4CB1-8E03-9828C5D34BC7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Podstawowe obowiązki pracodawcy – wymagania prawne</a:t>
          </a:r>
          <a:endParaRPr lang="pl-PL" sz="2200" b="1" dirty="0">
            <a:solidFill>
              <a:schemeClr val="tx1"/>
            </a:solidFill>
          </a:endParaRPr>
        </a:p>
      </dgm:t>
    </dgm:pt>
    <dgm:pt modelId="{A9144224-5541-4A1F-8C00-2F577B5AF1FC}" type="parTrans" cxnId="{23E6C286-819E-48E2-92ED-99D7ABD8E0B8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AA4A562E-8863-4A0D-890D-EEB59E9C0C63}" type="sibTrans" cxnId="{23E6C286-819E-48E2-92ED-99D7ABD8E0B8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C6764522-AA10-44BE-BA14-BC2BC465D865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Etapy działań związane z identyfikacją oraz analizą wyników badań i pomiarów czynników szkodliwych dla zdrowia</a:t>
          </a:r>
          <a:endParaRPr lang="pl-PL" sz="2200" b="1" dirty="0">
            <a:solidFill>
              <a:schemeClr val="tx1"/>
            </a:solidFill>
          </a:endParaRPr>
        </a:p>
      </dgm:t>
    </dgm:pt>
    <dgm:pt modelId="{175F8C14-8644-48DB-B113-A0DAEEFD02F7}" type="parTrans" cxnId="{7F42D230-0D7B-4B54-A9A6-B4C4B7CFC479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7FCEFD49-686E-4DDF-BD35-0062BF204407}" type="sibTrans" cxnId="{7F42D230-0D7B-4B54-A9A6-B4C4B7CFC479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D923712D-80CD-4625-AB5D-E2D25CC21861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Analiza otrzymanych z laboratorium wyników badań i pomiarów czynników szkodliwych dla zdrowia oraz podjęcie stosownych działań</a:t>
          </a:r>
          <a:endParaRPr lang="pl-PL" sz="2200" b="1" dirty="0">
            <a:solidFill>
              <a:schemeClr val="tx1"/>
            </a:solidFill>
          </a:endParaRPr>
        </a:p>
      </dgm:t>
    </dgm:pt>
    <dgm:pt modelId="{CF29460E-3209-42FD-9945-A42C36F25BBB}" type="parTrans" cxnId="{AE15331E-0957-4777-9DA3-EA7255E62F23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616342CC-5C75-4237-849B-F6614A4CFD5B}" type="sibTrans" cxnId="{AE15331E-0957-4777-9DA3-EA7255E62F23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C9F71E52-00BF-4BB4-9A11-6F1079EB26F9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chemeClr val="tx1"/>
              </a:solidFill>
            </a:rPr>
            <a:t>CBJ sp. z o.o. – charakterystyka Spółki oraz zakres akredytacji w obszarze środowiska pracy</a:t>
          </a:r>
          <a:endParaRPr lang="pl-PL" sz="2200" b="1" dirty="0">
            <a:solidFill>
              <a:schemeClr val="tx1"/>
            </a:solidFill>
          </a:endParaRPr>
        </a:p>
      </dgm:t>
    </dgm:pt>
    <dgm:pt modelId="{A9345D17-0632-4111-8698-382DB2A0CC04}" type="parTrans" cxnId="{A9FB6CC8-F15B-450E-9FC3-DA200789AEBC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5DA1EE65-7027-4829-A391-5EF3D833776D}" type="sibTrans" cxnId="{A9FB6CC8-F15B-450E-9FC3-DA200789AEBC}">
      <dgm:prSet/>
      <dgm:spPr/>
      <dgm:t>
        <a:bodyPr/>
        <a:lstStyle/>
        <a:p>
          <a:endParaRPr lang="pl-PL" sz="2200" b="1">
            <a:solidFill>
              <a:schemeClr val="tx1"/>
            </a:solidFill>
          </a:endParaRPr>
        </a:p>
      </dgm:t>
    </dgm:pt>
    <dgm:pt modelId="{67A764F2-4270-4CD6-AF2A-37F7AAD7FC87}" type="pres">
      <dgm:prSet presAssocID="{B4DE52EB-0467-420F-BE5E-6E728E67C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728193-AC54-45A7-BD2C-9432D73650EC}" type="pres">
      <dgm:prSet presAssocID="{8E469299-EE54-4D79-8B8E-D13A72F10B1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EC4F4D-8E1A-4806-923F-32BA8D63A6E3}" type="pres">
      <dgm:prSet presAssocID="{5AEE61FE-EF44-401F-B722-6CD19C384575}" presName="spacer" presStyleCnt="0"/>
      <dgm:spPr/>
    </dgm:pt>
    <dgm:pt modelId="{FEBD73A1-D09B-4375-9FE7-34522ADB5215}" type="pres">
      <dgm:prSet presAssocID="{84EB239B-A085-46C4-8E1B-6B1E9FA34F6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B14467-F587-4D4A-AAAA-D79066727549}" type="pres">
      <dgm:prSet presAssocID="{8937B236-7041-42B2-A78D-BC0619BDD06C}" presName="spacer" presStyleCnt="0"/>
      <dgm:spPr/>
    </dgm:pt>
    <dgm:pt modelId="{5946A990-7167-4E5D-AE5B-C6EC1F3E1516}" type="pres">
      <dgm:prSet presAssocID="{073A2B88-B758-4CB1-8E03-9828C5D34BC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59FDEC-058E-4B84-83F3-26A8F014A920}" type="pres">
      <dgm:prSet presAssocID="{AA4A562E-8863-4A0D-890D-EEB59E9C0C63}" presName="spacer" presStyleCnt="0"/>
      <dgm:spPr/>
    </dgm:pt>
    <dgm:pt modelId="{6F559EF3-EAF7-468B-9EB4-E6E41E9ECEB8}" type="pres">
      <dgm:prSet presAssocID="{C6764522-AA10-44BE-BA14-BC2BC465D8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A8EB45-42F6-4796-9905-23F94A6415E4}" type="pres">
      <dgm:prSet presAssocID="{7FCEFD49-686E-4DDF-BD35-0062BF204407}" presName="spacer" presStyleCnt="0"/>
      <dgm:spPr/>
    </dgm:pt>
    <dgm:pt modelId="{13E9B17E-F6B9-4911-B6C2-D008CA373115}" type="pres">
      <dgm:prSet presAssocID="{D923712D-80CD-4625-AB5D-E2D25CC2186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435E3-F3E3-4F20-9E98-FDFF8FBE2CD3}" type="pres">
      <dgm:prSet presAssocID="{616342CC-5C75-4237-849B-F6614A4CFD5B}" presName="spacer" presStyleCnt="0"/>
      <dgm:spPr/>
    </dgm:pt>
    <dgm:pt modelId="{617BB214-A189-4AFA-905C-20959F6AF99A}" type="pres">
      <dgm:prSet presAssocID="{C9F71E52-00BF-4BB4-9A11-6F1079EB26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8246FC-7AA4-4B3F-9D0B-8A0EC313E329}" type="presOf" srcId="{D923712D-80CD-4625-AB5D-E2D25CC21861}" destId="{13E9B17E-F6B9-4911-B6C2-D008CA373115}" srcOrd="0" destOrd="0" presId="urn:microsoft.com/office/officeart/2005/8/layout/vList2"/>
    <dgm:cxn modelId="{DF0BE992-F311-4C65-9851-15652EBA1799}" type="presOf" srcId="{C6764522-AA10-44BE-BA14-BC2BC465D865}" destId="{6F559EF3-EAF7-468B-9EB4-E6E41E9ECEB8}" srcOrd="0" destOrd="0" presId="urn:microsoft.com/office/officeart/2005/8/layout/vList2"/>
    <dgm:cxn modelId="{F1657805-E268-4DD4-B10E-53C8E03DD38E}" srcId="{B4DE52EB-0467-420F-BE5E-6E728E67C8C3}" destId="{84EB239B-A085-46C4-8E1B-6B1E9FA34F6F}" srcOrd="1" destOrd="0" parTransId="{1A8CC098-17D7-42BD-A63D-931E2521E88F}" sibTransId="{8937B236-7041-42B2-A78D-BC0619BDD06C}"/>
    <dgm:cxn modelId="{841969B7-C0B8-46C6-96C7-58C99CDC321B}" type="presOf" srcId="{8E469299-EE54-4D79-8B8E-D13A72F10B16}" destId="{68728193-AC54-45A7-BD2C-9432D73650EC}" srcOrd="0" destOrd="0" presId="urn:microsoft.com/office/officeart/2005/8/layout/vList2"/>
    <dgm:cxn modelId="{856D38BF-A9B1-403F-B9C7-5BF19B43BFCC}" type="presOf" srcId="{B4DE52EB-0467-420F-BE5E-6E728E67C8C3}" destId="{67A764F2-4270-4CD6-AF2A-37F7AAD7FC87}" srcOrd="0" destOrd="0" presId="urn:microsoft.com/office/officeart/2005/8/layout/vList2"/>
    <dgm:cxn modelId="{DD3FD0E2-55CA-4BA3-A1B9-E6BC283A5308}" type="presOf" srcId="{073A2B88-B758-4CB1-8E03-9828C5D34BC7}" destId="{5946A990-7167-4E5D-AE5B-C6EC1F3E1516}" srcOrd="0" destOrd="0" presId="urn:microsoft.com/office/officeart/2005/8/layout/vList2"/>
    <dgm:cxn modelId="{A9FB6CC8-F15B-450E-9FC3-DA200789AEBC}" srcId="{B4DE52EB-0467-420F-BE5E-6E728E67C8C3}" destId="{C9F71E52-00BF-4BB4-9A11-6F1079EB26F9}" srcOrd="5" destOrd="0" parTransId="{A9345D17-0632-4111-8698-382DB2A0CC04}" sibTransId="{5DA1EE65-7027-4829-A391-5EF3D833776D}"/>
    <dgm:cxn modelId="{1C7F65C8-E7C7-487B-846E-0CB9EC6ADF23}" type="presOf" srcId="{84EB239B-A085-46C4-8E1B-6B1E9FA34F6F}" destId="{FEBD73A1-D09B-4375-9FE7-34522ADB5215}" srcOrd="0" destOrd="0" presId="urn:microsoft.com/office/officeart/2005/8/layout/vList2"/>
    <dgm:cxn modelId="{653FEA6D-64C4-4BE6-8938-24D85840679A}" type="presOf" srcId="{C9F71E52-00BF-4BB4-9A11-6F1079EB26F9}" destId="{617BB214-A189-4AFA-905C-20959F6AF99A}" srcOrd="0" destOrd="0" presId="urn:microsoft.com/office/officeart/2005/8/layout/vList2"/>
    <dgm:cxn modelId="{7F42D230-0D7B-4B54-A9A6-B4C4B7CFC479}" srcId="{B4DE52EB-0467-420F-BE5E-6E728E67C8C3}" destId="{C6764522-AA10-44BE-BA14-BC2BC465D865}" srcOrd="3" destOrd="0" parTransId="{175F8C14-8644-48DB-B113-A0DAEEFD02F7}" sibTransId="{7FCEFD49-686E-4DDF-BD35-0062BF204407}"/>
    <dgm:cxn modelId="{AE15331E-0957-4777-9DA3-EA7255E62F23}" srcId="{B4DE52EB-0467-420F-BE5E-6E728E67C8C3}" destId="{D923712D-80CD-4625-AB5D-E2D25CC21861}" srcOrd="4" destOrd="0" parTransId="{CF29460E-3209-42FD-9945-A42C36F25BBB}" sibTransId="{616342CC-5C75-4237-849B-F6614A4CFD5B}"/>
    <dgm:cxn modelId="{2527D7DE-BFEB-4558-8F81-AE318155AD48}" srcId="{B4DE52EB-0467-420F-BE5E-6E728E67C8C3}" destId="{8E469299-EE54-4D79-8B8E-D13A72F10B16}" srcOrd="0" destOrd="0" parTransId="{78627697-645F-4E90-8EC7-000691EB0EF9}" sibTransId="{5AEE61FE-EF44-401F-B722-6CD19C384575}"/>
    <dgm:cxn modelId="{23E6C286-819E-48E2-92ED-99D7ABD8E0B8}" srcId="{B4DE52EB-0467-420F-BE5E-6E728E67C8C3}" destId="{073A2B88-B758-4CB1-8E03-9828C5D34BC7}" srcOrd="2" destOrd="0" parTransId="{A9144224-5541-4A1F-8C00-2F577B5AF1FC}" sibTransId="{AA4A562E-8863-4A0D-890D-EEB59E9C0C63}"/>
    <dgm:cxn modelId="{74FBF0E2-E97B-48CF-BDD6-CF6A2DDA5EAE}" type="presParOf" srcId="{67A764F2-4270-4CD6-AF2A-37F7AAD7FC87}" destId="{68728193-AC54-45A7-BD2C-9432D73650EC}" srcOrd="0" destOrd="0" presId="urn:microsoft.com/office/officeart/2005/8/layout/vList2"/>
    <dgm:cxn modelId="{0682B629-11E7-4329-A938-03D37234781B}" type="presParOf" srcId="{67A764F2-4270-4CD6-AF2A-37F7AAD7FC87}" destId="{09EC4F4D-8E1A-4806-923F-32BA8D63A6E3}" srcOrd="1" destOrd="0" presId="urn:microsoft.com/office/officeart/2005/8/layout/vList2"/>
    <dgm:cxn modelId="{5A67A544-816E-4566-B06B-423EC1871BB6}" type="presParOf" srcId="{67A764F2-4270-4CD6-AF2A-37F7AAD7FC87}" destId="{FEBD73A1-D09B-4375-9FE7-34522ADB5215}" srcOrd="2" destOrd="0" presId="urn:microsoft.com/office/officeart/2005/8/layout/vList2"/>
    <dgm:cxn modelId="{6F121845-2C9E-4932-8AAA-8FA37C349ACE}" type="presParOf" srcId="{67A764F2-4270-4CD6-AF2A-37F7AAD7FC87}" destId="{04B14467-F587-4D4A-AAAA-D79066727549}" srcOrd="3" destOrd="0" presId="urn:microsoft.com/office/officeart/2005/8/layout/vList2"/>
    <dgm:cxn modelId="{54773332-ACE3-4CF1-B220-F8506826DF47}" type="presParOf" srcId="{67A764F2-4270-4CD6-AF2A-37F7AAD7FC87}" destId="{5946A990-7167-4E5D-AE5B-C6EC1F3E1516}" srcOrd="4" destOrd="0" presId="urn:microsoft.com/office/officeart/2005/8/layout/vList2"/>
    <dgm:cxn modelId="{68751A0E-742B-4969-93CF-1FEF445FF911}" type="presParOf" srcId="{67A764F2-4270-4CD6-AF2A-37F7AAD7FC87}" destId="{F959FDEC-058E-4B84-83F3-26A8F014A920}" srcOrd="5" destOrd="0" presId="urn:microsoft.com/office/officeart/2005/8/layout/vList2"/>
    <dgm:cxn modelId="{CA601CF5-3962-453F-AFA3-2178E47E6007}" type="presParOf" srcId="{67A764F2-4270-4CD6-AF2A-37F7AAD7FC87}" destId="{6F559EF3-EAF7-468B-9EB4-E6E41E9ECEB8}" srcOrd="6" destOrd="0" presId="urn:microsoft.com/office/officeart/2005/8/layout/vList2"/>
    <dgm:cxn modelId="{F4CFCEBD-BCD5-4B3E-9C78-DF61B59965BC}" type="presParOf" srcId="{67A764F2-4270-4CD6-AF2A-37F7AAD7FC87}" destId="{15A8EB45-42F6-4796-9905-23F94A6415E4}" srcOrd="7" destOrd="0" presId="urn:microsoft.com/office/officeart/2005/8/layout/vList2"/>
    <dgm:cxn modelId="{7757B30D-BEC1-45DF-95E5-14B9D860F8F0}" type="presParOf" srcId="{67A764F2-4270-4CD6-AF2A-37F7AAD7FC87}" destId="{13E9B17E-F6B9-4911-B6C2-D008CA373115}" srcOrd="8" destOrd="0" presId="urn:microsoft.com/office/officeart/2005/8/layout/vList2"/>
    <dgm:cxn modelId="{42C7B38B-4153-4EC3-BD91-D33DB407BF30}" type="presParOf" srcId="{67A764F2-4270-4CD6-AF2A-37F7AAD7FC87}" destId="{4F1435E3-F3E3-4F20-9E98-FDFF8FBE2CD3}" srcOrd="9" destOrd="0" presId="urn:microsoft.com/office/officeart/2005/8/layout/vList2"/>
    <dgm:cxn modelId="{F47FAAB0-E0F5-4E63-A294-49C914A13033}" type="presParOf" srcId="{67A764F2-4270-4CD6-AF2A-37F7AAD7FC87}" destId="{617BB214-A189-4AFA-905C-20959F6AF9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8205D-582E-4B9C-8FFC-28E482A6DD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B56F29E-B00E-45E9-B4F4-4E4F11FE37E6}">
      <dgm:prSet custT="1"/>
      <dgm:spPr/>
      <dgm:t>
        <a:bodyPr/>
        <a:lstStyle/>
        <a:p>
          <a:pPr rtl="0"/>
          <a:r>
            <a:rPr lang="pl-PL" sz="2000" b="1" dirty="0" smtClean="0">
              <a:latin typeface="+mn-lt"/>
              <a:ea typeface="Verdana" pitchFamily="34" charset="0"/>
              <a:cs typeface="Verdana" pitchFamily="34" charset="0"/>
            </a:rPr>
            <a:t>Polskie Centrum Akredytacji </a:t>
          </a:r>
        </a:p>
        <a:p>
          <a:pPr rtl="0"/>
          <a:r>
            <a:rPr lang="pl-PL" sz="2000" dirty="0" smtClean="0">
              <a:latin typeface="+mn-lt"/>
              <a:ea typeface="Verdana" pitchFamily="34" charset="0"/>
              <a:cs typeface="Verdana" pitchFamily="34" charset="0"/>
            </a:rPr>
            <a:t>PN-EN ISO/IEC 17011</a:t>
          </a:r>
          <a:endParaRPr lang="pl-PL" sz="20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3E0AE24-B828-46A6-9F26-9E721F3A1B3B}" type="parTrans" cxnId="{EDA4E831-DE05-4881-A21A-C662B41C8C14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4442AF63-D557-4FDF-8051-DC3C0B463BDA}" type="sibTrans" cxnId="{EDA4E831-DE05-4881-A21A-C662B41C8C14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2C8797D2-6316-4FC6-BF73-E0C35C1A4F51}">
      <dgm:prSet custT="1"/>
      <dgm:spPr/>
      <dgm:t>
        <a:bodyPr/>
        <a:lstStyle/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smtClean="0">
              <a:latin typeface="+mn-lt"/>
              <a:ea typeface="Verdana" pitchFamily="34" charset="0"/>
              <a:cs typeface="Verdana" pitchFamily="34" charset="0"/>
            </a:rPr>
            <a:t>Laboratoria</a:t>
          </a:r>
          <a:endParaRPr lang="pl-PL" sz="1800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0324BC5C-A6FB-436F-8D07-39AB773E9A99}" type="parTrans" cxnId="{F0E1901D-5422-4B66-8163-2367C4F17804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BC8B14D2-7493-4296-A861-128DE4859BED}" type="sibTrans" cxnId="{F0E1901D-5422-4B66-8163-2367C4F17804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8FC96694-ADC2-4C9B-9794-D02D12D6FE43}">
      <dgm:prSet custT="1"/>
      <dgm:spPr/>
      <dgm:t>
        <a:bodyPr/>
        <a:lstStyle/>
        <a:p>
          <a:pPr rtl="0"/>
          <a:r>
            <a:rPr lang="pl-PL" sz="1800" b="1" dirty="0" smtClean="0">
              <a:latin typeface="+mn-lt"/>
              <a:ea typeface="Verdana" pitchFamily="34" charset="0"/>
              <a:cs typeface="Verdana" pitchFamily="34" charset="0"/>
            </a:rPr>
            <a:t>Jednostki certyfikujące</a:t>
          </a:r>
          <a:endParaRPr lang="pl-PL" sz="1800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8ACEE227-E4D2-415B-A272-FA77261D8942}" type="parTrans" cxnId="{33867BD7-02C3-4178-A14C-20084B719F03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8797B545-D7D4-4005-B29E-7EDC9123E189}" type="sibTrans" cxnId="{33867BD7-02C3-4178-A14C-20084B719F03}">
      <dgm:prSet/>
      <dgm:spPr/>
      <dgm:t>
        <a:bodyPr/>
        <a:lstStyle/>
        <a:p>
          <a:endParaRPr lang="pl-PL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0E8136FD-C92A-457B-9B29-456E6A529F63}">
      <dgm:prSet custT="1"/>
      <dgm:spPr/>
      <dgm:t>
        <a:bodyPr/>
        <a:lstStyle/>
        <a:p>
          <a:pPr rtl="0"/>
          <a:r>
            <a:rPr lang="pl-PL" sz="1400" b="0" dirty="0" smtClean="0">
              <a:latin typeface="+mn-lt"/>
              <a:ea typeface="Verdana" pitchFamily="34" charset="0"/>
              <a:cs typeface="Verdana" pitchFamily="34" charset="0"/>
            </a:rPr>
            <a:t>PN-EN ISO/IEC 17021-1 </a:t>
          </a:r>
        </a:p>
        <a:p>
          <a:pPr rtl="0"/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systemy zarządzania</a:t>
          </a:r>
        </a:p>
      </dgm:t>
    </dgm:pt>
    <dgm:pt modelId="{0CC250E0-2A50-4DAE-90D0-6C5B678D5317}" type="parTrans" cxnId="{332BD553-DDD8-436D-B815-E9982FC5A270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C75F8CDF-C574-4795-9936-1A9D1785C704}" type="sibTrans" cxnId="{332BD553-DDD8-436D-B815-E9982FC5A270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914FEB8B-29DE-4DA5-A6C2-6A67B571FD7D}">
      <dgm:prSet custT="1"/>
      <dgm:spPr/>
      <dgm:t>
        <a:bodyPr/>
        <a:lstStyle/>
        <a:p>
          <a:pPr rtl="0"/>
          <a:r>
            <a:rPr lang="pl-PL" sz="1400" b="0" dirty="0" smtClean="0">
              <a:latin typeface="+mn-lt"/>
              <a:ea typeface="Verdana" pitchFamily="34" charset="0"/>
              <a:cs typeface="Verdana" pitchFamily="34" charset="0"/>
            </a:rPr>
            <a:t>PN-EN ISO/IEC 17065 </a:t>
          </a:r>
        </a:p>
        <a:p>
          <a:pPr rtl="0"/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wyroby </a:t>
          </a:r>
        </a:p>
      </dgm:t>
    </dgm:pt>
    <dgm:pt modelId="{9FEB250A-BAC2-4924-B62F-45C902292178}" type="parTrans" cxnId="{083027A6-FA54-4718-B47E-0EE21544C85D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96D3DA83-2EA9-49EC-88CB-0AC5B4CDAB35}" type="sibTrans" cxnId="{083027A6-FA54-4718-B47E-0EE21544C85D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399BE98D-805E-4ABF-BA37-6BBC903FC7C6}">
      <dgm:prSet custT="1"/>
      <dgm:spPr/>
      <dgm:t>
        <a:bodyPr/>
        <a:lstStyle/>
        <a:p>
          <a:pPr rtl="0"/>
          <a:r>
            <a:rPr lang="pl-PL" sz="1400" b="0" dirty="0" smtClean="0">
              <a:latin typeface="+mn-lt"/>
              <a:ea typeface="Verdana" pitchFamily="34" charset="0"/>
              <a:cs typeface="Verdana" pitchFamily="34" charset="0"/>
            </a:rPr>
            <a:t>PN-EN ISO/IEC 17024 </a:t>
          </a:r>
        </a:p>
        <a:p>
          <a:pPr rtl="0"/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osoby</a:t>
          </a:r>
        </a:p>
      </dgm:t>
    </dgm:pt>
    <dgm:pt modelId="{9F35A081-B697-490A-8398-8CC262FB9EDB}" type="parTrans" cxnId="{FBD6D03E-21C4-4A36-A6C4-462AB61B93D4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67FF11A0-1B27-44FC-BC35-15FFABB76943}" type="sibTrans" cxnId="{FBD6D03E-21C4-4A36-A6C4-462AB61B93D4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01BFBCF1-D25D-4C87-9A80-491E5EF93FD5}">
      <dgm:prSet custT="1"/>
      <dgm:spPr/>
      <dgm:t>
        <a:bodyPr/>
        <a:lstStyle/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dirty="0" smtClean="0">
              <a:latin typeface="+mn-lt"/>
              <a:ea typeface="Verdana" pitchFamily="34" charset="0"/>
              <a:cs typeface="Verdana" pitchFamily="34" charset="0"/>
            </a:rPr>
            <a:t>PN-EN ISO/IEC 17025 badawcze, wzorcujące</a:t>
          </a:r>
        </a:p>
      </dgm:t>
    </dgm:pt>
    <dgm:pt modelId="{7685B7FE-1187-451A-B87E-6EB20E6E1F67}" type="parTrans" cxnId="{45C2F271-BE54-4FD9-861C-89AE9087B997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9AA98860-8768-4100-9E15-12C451E5208C}" type="sibTrans" cxnId="{45C2F271-BE54-4FD9-861C-89AE9087B997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C3DA9B4A-A43A-482D-A5AA-5C40B1E71980}">
      <dgm:prSet custT="1"/>
      <dgm:spPr/>
      <dgm:t>
        <a:bodyPr/>
        <a:lstStyle/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PN-EN ISO 15189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medyczne</a:t>
          </a:r>
        </a:p>
      </dgm:t>
    </dgm:pt>
    <dgm:pt modelId="{D6C65584-7691-4309-8EA8-CD311D83B837}" type="parTrans" cxnId="{69F3B442-9333-430A-8043-CFC1D73E6A09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A90368C3-D525-40C1-A517-C35FFACFFB36}" type="sibTrans" cxnId="{69F3B442-9333-430A-8043-CFC1D73E6A09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C70C63DC-F715-4FCD-9182-4D10E53A2058}">
      <dgm:prSet custT="1"/>
      <dgm:spPr/>
      <dgm:t>
        <a:bodyPr/>
        <a:lstStyle/>
        <a:p>
          <a:pPr rtl="0"/>
          <a:r>
            <a:rPr lang="pl-PL" sz="1800" b="1" dirty="0" smtClean="0">
              <a:latin typeface="+mn-lt"/>
              <a:ea typeface="Verdana" pitchFamily="34" charset="0"/>
              <a:cs typeface="Verdana" pitchFamily="34" charset="0"/>
            </a:rPr>
            <a:t>Jednostki inspekcyjne</a:t>
          </a:r>
        </a:p>
        <a:p>
          <a:pPr rtl="0"/>
          <a:r>
            <a:rPr lang="pl-PL" sz="1400" b="0" dirty="0" smtClean="0">
              <a:latin typeface="+mn-lt"/>
              <a:ea typeface="Verdana" pitchFamily="34" charset="0"/>
              <a:cs typeface="Verdana" pitchFamily="34" charset="0"/>
            </a:rPr>
            <a:t>PN-EN ISO/IEC 17020</a:t>
          </a:r>
          <a:endParaRPr lang="pl-PL" sz="1400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2B03D379-3FF4-424F-9831-7EDC79D0C4D7}" type="parTrans" cxnId="{03D9F248-C3FB-4235-9A44-6732B713AC50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CFB32ACA-977D-4C74-843B-3C9A9B0B0975}" type="sibTrans" cxnId="{03D9F248-C3FB-4235-9A44-6732B713AC50}">
      <dgm:prSet/>
      <dgm:spPr/>
      <dgm:t>
        <a:bodyPr/>
        <a:lstStyle/>
        <a:p>
          <a:endParaRPr lang="pl-PL" sz="1200">
            <a:latin typeface="+mn-lt"/>
          </a:endParaRPr>
        </a:p>
      </dgm:t>
    </dgm:pt>
    <dgm:pt modelId="{26B00817-1D7E-4450-AC69-E3529A359151}">
      <dgm:prSet custT="1"/>
      <dgm:spPr/>
      <dgm:t>
        <a:bodyPr/>
        <a:lstStyle/>
        <a:p>
          <a:pPr rtl="0">
            <a:spcBef>
              <a:spcPts val="600"/>
            </a:spcBef>
          </a:pPr>
          <a:r>
            <a:rPr lang="pl-PL" sz="1800" b="1" dirty="0" smtClean="0">
              <a:latin typeface="+mn-lt"/>
              <a:ea typeface="Verdana" pitchFamily="34" charset="0"/>
              <a:cs typeface="Verdana" pitchFamily="34" charset="0"/>
            </a:rPr>
            <a:t>Organizatorzy badań biegłości </a:t>
          </a:r>
          <a:r>
            <a:rPr lang="pl-PL" sz="1400" b="1" dirty="0" smtClean="0">
              <a:latin typeface="+mn-lt"/>
              <a:ea typeface="Verdana" pitchFamily="34" charset="0"/>
              <a:cs typeface="Verdana" pitchFamily="34" charset="0"/>
            </a:rPr>
            <a:t/>
          </a:r>
          <a:br>
            <a:rPr lang="pl-PL" sz="1400" b="1" dirty="0" smtClean="0">
              <a:latin typeface="+mn-lt"/>
              <a:ea typeface="Verdana" pitchFamily="34" charset="0"/>
              <a:cs typeface="Verdana" pitchFamily="34" charset="0"/>
            </a:rPr>
          </a:br>
          <a:r>
            <a:rPr lang="pl-PL" sz="1400" dirty="0" smtClean="0">
              <a:latin typeface="+mn-lt"/>
              <a:ea typeface="Verdana" pitchFamily="34" charset="0"/>
              <a:cs typeface="Verdana" pitchFamily="34" charset="0"/>
            </a:rPr>
            <a:t>PN-EN ISO/IEC 17043</a:t>
          </a:r>
          <a:endParaRPr lang="pl-PL" sz="1400" b="1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FFB53514-13F3-46A2-937F-24B82C62E5DA}" type="parTrans" cxnId="{C7A51363-9A2C-442B-9E52-827AFC170CE0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8229CCA6-98BA-44C4-89ED-43E158A6CF21}" type="sibTrans" cxnId="{C7A51363-9A2C-442B-9E52-827AFC170CE0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589A0D29-F5CE-4D26-9D2D-A88F0650C6D1}" type="pres">
      <dgm:prSet presAssocID="{9C68205D-582E-4B9C-8FFC-28E482A6DD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BFEACF5-230E-4999-8B11-E1CFEDF9EBA4}" type="pres">
      <dgm:prSet presAssocID="{BB56F29E-B00E-45E9-B4F4-4E4F11FE37E6}" presName="hierRoot1" presStyleCnt="0"/>
      <dgm:spPr/>
    </dgm:pt>
    <dgm:pt modelId="{1E2F8896-861A-40B4-B5D6-8677FC5A8214}" type="pres">
      <dgm:prSet presAssocID="{BB56F29E-B00E-45E9-B4F4-4E4F11FE37E6}" presName="composite" presStyleCnt="0"/>
      <dgm:spPr/>
    </dgm:pt>
    <dgm:pt modelId="{89BA2049-F289-447E-9D66-8CF20FACF657}" type="pres">
      <dgm:prSet presAssocID="{BB56F29E-B00E-45E9-B4F4-4E4F11FE37E6}" presName="background" presStyleLbl="node0" presStyleIdx="0" presStyleCnt="1"/>
      <dgm:spPr>
        <a:solidFill>
          <a:srgbClr val="92D050"/>
        </a:solidFill>
      </dgm:spPr>
      <dgm:t>
        <a:bodyPr/>
        <a:lstStyle/>
        <a:p>
          <a:endParaRPr lang="pl-PL"/>
        </a:p>
      </dgm:t>
    </dgm:pt>
    <dgm:pt modelId="{A98FC83B-E0F8-47F9-A14D-3DBDD07AED6C}" type="pres">
      <dgm:prSet presAssocID="{BB56F29E-B00E-45E9-B4F4-4E4F11FE37E6}" presName="text" presStyleLbl="fgAcc0" presStyleIdx="0" presStyleCnt="1" custScaleX="364227" custScaleY="151775" custLinFactNeighborX="-9491" custLinFactNeighborY="-349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8D7E79D-3912-44F4-9D2E-B67D2FCD980B}" type="pres">
      <dgm:prSet presAssocID="{BB56F29E-B00E-45E9-B4F4-4E4F11FE37E6}" presName="hierChild2" presStyleCnt="0"/>
      <dgm:spPr/>
    </dgm:pt>
    <dgm:pt modelId="{222C55DC-24F6-4462-8468-7D4A4C0223D3}" type="pres">
      <dgm:prSet presAssocID="{0324BC5C-A6FB-436F-8D07-39AB773E9A99}" presName="Name10" presStyleLbl="parChTrans1D2" presStyleIdx="0" presStyleCnt="4"/>
      <dgm:spPr/>
      <dgm:t>
        <a:bodyPr/>
        <a:lstStyle/>
        <a:p>
          <a:endParaRPr lang="pl-PL"/>
        </a:p>
      </dgm:t>
    </dgm:pt>
    <dgm:pt modelId="{AC0295B4-FFCA-47E4-A28B-FDB11462B858}" type="pres">
      <dgm:prSet presAssocID="{2C8797D2-6316-4FC6-BF73-E0C35C1A4F51}" presName="hierRoot2" presStyleCnt="0"/>
      <dgm:spPr/>
    </dgm:pt>
    <dgm:pt modelId="{767E57A6-1974-43E0-9A55-A2FD6BE8B774}" type="pres">
      <dgm:prSet presAssocID="{2C8797D2-6316-4FC6-BF73-E0C35C1A4F51}" presName="composite2" presStyleCnt="0"/>
      <dgm:spPr/>
    </dgm:pt>
    <dgm:pt modelId="{80BC4DCB-3776-4F67-874F-CA15DB762532}" type="pres">
      <dgm:prSet presAssocID="{2C8797D2-6316-4FC6-BF73-E0C35C1A4F51}" presName="background2" presStyleLbl="node2" presStyleIdx="0" presStyleCnt="4"/>
      <dgm:spPr>
        <a:solidFill>
          <a:srgbClr val="92D050"/>
        </a:solidFill>
      </dgm:spPr>
      <dgm:t>
        <a:bodyPr/>
        <a:lstStyle/>
        <a:p>
          <a:endParaRPr lang="pl-PL"/>
        </a:p>
      </dgm:t>
    </dgm:pt>
    <dgm:pt modelId="{57CCB2E9-4084-4D27-8873-F88DD5AC9A47}" type="pres">
      <dgm:prSet presAssocID="{2C8797D2-6316-4FC6-BF73-E0C35C1A4F51}" presName="text2" presStyleLbl="fgAcc2" presStyleIdx="0" presStyleCnt="4" custScaleX="150956" custScaleY="160074" custLinFactNeighborX="-16336" custLinFactNeighborY="303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071A69-1A10-4A27-9500-9E59FB838C59}" type="pres">
      <dgm:prSet presAssocID="{2C8797D2-6316-4FC6-BF73-E0C35C1A4F51}" presName="hierChild3" presStyleCnt="0"/>
      <dgm:spPr/>
    </dgm:pt>
    <dgm:pt modelId="{C1D33D72-2917-4C07-A53F-85EBFB88FCB6}" type="pres">
      <dgm:prSet presAssocID="{7685B7FE-1187-451A-B87E-6EB20E6E1F67}" presName="Name17" presStyleLbl="parChTrans1D3" presStyleIdx="0" presStyleCnt="5"/>
      <dgm:spPr/>
      <dgm:t>
        <a:bodyPr/>
        <a:lstStyle/>
        <a:p>
          <a:endParaRPr lang="pl-PL"/>
        </a:p>
      </dgm:t>
    </dgm:pt>
    <dgm:pt modelId="{97000F8D-7AB3-4DAF-B2CE-2DFA72803F4F}" type="pres">
      <dgm:prSet presAssocID="{01BFBCF1-D25D-4C87-9A80-491E5EF93FD5}" presName="hierRoot3" presStyleCnt="0"/>
      <dgm:spPr/>
    </dgm:pt>
    <dgm:pt modelId="{8E613588-CFAA-410B-AFC8-CF6795E0B79E}" type="pres">
      <dgm:prSet presAssocID="{01BFBCF1-D25D-4C87-9A80-491E5EF93FD5}" presName="composite3" presStyleCnt="0"/>
      <dgm:spPr/>
    </dgm:pt>
    <dgm:pt modelId="{DCCE6036-86D1-48C9-B1A7-A5A356C9A3F1}" type="pres">
      <dgm:prSet presAssocID="{01BFBCF1-D25D-4C87-9A80-491E5EF93FD5}" presName="background3" presStyleLbl="node3" presStyleIdx="0" presStyleCnt="5"/>
      <dgm:spPr>
        <a:solidFill>
          <a:srgbClr val="FF9933"/>
        </a:solidFill>
      </dgm:spPr>
      <dgm:t>
        <a:bodyPr/>
        <a:lstStyle/>
        <a:p>
          <a:endParaRPr lang="pl-PL"/>
        </a:p>
      </dgm:t>
    </dgm:pt>
    <dgm:pt modelId="{9D974827-CA56-44FA-A9CC-FF54F2C16F6F}" type="pres">
      <dgm:prSet presAssocID="{01BFBCF1-D25D-4C87-9A80-491E5EF93FD5}" presName="text3" presStyleLbl="fgAcc3" presStyleIdx="0" presStyleCnt="5" custScaleX="127870" custScaleY="2297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15CE89-073E-4F1E-B4E1-DA526079C721}" type="pres">
      <dgm:prSet presAssocID="{01BFBCF1-D25D-4C87-9A80-491E5EF93FD5}" presName="hierChild4" presStyleCnt="0"/>
      <dgm:spPr/>
    </dgm:pt>
    <dgm:pt modelId="{38DA310B-B7F9-4E8C-AC04-CF92A4311F77}" type="pres">
      <dgm:prSet presAssocID="{D6C65584-7691-4309-8EA8-CD311D83B837}" presName="Name17" presStyleLbl="parChTrans1D3" presStyleIdx="1" presStyleCnt="5"/>
      <dgm:spPr/>
      <dgm:t>
        <a:bodyPr/>
        <a:lstStyle/>
        <a:p>
          <a:endParaRPr lang="pl-PL"/>
        </a:p>
      </dgm:t>
    </dgm:pt>
    <dgm:pt modelId="{41DCEE58-E1AC-45FC-8317-060A0FFE6BCA}" type="pres">
      <dgm:prSet presAssocID="{C3DA9B4A-A43A-482D-A5AA-5C40B1E71980}" presName="hierRoot3" presStyleCnt="0"/>
      <dgm:spPr/>
    </dgm:pt>
    <dgm:pt modelId="{825E9277-EB68-4981-A2E2-ADCDAA710F02}" type="pres">
      <dgm:prSet presAssocID="{C3DA9B4A-A43A-482D-A5AA-5C40B1E71980}" presName="composite3" presStyleCnt="0"/>
      <dgm:spPr/>
    </dgm:pt>
    <dgm:pt modelId="{7A4CDD05-2E4B-4BA6-82D6-FD7EA9F47F90}" type="pres">
      <dgm:prSet presAssocID="{C3DA9B4A-A43A-482D-A5AA-5C40B1E71980}" presName="background3" presStyleLbl="node3" presStyleIdx="1" presStyleCnt="5"/>
      <dgm:spPr/>
    </dgm:pt>
    <dgm:pt modelId="{72A493E1-73A7-44F8-8A7B-8DE7739A2927}" type="pres">
      <dgm:prSet presAssocID="{C3DA9B4A-A43A-482D-A5AA-5C40B1E71980}" presName="text3" presStyleLbl="fgAcc3" presStyleIdx="1" presStyleCnt="5" custScaleX="110900" custScaleY="17521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C38D4A-6C6F-4CD8-8AD3-5A40F71B00B5}" type="pres">
      <dgm:prSet presAssocID="{C3DA9B4A-A43A-482D-A5AA-5C40B1E71980}" presName="hierChild4" presStyleCnt="0"/>
      <dgm:spPr/>
    </dgm:pt>
    <dgm:pt modelId="{D4A9E3F8-72A9-4181-B37F-05914EA55AAC}" type="pres">
      <dgm:prSet presAssocID="{8ACEE227-E4D2-415B-A272-FA77261D8942}" presName="Name10" presStyleLbl="parChTrans1D2" presStyleIdx="1" presStyleCnt="4"/>
      <dgm:spPr/>
      <dgm:t>
        <a:bodyPr/>
        <a:lstStyle/>
        <a:p>
          <a:endParaRPr lang="pl-PL"/>
        </a:p>
      </dgm:t>
    </dgm:pt>
    <dgm:pt modelId="{98F6C689-6D3A-4746-BE6D-ED6162A44E95}" type="pres">
      <dgm:prSet presAssocID="{8FC96694-ADC2-4C9B-9794-D02D12D6FE43}" presName="hierRoot2" presStyleCnt="0"/>
      <dgm:spPr/>
    </dgm:pt>
    <dgm:pt modelId="{7A1CF804-FB46-4E25-80FD-225728C1E700}" type="pres">
      <dgm:prSet presAssocID="{8FC96694-ADC2-4C9B-9794-D02D12D6FE43}" presName="composite2" presStyleCnt="0"/>
      <dgm:spPr/>
    </dgm:pt>
    <dgm:pt modelId="{83B1EDD9-10D2-415A-8DE0-EE517CBCBA3D}" type="pres">
      <dgm:prSet presAssocID="{8FC96694-ADC2-4C9B-9794-D02D12D6FE43}" presName="background2" presStyleLbl="node2" presStyleIdx="1" presStyleCnt="4"/>
      <dgm:spPr>
        <a:solidFill>
          <a:srgbClr val="92D050"/>
        </a:solidFill>
      </dgm:spPr>
      <dgm:t>
        <a:bodyPr/>
        <a:lstStyle/>
        <a:p>
          <a:endParaRPr lang="pl-PL"/>
        </a:p>
      </dgm:t>
    </dgm:pt>
    <dgm:pt modelId="{72E96290-3F3D-425F-9E98-7E0E477053DB}" type="pres">
      <dgm:prSet presAssocID="{8FC96694-ADC2-4C9B-9794-D02D12D6FE43}" presName="text2" presStyleLbl="fgAcc2" presStyleIdx="1" presStyleCnt="4" custScaleX="166417" custScaleY="25972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D16BE4F-F46B-491E-BF1D-A0AE59A4F331}" type="pres">
      <dgm:prSet presAssocID="{8FC96694-ADC2-4C9B-9794-D02D12D6FE43}" presName="hierChild3" presStyleCnt="0"/>
      <dgm:spPr/>
    </dgm:pt>
    <dgm:pt modelId="{1F64065D-90FC-41F0-8A19-1602BE3AD1E9}" type="pres">
      <dgm:prSet presAssocID="{0CC250E0-2A50-4DAE-90D0-6C5B678D5317}" presName="Name17" presStyleLbl="parChTrans1D3" presStyleIdx="2" presStyleCnt="5"/>
      <dgm:spPr/>
      <dgm:t>
        <a:bodyPr/>
        <a:lstStyle/>
        <a:p>
          <a:endParaRPr lang="pl-PL"/>
        </a:p>
      </dgm:t>
    </dgm:pt>
    <dgm:pt modelId="{D1650BB3-3DE9-4A63-B4D1-EE6360A82442}" type="pres">
      <dgm:prSet presAssocID="{0E8136FD-C92A-457B-9B29-456E6A529F63}" presName="hierRoot3" presStyleCnt="0"/>
      <dgm:spPr/>
    </dgm:pt>
    <dgm:pt modelId="{2D3E9DBD-F6BE-4D97-A734-DB40539E9C96}" type="pres">
      <dgm:prSet presAssocID="{0E8136FD-C92A-457B-9B29-456E6A529F63}" presName="composite3" presStyleCnt="0"/>
      <dgm:spPr/>
    </dgm:pt>
    <dgm:pt modelId="{A55885BA-2472-47A9-A3E4-1966C0637689}" type="pres">
      <dgm:prSet presAssocID="{0E8136FD-C92A-457B-9B29-456E6A529F63}" presName="background3" presStyleLbl="node3" presStyleIdx="2" presStyleCnt="5"/>
      <dgm:spPr/>
    </dgm:pt>
    <dgm:pt modelId="{A3AEA1DA-870A-4C85-B1A0-45645C39B58C}" type="pres">
      <dgm:prSet presAssocID="{0E8136FD-C92A-457B-9B29-456E6A529F63}" presName="text3" presStyleLbl="fgAcc3" presStyleIdx="2" presStyleCnt="5" custScaleX="134925" custScaleY="1789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D47682-ACCA-4E08-858A-40C719F6AF7C}" type="pres">
      <dgm:prSet presAssocID="{0E8136FD-C92A-457B-9B29-456E6A529F63}" presName="hierChild4" presStyleCnt="0"/>
      <dgm:spPr/>
    </dgm:pt>
    <dgm:pt modelId="{40AC03A5-BEFA-4667-B437-CE8986A52081}" type="pres">
      <dgm:prSet presAssocID="{9FEB250A-BAC2-4924-B62F-45C902292178}" presName="Name17" presStyleLbl="parChTrans1D3" presStyleIdx="3" presStyleCnt="5"/>
      <dgm:spPr/>
      <dgm:t>
        <a:bodyPr/>
        <a:lstStyle/>
        <a:p>
          <a:endParaRPr lang="pl-PL"/>
        </a:p>
      </dgm:t>
    </dgm:pt>
    <dgm:pt modelId="{AC6DE68C-9D5E-43C8-BCA9-91FF7F6A29E0}" type="pres">
      <dgm:prSet presAssocID="{914FEB8B-29DE-4DA5-A6C2-6A67B571FD7D}" presName="hierRoot3" presStyleCnt="0"/>
      <dgm:spPr/>
    </dgm:pt>
    <dgm:pt modelId="{EB8A8B49-4A71-4740-90EB-052375EF4E11}" type="pres">
      <dgm:prSet presAssocID="{914FEB8B-29DE-4DA5-A6C2-6A67B571FD7D}" presName="composite3" presStyleCnt="0"/>
      <dgm:spPr/>
    </dgm:pt>
    <dgm:pt modelId="{81F46AE8-562C-49C3-9446-6193B9920475}" type="pres">
      <dgm:prSet presAssocID="{914FEB8B-29DE-4DA5-A6C2-6A67B571FD7D}" presName="background3" presStyleLbl="node3" presStyleIdx="3" presStyleCnt="5"/>
      <dgm:spPr/>
    </dgm:pt>
    <dgm:pt modelId="{AEAB6803-0CD1-4155-AB81-112A374512F5}" type="pres">
      <dgm:prSet presAssocID="{914FEB8B-29DE-4DA5-A6C2-6A67B571FD7D}" presName="text3" presStyleLbl="fgAcc3" presStyleIdx="3" presStyleCnt="5" custScaleX="134925" custScaleY="1789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7791C2D-D1F5-4DAB-A8A8-FA0F1F860257}" type="pres">
      <dgm:prSet presAssocID="{914FEB8B-29DE-4DA5-A6C2-6A67B571FD7D}" presName="hierChild4" presStyleCnt="0"/>
      <dgm:spPr/>
    </dgm:pt>
    <dgm:pt modelId="{4BCC14C1-0CDD-4666-9715-AB69564C3229}" type="pres">
      <dgm:prSet presAssocID="{9F35A081-B697-490A-8398-8CC262FB9EDB}" presName="Name17" presStyleLbl="parChTrans1D3" presStyleIdx="4" presStyleCnt="5"/>
      <dgm:spPr/>
      <dgm:t>
        <a:bodyPr/>
        <a:lstStyle/>
        <a:p>
          <a:endParaRPr lang="pl-PL"/>
        </a:p>
      </dgm:t>
    </dgm:pt>
    <dgm:pt modelId="{133B2EF2-3517-4013-8700-B265E2C4F267}" type="pres">
      <dgm:prSet presAssocID="{399BE98D-805E-4ABF-BA37-6BBC903FC7C6}" presName="hierRoot3" presStyleCnt="0"/>
      <dgm:spPr/>
    </dgm:pt>
    <dgm:pt modelId="{1B3E292B-6405-40D1-92EB-C635AB37D627}" type="pres">
      <dgm:prSet presAssocID="{399BE98D-805E-4ABF-BA37-6BBC903FC7C6}" presName="composite3" presStyleCnt="0"/>
      <dgm:spPr/>
    </dgm:pt>
    <dgm:pt modelId="{438DF275-F482-48CA-9D0C-E611D441112B}" type="pres">
      <dgm:prSet presAssocID="{399BE98D-805E-4ABF-BA37-6BBC903FC7C6}" presName="background3" presStyleLbl="node3" presStyleIdx="4" presStyleCnt="5"/>
      <dgm:spPr/>
    </dgm:pt>
    <dgm:pt modelId="{8E9FD3B7-242A-405A-A1B0-FC58B18264A4}" type="pres">
      <dgm:prSet presAssocID="{399BE98D-805E-4ABF-BA37-6BBC903FC7C6}" presName="text3" presStyleLbl="fgAcc3" presStyleIdx="4" presStyleCnt="5" custScaleX="134925" custScaleY="1789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26AC8AF-048E-47E8-BF98-D937751A8797}" type="pres">
      <dgm:prSet presAssocID="{399BE98D-805E-4ABF-BA37-6BBC903FC7C6}" presName="hierChild4" presStyleCnt="0"/>
      <dgm:spPr/>
    </dgm:pt>
    <dgm:pt modelId="{7689B25D-2664-4791-816F-641FEC27E2C7}" type="pres">
      <dgm:prSet presAssocID="{2B03D379-3FF4-424F-9831-7EDC79D0C4D7}" presName="Name10" presStyleLbl="parChTrans1D2" presStyleIdx="2" presStyleCnt="4"/>
      <dgm:spPr/>
      <dgm:t>
        <a:bodyPr/>
        <a:lstStyle/>
        <a:p>
          <a:endParaRPr lang="pl-PL"/>
        </a:p>
      </dgm:t>
    </dgm:pt>
    <dgm:pt modelId="{019D1385-F267-49A3-9FF3-354621D7AD66}" type="pres">
      <dgm:prSet presAssocID="{C70C63DC-F715-4FCD-9182-4D10E53A2058}" presName="hierRoot2" presStyleCnt="0"/>
      <dgm:spPr/>
    </dgm:pt>
    <dgm:pt modelId="{5B3117EA-F8D7-401D-8AA2-766C8E54D98B}" type="pres">
      <dgm:prSet presAssocID="{C70C63DC-F715-4FCD-9182-4D10E53A2058}" presName="composite2" presStyleCnt="0"/>
      <dgm:spPr/>
    </dgm:pt>
    <dgm:pt modelId="{2C4AD416-7446-46A9-9949-127CAE64FBFC}" type="pres">
      <dgm:prSet presAssocID="{C70C63DC-F715-4FCD-9182-4D10E53A2058}" presName="background2" presStyleLbl="node2" presStyleIdx="2" presStyleCnt="4"/>
      <dgm:spPr>
        <a:solidFill>
          <a:srgbClr val="92D050"/>
        </a:solidFill>
      </dgm:spPr>
      <dgm:t>
        <a:bodyPr/>
        <a:lstStyle/>
        <a:p>
          <a:endParaRPr lang="pl-PL"/>
        </a:p>
      </dgm:t>
    </dgm:pt>
    <dgm:pt modelId="{99AABD7A-0226-4AC4-B492-4DB08757FE22}" type="pres">
      <dgm:prSet presAssocID="{C70C63DC-F715-4FCD-9182-4D10E53A2058}" presName="text2" presStyleLbl="fgAcc2" presStyleIdx="2" presStyleCnt="4" custScaleX="142809" custScaleY="2342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11F67B-07D3-4891-BE79-3F74EFFC5164}" type="pres">
      <dgm:prSet presAssocID="{C70C63DC-F715-4FCD-9182-4D10E53A2058}" presName="hierChild3" presStyleCnt="0"/>
      <dgm:spPr/>
    </dgm:pt>
    <dgm:pt modelId="{2AD9DA13-699F-4413-8908-D3CF0B9E8936}" type="pres">
      <dgm:prSet presAssocID="{FFB53514-13F3-46A2-937F-24B82C62E5DA}" presName="Name10" presStyleLbl="parChTrans1D2" presStyleIdx="3" presStyleCnt="4"/>
      <dgm:spPr/>
      <dgm:t>
        <a:bodyPr/>
        <a:lstStyle/>
        <a:p>
          <a:endParaRPr lang="pl-PL"/>
        </a:p>
      </dgm:t>
    </dgm:pt>
    <dgm:pt modelId="{18C1D376-6957-4F6D-8A80-64C849BE6F4D}" type="pres">
      <dgm:prSet presAssocID="{26B00817-1D7E-4450-AC69-E3529A359151}" presName="hierRoot2" presStyleCnt="0"/>
      <dgm:spPr/>
    </dgm:pt>
    <dgm:pt modelId="{1748EE01-94C8-49C0-A53B-F545263B945D}" type="pres">
      <dgm:prSet presAssocID="{26B00817-1D7E-4450-AC69-E3529A359151}" presName="composite2" presStyleCnt="0"/>
      <dgm:spPr/>
    </dgm:pt>
    <dgm:pt modelId="{754B030B-5B66-4973-BE51-9B2AB81A8982}" type="pres">
      <dgm:prSet presAssocID="{26B00817-1D7E-4450-AC69-E3529A359151}" presName="background2" presStyleLbl="node2" presStyleIdx="3" presStyleCnt="4"/>
      <dgm:spPr/>
    </dgm:pt>
    <dgm:pt modelId="{ADB557D9-E72B-4965-9B8F-FAF16BFD2E7B}" type="pres">
      <dgm:prSet presAssocID="{26B00817-1D7E-4450-AC69-E3529A359151}" presName="text2" presStyleLbl="fgAcc2" presStyleIdx="3" presStyleCnt="4" custScaleX="164307" custScaleY="23635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B147C0F-CEFD-454E-900E-76DF9F0C33B5}" type="pres">
      <dgm:prSet presAssocID="{26B00817-1D7E-4450-AC69-E3529A359151}" presName="hierChild3" presStyleCnt="0"/>
      <dgm:spPr/>
    </dgm:pt>
  </dgm:ptLst>
  <dgm:cxnLst>
    <dgm:cxn modelId="{503E2D89-C7C2-4BF5-829E-E681B833FC33}" type="presOf" srcId="{26B00817-1D7E-4450-AC69-E3529A359151}" destId="{ADB557D9-E72B-4965-9B8F-FAF16BFD2E7B}" srcOrd="0" destOrd="0" presId="urn:microsoft.com/office/officeart/2005/8/layout/hierarchy1"/>
    <dgm:cxn modelId="{03D9F248-C3FB-4235-9A44-6732B713AC50}" srcId="{BB56F29E-B00E-45E9-B4F4-4E4F11FE37E6}" destId="{C70C63DC-F715-4FCD-9182-4D10E53A2058}" srcOrd="2" destOrd="0" parTransId="{2B03D379-3FF4-424F-9831-7EDC79D0C4D7}" sibTransId="{CFB32ACA-977D-4C74-843B-3C9A9B0B0975}"/>
    <dgm:cxn modelId="{762F52FC-BD6B-486F-925B-415C960D21FA}" type="presOf" srcId="{FFB53514-13F3-46A2-937F-24B82C62E5DA}" destId="{2AD9DA13-699F-4413-8908-D3CF0B9E8936}" srcOrd="0" destOrd="0" presId="urn:microsoft.com/office/officeart/2005/8/layout/hierarchy1"/>
    <dgm:cxn modelId="{68167F42-B549-4BE5-9BCD-55D948FEE7EE}" type="presOf" srcId="{9F35A081-B697-490A-8398-8CC262FB9EDB}" destId="{4BCC14C1-0CDD-4666-9715-AB69564C3229}" srcOrd="0" destOrd="0" presId="urn:microsoft.com/office/officeart/2005/8/layout/hierarchy1"/>
    <dgm:cxn modelId="{280E4B12-5AF3-41AF-9D22-9597C36AA132}" type="presOf" srcId="{9FEB250A-BAC2-4924-B62F-45C902292178}" destId="{40AC03A5-BEFA-4667-B437-CE8986A52081}" srcOrd="0" destOrd="0" presId="urn:microsoft.com/office/officeart/2005/8/layout/hierarchy1"/>
    <dgm:cxn modelId="{45C2F271-BE54-4FD9-861C-89AE9087B997}" srcId="{2C8797D2-6316-4FC6-BF73-E0C35C1A4F51}" destId="{01BFBCF1-D25D-4C87-9A80-491E5EF93FD5}" srcOrd="0" destOrd="0" parTransId="{7685B7FE-1187-451A-B87E-6EB20E6E1F67}" sibTransId="{9AA98860-8768-4100-9E15-12C451E5208C}"/>
    <dgm:cxn modelId="{70B4C9F2-9B9B-4574-A7A5-25FCDDA7094E}" type="presOf" srcId="{C70C63DC-F715-4FCD-9182-4D10E53A2058}" destId="{99AABD7A-0226-4AC4-B492-4DB08757FE22}" srcOrd="0" destOrd="0" presId="urn:microsoft.com/office/officeart/2005/8/layout/hierarchy1"/>
    <dgm:cxn modelId="{8498CF5F-24D8-4137-B728-A00CB6C59C1B}" type="presOf" srcId="{2B03D379-3FF4-424F-9831-7EDC79D0C4D7}" destId="{7689B25D-2664-4791-816F-641FEC27E2C7}" srcOrd="0" destOrd="0" presId="urn:microsoft.com/office/officeart/2005/8/layout/hierarchy1"/>
    <dgm:cxn modelId="{4C1B23B7-DA1B-463A-B12E-B15A9501DCC1}" type="presOf" srcId="{0CC250E0-2A50-4DAE-90D0-6C5B678D5317}" destId="{1F64065D-90FC-41F0-8A19-1602BE3AD1E9}" srcOrd="0" destOrd="0" presId="urn:microsoft.com/office/officeart/2005/8/layout/hierarchy1"/>
    <dgm:cxn modelId="{69F3B442-9333-430A-8043-CFC1D73E6A09}" srcId="{2C8797D2-6316-4FC6-BF73-E0C35C1A4F51}" destId="{C3DA9B4A-A43A-482D-A5AA-5C40B1E71980}" srcOrd="1" destOrd="0" parTransId="{D6C65584-7691-4309-8EA8-CD311D83B837}" sibTransId="{A90368C3-D525-40C1-A517-C35FFACFFB36}"/>
    <dgm:cxn modelId="{57197FCE-338A-4894-812E-4B81FF9ECD08}" type="presOf" srcId="{399BE98D-805E-4ABF-BA37-6BBC903FC7C6}" destId="{8E9FD3B7-242A-405A-A1B0-FC58B18264A4}" srcOrd="0" destOrd="0" presId="urn:microsoft.com/office/officeart/2005/8/layout/hierarchy1"/>
    <dgm:cxn modelId="{3664D7EC-EA08-4FA1-A9CB-E8B96391AEBE}" type="presOf" srcId="{2C8797D2-6316-4FC6-BF73-E0C35C1A4F51}" destId="{57CCB2E9-4084-4D27-8873-F88DD5AC9A47}" srcOrd="0" destOrd="0" presId="urn:microsoft.com/office/officeart/2005/8/layout/hierarchy1"/>
    <dgm:cxn modelId="{ACAA7F93-C3BE-43E7-886A-96638A63D829}" type="presOf" srcId="{7685B7FE-1187-451A-B87E-6EB20E6E1F67}" destId="{C1D33D72-2917-4C07-A53F-85EBFB88FCB6}" srcOrd="0" destOrd="0" presId="urn:microsoft.com/office/officeart/2005/8/layout/hierarchy1"/>
    <dgm:cxn modelId="{75DA3750-803F-47E2-A6AA-45D7086486FA}" type="presOf" srcId="{914FEB8B-29DE-4DA5-A6C2-6A67B571FD7D}" destId="{AEAB6803-0CD1-4155-AB81-112A374512F5}" srcOrd="0" destOrd="0" presId="urn:microsoft.com/office/officeart/2005/8/layout/hierarchy1"/>
    <dgm:cxn modelId="{B3713CB0-021B-4FD8-891A-1406D0825629}" type="presOf" srcId="{0324BC5C-A6FB-436F-8D07-39AB773E9A99}" destId="{222C55DC-24F6-4462-8468-7D4A4C0223D3}" srcOrd="0" destOrd="0" presId="urn:microsoft.com/office/officeart/2005/8/layout/hierarchy1"/>
    <dgm:cxn modelId="{F75E24B1-0CC2-4DD1-B3F4-0F9F16378366}" type="presOf" srcId="{C3DA9B4A-A43A-482D-A5AA-5C40B1E71980}" destId="{72A493E1-73A7-44F8-8A7B-8DE7739A2927}" srcOrd="0" destOrd="0" presId="urn:microsoft.com/office/officeart/2005/8/layout/hierarchy1"/>
    <dgm:cxn modelId="{A67D20C1-BB61-4D91-AD7E-08468C60856F}" type="presOf" srcId="{01BFBCF1-D25D-4C87-9A80-491E5EF93FD5}" destId="{9D974827-CA56-44FA-A9CC-FF54F2C16F6F}" srcOrd="0" destOrd="0" presId="urn:microsoft.com/office/officeart/2005/8/layout/hierarchy1"/>
    <dgm:cxn modelId="{EDA4E831-DE05-4881-A21A-C662B41C8C14}" srcId="{9C68205D-582E-4B9C-8FFC-28E482A6DDDF}" destId="{BB56F29E-B00E-45E9-B4F4-4E4F11FE37E6}" srcOrd="0" destOrd="0" parTransId="{D3E0AE24-B828-46A6-9F26-9E721F3A1B3B}" sibTransId="{4442AF63-D557-4FDF-8051-DC3C0B463BDA}"/>
    <dgm:cxn modelId="{EA066290-EEBB-49A7-B347-DEF4EAE698CF}" type="presOf" srcId="{8FC96694-ADC2-4C9B-9794-D02D12D6FE43}" destId="{72E96290-3F3D-425F-9E98-7E0E477053DB}" srcOrd="0" destOrd="0" presId="urn:microsoft.com/office/officeart/2005/8/layout/hierarchy1"/>
    <dgm:cxn modelId="{388316D2-790A-4B5F-AEA5-9447A4499B29}" type="presOf" srcId="{BB56F29E-B00E-45E9-B4F4-4E4F11FE37E6}" destId="{A98FC83B-E0F8-47F9-A14D-3DBDD07AED6C}" srcOrd="0" destOrd="0" presId="urn:microsoft.com/office/officeart/2005/8/layout/hierarchy1"/>
    <dgm:cxn modelId="{53366957-E47D-455B-A046-84643C297F59}" type="presOf" srcId="{9C68205D-582E-4B9C-8FFC-28E482A6DDDF}" destId="{589A0D29-F5CE-4D26-9D2D-A88F0650C6D1}" srcOrd="0" destOrd="0" presId="urn:microsoft.com/office/officeart/2005/8/layout/hierarchy1"/>
    <dgm:cxn modelId="{332BD553-DDD8-436D-B815-E9982FC5A270}" srcId="{8FC96694-ADC2-4C9B-9794-D02D12D6FE43}" destId="{0E8136FD-C92A-457B-9B29-456E6A529F63}" srcOrd="0" destOrd="0" parTransId="{0CC250E0-2A50-4DAE-90D0-6C5B678D5317}" sibTransId="{C75F8CDF-C574-4795-9936-1A9D1785C704}"/>
    <dgm:cxn modelId="{083027A6-FA54-4718-B47E-0EE21544C85D}" srcId="{8FC96694-ADC2-4C9B-9794-D02D12D6FE43}" destId="{914FEB8B-29DE-4DA5-A6C2-6A67B571FD7D}" srcOrd="1" destOrd="0" parTransId="{9FEB250A-BAC2-4924-B62F-45C902292178}" sibTransId="{96D3DA83-2EA9-49EC-88CB-0AC5B4CDAB35}"/>
    <dgm:cxn modelId="{FBD6D03E-21C4-4A36-A6C4-462AB61B93D4}" srcId="{8FC96694-ADC2-4C9B-9794-D02D12D6FE43}" destId="{399BE98D-805E-4ABF-BA37-6BBC903FC7C6}" srcOrd="2" destOrd="0" parTransId="{9F35A081-B697-490A-8398-8CC262FB9EDB}" sibTransId="{67FF11A0-1B27-44FC-BC35-15FFABB76943}"/>
    <dgm:cxn modelId="{33867BD7-02C3-4178-A14C-20084B719F03}" srcId="{BB56F29E-B00E-45E9-B4F4-4E4F11FE37E6}" destId="{8FC96694-ADC2-4C9B-9794-D02D12D6FE43}" srcOrd="1" destOrd="0" parTransId="{8ACEE227-E4D2-415B-A272-FA77261D8942}" sibTransId="{8797B545-D7D4-4005-B29E-7EDC9123E189}"/>
    <dgm:cxn modelId="{F0E1901D-5422-4B66-8163-2367C4F17804}" srcId="{BB56F29E-B00E-45E9-B4F4-4E4F11FE37E6}" destId="{2C8797D2-6316-4FC6-BF73-E0C35C1A4F51}" srcOrd="0" destOrd="0" parTransId="{0324BC5C-A6FB-436F-8D07-39AB773E9A99}" sibTransId="{BC8B14D2-7493-4296-A861-128DE4859BED}"/>
    <dgm:cxn modelId="{C7A51363-9A2C-442B-9E52-827AFC170CE0}" srcId="{BB56F29E-B00E-45E9-B4F4-4E4F11FE37E6}" destId="{26B00817-1D7E-4450-AC69-E3529A359151}" srcOrd="3" destOrd="0" parTransId="{FFB53514-13F3-46A2-937F-24B82C62E5DA}" sibTransId="{8229CCA6-98BA-44C4-89ED-43E158A6CF21}"/>
    <dgm:cxn modelId="{2B8C3E03-D728-4BF3-9D1C-6B2F511083E5}" type="presOf" srcId="{0E8136FD-C92A-457B-9B29-456E6A529F63}" destId="{A3AEA1DA-870A-4C85-B1A0-45645C39B58C}" srcOrd="0" destOrd="0" presId="urn:microsoft.com/office/officeart/2005/8/layout/hierarchy1"/>
    <dgm:cxn modelId="{18E120D1-81ED-4A2D-9244-683984714A75}" type="presOf" srcId="{D6C65584-7691-4309-8EA8-CD311D83B837}" destId="{38DA310B-B7F9-4E8C-AC04-CF92A4311F77}" srcOrd="0" destOrd="0" presId="urn:microsoft.com/office/officeart/2005/8/layout/hierarchy1"/>
    <dgm:cxn modelId="{49EA997E-537B-4D15-B892-D9B1148AFD69}" type="presOf" srcId="{8ACEE227-E4D2-415B-A272-FA77261D8942}" destId="{D4A9E3F8-72A9-4181-B37F-05914EA55AAC}" srcOrd="0" destOrd="0" presId="urn:microsoft.com/office/officeart/2005/8/layout/hierarchy1"/>
    <dgm:cxn modelId="{8D60E6A0-A543-4F22-A6C3-9A07EDED9FDF}" type="presParOf" srcId="{589A0D29-F5CE-4D26-9D2D-A88F0650C6D1}" destId="{EBFEACF5-230E-4999-8B11-E1CFEDF9EBA4}" srcOrd="0" destOrd="0" presId="urn:microsoft.com/office/officeart/2005/8/layout/hierarchy1"/>
    <dgm:cxn modelId="{10F06801-2E7B-4F18-9B53-BD0FC37F9697}" type="presParOf" srcId="{EBFEACF5-230E-4999-8B11-E1CFEDF9EBA4}" destId="{1E2F8896-861A-40B4-B5D6-8677FC5A8214}" srcOrd="0" destOrd="0" presId="urn:microsoft.com/office/officeart/2005/8/layout/hierarchy1"/>
    <dgm:cxn modelId="{D6BE5D29-F92B-49A7-84A7-FBF3F66D9D23}" type="presParOf" srcId="{1E2F8896-861A-40B4-B5D6-8677FC5A8214}" destId="{89BA2049-F289-447E-9D66-8CF20FACF657}" srcOrd="0" destOrd="0" presId="urn:microsoft.com/office/officeart/2005/8/layout/hierarchy1"/>
    <dgm:cxn modelId="{C7C33D7B-A2E4-4EBD-B559-A59249883D9A}" type="presParOf" srcId="{1E2F8896-861A-40B4-B5D6-8677FC5A8214}" destId="{A98FC83B-E0F8-47F9-A14D-3DBDD07AED6C}" srcOrd="1" destOrd="0" presId="urn:microsoft.com/office/officeart/2005/8/layout/hierarchy1"/>
    <dgm:cxn modelId="{3EF8FE25-14E6-407A-B5A7-D0263E90E99B}" type="presParOf" srcId="{EBFEACF5-230E-4999-8B11-E1CFEDF9EBA4}" destId="{58D7E79D-3912-44F4-9D2E-B67D2FCD980B}" srcOrd="1" destOrd="0" presId="urn:microsoft.com/office/officeart/2005/8/layout/hierarchy1"/>
    <dgm:cxn modelId="{BCDCAF97-4F44-4FC1-AAA3-FB8549F29450}" type="presParOf" srcId="{58D7E79D-3912-44F4-9D2E-B67D2FCD980B}" destId="{222C55DC-24F6-4462-8468-7D4A4C0223D3}" srcOrd="0" destOrd="0" presId="urn:microsoft.com/office/officeart/2005/8/layout/hierarchy1"/>
    <dgm:cxn modelId="{06488402-940F-4DC1-BBF1-C6D5984F2599}" type="presParOf" srcId="{58D7E79D-3912-44F4-9D2E-B67D2FCD980B}" destId="{AC0295B4-FFCA-47E4-A28B-FDB11462B858}" srcOrd="1" destOrd="0" presId="urn:microsoft.com/office/officeart/2005/8/layout/hierarchy1"/>
    <dgm:cxn modelId="{14AA6156-2D3A-465A-84C4-4381B401ADD7}" type="presParOf" srcId="{AC0295B4-FFCA-47E4-A28B-FDB11462B858}" destId="{767E57A6-1974-43E0-9A55-A2FD6BE8B774}" srcOrd="0" destOrd="0" presId="urn:microsoft.com/office/officeart/2005/8/layout/hierarchy1"/>
    <dgm:cxn modelId="{975D5DE9-D191-4CB6-AAEF-BDA4416259CA}" type="presParOf" srcId="{767E57A6-1974-43E0-9A55-A2FD6BE8B774}" destId="{80BC4DCB-3776-4F67-874F-CA15DB762532}" srcOrd="0" destOrd="0" presId="urn:microsoft.com/office/officeart/2005/8/layout/hierarchy1"/>
    <dgm:cxn modelId="{F6ED52D7-64DF-4C16-939D-3AB2B7C8E7A8}" type="presParOf" srcId="{767E57A6-1974-43E0-9A55-A2FD6BE8B774}" destId="{57CCB2E9-4084-4D27-8873-F88DD5AC9A47}" srcOrd="1" destOrd="0" presId="urn:microsoft.com/office/officeart/2005/8/layout/hierarchy1"/>
    <dgm:cxn modelId="{8683900A-F4E4-4A24-9556-9EDBF0733ADD}" type="presParOf" srcId="{AC0295B4-FFCA-47E4-A28B-FDB11462B858}" destId="{05071A69-1A10-4A27-9500-9E59FB838C59}" srcOrd="1" destOrd="0" presId="urn:microsoft.com/office/officeart/2005/8/layout/hierarchy1"/>
    <dgm:cxn modelId="{199C0C5A-A959-4945-BCEA-9D67E1C5D2A8}" type="presParOf" srcId="{05071A69-1A10-4A27-9500-9E59FB838C59}" destId="{C1D33D72-2917-4C07-A53F-85EBFB88FCB6}" srcOrd="0" destOrd="0" presId="urn:microsoft.com/office/officeart/2005/8/layout/hierarchy1"/>
    <dgm:cxn modelId="{A9C08FB0-F045-4EE4-8F6F-E20299BC603A}" type="presParOf" srcId="{05071A69-1A10-4A27-9500-9E59FB838C59}" destId="{97000F8D-7AB3-4DAF-B2CE-2DFA72803F4F}" srcOrd="1" destOrd="0" presId="urn:microsoft.com/office/officeart/2005/8/layout/hierarchy1"/>
    <dgm:cxn modelId="{57BA1AE5-2803-4900-81C3-87EE829F5759}" type="presParOf" srcId="{97000F8D-7AB3-4DAF-B2CE-2DFA72803F4F}" destId="{8E613588-CFAA-410B-AFC8-CF6795E0B79E}" srcOrd="0" destOrd="0" presId="urn:microsoft.com/office/officeart/2005/8/layout/hierarchy1"/>
    <dgm:cxn modelId="{5C43ADC1-9F6B-4A62-A2F7-31A68E95A4E7}" type="presParOf" srcId="{8E613588-CFAA-410B-AFC8-CF6795E0B79E}" destId="{DCCE6036-86D1-48C9-B1A7-A5A356C9A3F1}" srcOrd="0" destOrd="0" presId="urn:microsoft.com/office/officeart/2005/8/layout/hierarchy1"/>
    <dgm:cxn modelId="{077650DD-DC1A-46A3-85DD-50AF6F8A09C1}" type="presParOf" srcId="{8E613588-CFAA-410B-AFC8-CF6795E0B79E}" destId="{9D974827-CA56-44FA-A9CC-FF54F2C16F6F}" srcOrd="1" destOrd="0" presId="urn:microsoft.com/office/officeart/2005/8/layout/hierarchy1"/>
    <dgm:cxn modelId="{61946157-2EDB-42D8-9D88-A0BCAC29F1F0}" type="presParOf" srcId="{97000F8D-7AB3-4DAF-B2CE-2DFA72803F4F}" destId="{D215CE89-073E-4F1E-B4E1-DA526079C721}" srcOrd="1" destOrd="0" presId="urn:microsoft.com/office/officeart/2005/8/layout/hierarchy1"/>
    <dgm:cxn modelId="{CB653232-DCD6-4195-AEE6-E212B667E3C8}" type="presParOf" srcId="{05071A69-1A10-4A27-9500-9E59FB838C59}" destId="{38DA310B-B7F9-4E8C-AC04-CF92A4311F77}" srcOrd="2" destOrd="0" presId="urn:microsoft.com/office/officeart/2005/8/layout/hierarchy1"/>
    <dgm:cxn modelId="{5BC6C5D8-D54A-4E02-9860-FC00C999568B}" type="presParOf" srcId="{05071A69-1A10-4A27-9500-9E59FB838C59}" destId="{41DCEE58-E1AC-45FC-8317-060A0FFE6BCA}" srcOrd="3" destOrd="0" presId="urn:microsoft.com/office/officeart/2005/8/layout/hierarchy1"/>
    <dgm:cxn modelId="{81B91289-2247-435A-9791-15BD633AD657}" type="presParOf" srcId="{41DCEE58-E1AC-45FC-8317-060A0FFE6BCA}" destId="{825E9277-EB68-4981-A2E2-ADCDAA710F02}" srcOrd="0" destOrd="0" presId="urn:microsoft.com/office/officeart/2005/8/layout/hierarchy1"/>
    <dgm:cxn modelId="{04173806-BA2B-42BE-BAD5-0A1ACE96D27B}" type="presParOf" srcId="{825E9277-EB68-4981-A2E2-ADCDAA710F02}" destId="{7A4CDD05-2E4B-4BA6-82D6-FD7EA9F47F90}" srcOrd="0" destOrd="0" presId="urn:microsoft.com/office/officeart/2005/8/layout/hierarchy1"/>
    <dgm:cxn modelId="{DC6517E8-BE8A-4745-864D-CDCA56E511EE}" type="presParOf" srcId="{825E9277-EB68-4981-A2E2-ADCDAA710F02}" destId="{72A493E1-73A7-44F8-8A7B-8DE7739A2927}" srcOrd="1" destOrd="0" presId="urn:microsoft.com/office/officeart/2005/8/layout/hierarchy1"/>
    <dgm:cxn modelId="{2B089AB1-B081-4FD6-84CD-8C63ED6BF4CA}" type="presParOf" srcId="{41DCEE58-E1AC-45FC-8317-060A0FFE6BCA}" destId="{BFC38D4A-6C6F-4CD8-8AD3-5A40F71B00B5}" srcOrd="1" destOrd="0" presId="urn:microsoft.com/office/officeart/2005/8/layout/hierarchy1"/>
    <dgm:cxn modelId="{68810735-D35C-4052-8A11-8054D548F968}" type="presParOf" srcId="{58D7E79D-3912-44F4-9D2E-B67D2FCD980B}" destId="{D4A9E3F8-72A9-4181-B37F-05914EA55AAC}" srcOrd="2" destOrd="0" presId="urn:microsoft.com/office/officeart/2005/8/layout/hierarchy1"/>
    <dgm:cxn modelId="{763E3E91-F9E2-4283-ABAD-02301147319C}" type="presParOf" srcId="{58D7E79D-3912-44F4-9D2E-B67D2FCD980B}" destId="{98F6C689-6D3A-4746-BE6D-ED6162A44E95}" srcOrd="3" destOrd="0" presId="urn:microsoft.com/office/officeart/2005/8/layout/hierarchy1"/>
    <dgm:cxn modelId="{79B43C36-E852-48CA-9DB2-B75C12857FD7}" type="presParOf" srcId="{98F6C689-6D3A-4746-BE6D-ED6162A44E95}" destId="{7A1CF804-FB46-4E25-80FD-225728C1E700}" srcOrd="0" destOrd="0" presId="urn:microsoft.com/office/officeart/2005/8/layout/hierarchy1"/>
    <dgm:cxn modelId="{21181DC0-4C7B-4AE1-BA43-2DA61B9F371C}" type="presParOf" srcId="{7A1CF804-FB46-4E25-80FD-225728C1E700}" destId="{83B1EDD9-10D2-415A-8DE0-EE517CBCBA3D}" srcOrd="0" destOrd="0" presId="urn:microsoft.com/office/officeart/2005/8/layout/hierarchy1"/>
    <dgm:cxn modelId="{B4E1C6C1-ABF1-489F-B611-AFA5FFB30C6C}" type="presParOf" srcId="{7A1CF804-FB46-4E25-80FD-225728C1E700}" destId="{72E96290-3F3D-425F-9E98-7E0E477053DB}" srcOrd="1" destOrd="0" presId="urn:microsoft.com/office/officeart/2005/8/layout/hierarchy1"/>
    <dgm:cxn modelId="{AB6E8BF1-4BD3-4A4E-977E-0D93B1053C40}" type="presParOf" srcId="{98F6C689-6D3A-4746-BE6D-ED6162A44E95}" destId="{CD16BE4F-F46B-491E-BF1D-A0AE59A4F331}" srcOrd="1" destOrd="0" presId="urn:microsoft.com/office/officeart/2005/8/layout/hierarchy1"/>
    <dgm:cxn modelId="{20BD9043-0A10-40DD-8F36-35438CD2AA01}" type="presParOf" srcId="{CD16BE4F-F46B-491E-BF1D-A0AE59A4F331}" destId="{1F64065D-90FC-41F0-8A19-1602BE3AD1E9}" srcOrd="0" destOrd="0" presId="urn:microsoft.com/office/officeart/2005/8/layout/hierarchy1"/>
    <dgm:cxn modelId="{E3BB5DD5-B9B5-4044-9597-B2A676A40FC3}" type="presParOf" srcId="{CD16BE4F-F46B-491E-BF1D-A0AE59A4F331}" destId="{D1650BB3-3DE9-4A63-B4D1-EE6360A82442}" srcOrd="1" destOrd="0" presId="urn:microsoft.com/office/officeart/2005/8/layout/hierarchy1"/>
    <dgm:cxn modelId="{C9C838AA-3171-4ED1-A880-1A99D1E45873}" type="presParOf" srcId="{D1650BB3-3DE9-4A63-B4D1-EE6360A82442}" destId="{2D3E9DBD-F6BE-4D97-A734-DB40539E9C96}" srcOrd="0" destOrd="0" presId="urn:microsoft.com/office/officeart/2005/8/layout/hierarchy1"/>
    <dgm:cxn modelId="{91B3F40F-5BA2-483D-BA07-B6ADC6B49E96}" type="presParOf" srcId="{2D3E9DBD-F6BE-4D97-A734-DB40539E9C96}" destId="{A55885BA-2472-47A9-A3E4-1966C0637689}" srcOrd="0" destOrd="0" presId="urn:microsoft.com/office/officeart/2005/8/layout/hierarchy1"/>
    <dgm:cxn modelId="{4FDCDAB6-0308-414C-AB65-BDABED35728F}" type="presParOf" srcId="{2D3E9DBD-F6BE-4D97-A734-DB40539E9C96}" destId="{A3AEA1DA-870A-4C85-B1A0-45645C39B58C}" srcOrd="1" destOrd="0" presId="urn:microsoft.com/office/officeart/2005/8/layout/hierarchy1"/>
    <dgm:cxn modelId="{DBFB01FA-6ED2-45C4-914D-B3B5C08280DB}" type="presParOf" srcId="{D1650BB3-3DE9-4A63-B4D1-EE6360A82442}" destId="{EFD47682-ACCA-4E08-858A-40C719F6AF7C}" srcOrd="1" destOrd="0" presId="urn:microsoft.com/office/officeart/2005/8/layout/hierarchy1"/>
    <dgm:cxn modelId="{8DCA243A-8C32-44E4-BC91-4100B40ED03A}" type="presParOf" srcId="{CD16BE4F-F46B-491E-BF1D-A0AE59A4F331}" destId="{40AC03A5-BEFA-4667-B437-CE8986A52081}" srcOrd="2" destOrd="0" presId="urn:microsoft.com/office/officeart/2005/8/layout/hierarchy1"/>
    <dgm:cxn modelId="{B7FE03D6-E6C4-4097-BC86-AFF7DBE4CF46}" type="presParOf" srcId="{CD16BE4F-F46B-491E-BF1D-A0AE59A4F331}" destId="{AC6DE68C-9D5E-43C8-BCA9-91FF7F6A29E0}" srcOrd="3" destOrd="0" presId="urn:microsoft.com/office/officeart/2005/8/layout/hierarchy1"/>
    <dgm:cxn modelId="{D8A2565F-6F4E-49C2-8248-D448BAD01D03}" type="presParOf" srcId="{AC6DE68C-9D5E-43C8-BCA9-91FF7F6A29E0}" destId="{EB8A8B49-4A71-4740-90EB-052375EF4E11}" srcOrd="0" destOrd="0" presId="urn:microsoft.com/office/officeart/2005/8/layout/hierarchy1"/>
    <dgm:cxn modelId="{F44EA280-EC15-4E78-B136-DB070DB10A87}" type="presParOf" srcId="{EB8A8B49-4A71-4740-90EB-052375EF4E11}" destId="{81F46AE8-562C-49C3-9446-6193B9920475}" srcOrd="0" destOrd="0" presId="urn:microsoft.com/office/officeart/2005/8/layout/hierarchy1"/>
    <dgm:cxn modelId="{D1996CDB-40AE-498F-86F8-A93BEE03747F}" type="presParOf" srcId="{EB8A8B49-4A71-4740-90EB-052375EF4E11}" destId="{AEAB6803-0CD1-4155-AB81-112A374512F5}" srcOrd="1" destOrd="0" presId="urn:microsoft.com/office/officeart/2005/8/layout/hierarchy1"/>
    <dgm:cxn modelId="{356FF930-B4B5-461F-A0F5-37F6A69B0061}" type="presParOf" srcId="{AC6DE68C-9D5E-43C8-BCA9-91FF7F6A29E0}" destId="{07791C2D-D1F5-4DAB-A8A8-FA0F1F860257}" srcOrd="1" destOrd="0" presId="urn:microsoft.com/office/officeart/2005/8/layout/hierarchy1"/>
    <dgm:cxn modelId="{CC88CBFB-50E3-4767-A941-AB68AC1C45D1}" type="presParOf" srcId="{CD16BE4F-F46B-491E-BF1D-A0AE59A4F331}" destId="{4BCC14C1-0CDD-4666-9715-AB69564C3229}" srcOrd="4" destOrd="0" presId="urn:microsoft.com/office/officeart/2005/8/layout/hierarchy1"/>
    <dgm:cxn modelId="{BFC16C08-274A-4A4A-8193-60EEA50A91E1}" type="presParOf" srcId="{CD16BE4F-F46B-491E-BF1D-A0AE59A4F331}" destId="{133B2EF2-3517-4013-8700-B265E2C4F267}" srcOrd="5" destOrd="0" presId="urn:microsoft.com/office/officeart/2005/8/layout/hierarchy1"/>
    <dgm:cxn modelId="{F8CD291B-7D30-4E69-A1D1-587FA44D7FAD}" type="presParOf" srcId="{133B2EF2-3517-4013-8700-B265E2C4F267}" destId="{1B3E292B-6405-40D1-92EB-C635AB37D627}" srcOrd="0" destOrd="0" presId="urn:microsoft.com/office/officeart/2005/8/layout/hierarchy1"/>
    <dgm:cxn modelId="{53C10C07-3C9C-42A3-9B3A-B4CCCD30954B}" type="presParOf" srcId="{1B3E292B-6405-40D1-92EB-C635AB37D627}" destId="{438DF275-F482-48CA-9D0C-E611D441112B}" srcOrd="0" destOrd="0" presId="urn:microsoft.com/office/officeart/2005/8/layout/hierarchy1"/>
    <dgm:cxn modelId="{390EA28A-80FD-4F14-B25D-E43ACE9C0D5C}" type="presParOf" srcId="{1B3E292B-6405-40D1-92EB-C635AB37D627}" destId="{8E9FD3B7-242A-405A-A1B0-FC58B18264A4}" srcOrd="1" destOrd="0" presId="urn:microsoft.com/office/officeart/2005/8/layout/hierarchy1"/>
    <dgm:cxn modelId="{A9F4E0C1-73FF-4897-9D62-B91A2D9EC028}" type="presParOf" srcId="{133B2EF2-3517-4013-8700-B265E2C4F267}" destId="{626AC8AF-048E-47E8-BF98-D937751A8797}" srcOrd="1" destOrd="0" presId="urn:microsoft.com/office/officeart/2005/8/layout/hierarchy1"/>
    <dgm:cxn modelId="{E2BDE170-A141-471D-B0F7-B89A1AFD7A33}" type="presParOf" srcId="{58D7E79D-3912-44F4-9D2E-B67D2FCD980B}" destId="{7689B25D-2664-4791-816F-641FEC27E2C7}" srcOrd="4" destOrd="0" presId="urn:microsoft.com/office/officeart/2005/8/layout/hierarchy1"/>
    <dgm:cxn modelId="{2B52523C-85C7-492E-9649-769802D7EE17}" type="presParOf" srcId="{58D7E79D-3912-44F4-9D2E-B67D2FCD980B}" destId="{019D1385-F267-49A3-9FF3-354621D7AD66}" srcOrd="5" destOrd="0" presId="urn:microsoft.com/office/officeart/2005/8/layout/hierarchy1"/>
    <dgm:cxn modelId="{93FCB394-2C3B-490F-A3C2-5644E1279B79}" type="presParOf" srcId="{019D1385-F267-49A3-9FF3-354621D7AD66}" destId="{5B3117EA-F8D7-401D-8AA2-766C8E54D98B}" srcOrd="0" destOrd="0" presId="urn:microsoft.com/office/officeart/2005/8/layout/hierarchy1"/>
    <dgm:cxn modelId="{EBE51420-555D-438F-A6EA-65FF9B02852B}" type="presParOf" srcId="{5B3117EA-F8D7-401D-8AA2-766C8E54D98B}" destId="{2C4AD416-7446-46A9-9949-127CAE64FBFC}" srcOrd="0" destOrd="0" presId="urn:microsoft.com/office/officeart/2005/8/layout/hierarchy1"/>
    <dgm:cxn modelId="{5D945FCC-BED4-4A45-BD3D-C651E9CFC745}" type="presParOf" srcId="{5B3117EA-F8D7-401D-8AA2-766C8E54D98B}" destId="{99AABD7A-0226-4AC4-B492-4DB08757FE22}" srcOrd="1" destOrd="0" presId="urn:microsoft.com/office/officeart/2005/8/layout/hierarchy1"/>
    <dgm:cxn modelId="{5B43BD0F-A6A1-4C68-BB18-10FFC57DC86A}" type="presParOf" srcId="{019D1385-F267-49A3-9FF3-354621D7AD66}" destId="{8B11F67B-07D3-4891-BE79-3F74EFFC5164}" srcOrd="1" destOrd="0" presId="urn:microsoft.com/office/officeart/2005/8/layout/hierarchy1"/>
    <dgm:cxn modelId="{D263437A-969C-4A5C-B33F-69914D6D13E0}" type="presParOf" srcId="{58D7E79D-3912-44F4-9D2E-B67D2FCD980B}" destId="{2AD9DA13-699F-4413-8908-D3CF0B9E8936}" srcOrd="6" destOrd="0" presId="urn:microsoft.com/office/officeart/2005/8/layout/hierarchy1"/>
    <dgm:cxn modelId="{FC9284AE-29BC-4127-A333-9F3B5A24E434}" type="presParOf" srcId="{58D7E79D-3912-44F4-9D2E-B67D2FCD980B}" destId="{18C1D376-6957-4F6D-8A80-64C849BE6F4D}" srcOrd="7" destOrd="0" presId="urn:microsoft.com/office/officeart/2005/8/layout/hierarchy1"/>
    <dgm:cxn modelId="{144E9D84-DB8A-4429-9C45-D96A0B02D94C}" type="presParOf" srcId="{18C1D376-6957-4F6D-8A80-64C849BE6F4D}" destId="{1748EE01-94C8-49C0-A53B-F545263B945D}" srcOrd="0" destOrd="0" presId="urn:microsoft.com/office/officeart/2005/8/layout/hierarchy1"/>
    <dgm:cxn modelId="{E141EE3F-EA4F-4517-A558-2E1CE17E00F1}" type="presParOf" srcId="{1748EE01-94C8-49C0-A53B-F545263B945D}" destId="{754B030B-5B66-4973-BE51-9B2AB81A8982}" srcOrd="0" destOrd="0" presId="urn:microsoft.com/office/officeart/2005/8/layout/hierarchy1"/>
    <dgm:cxn modelId="{84159DF1-07AA-4F3B-B226-1870FF0004BE}" type="presParOf" srcId="{1748EE01-94C8-49C0-A53B-F545263B945D}" destId="{ADB557D9-E72B-4965-9B8F-FAF16BFD2E7B}" srcOrd="1" destOrd="0" presId="urn:microsoft.com/office/officeart/2005/8/layout/hierarchy1"/>
    <dgm:cxn modelId="{E752BC9F-2A9C-48CE-A189-D27BDA98B738}" type="presParOf" srcId="{18C1D376-6957-4F6D-8A80-64C849BE6F4D}" destId="{9B147C0F-CEFD-454E-900E-76DF9F0C33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7763F-313D-49F6-8CED-8011876BF002}" type="doc">
      <dgm:prSet loTypeId="urn:microsoft.com/office/officeart/2005/8/layout/process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34FC849-DE56-40F9-8D67-ED8BF9D145E0}">
      <dgm:prSet phldrT="[Tekst]" custT="1"/>
      <dgm:spPr/>
      <dgm:t>
        <a:bodyPr/>
        <a:lstStyle/>
        <a:p>
          <a:r>
            <a:rPr lang="pl-PL" sz="2400" b="1" smtClean="0">
              <a:latin typeface="+mn-lt"/>
              <a:ea typeface="Verdana" pitchFamily="34" charset="0"/>
              <a:cs typeface="Verdana" pitchFamily="34" charset="0"/>
            </a:rPr>
            <a:t>Polskie Centrum Akredytacji</a:t>
          </a:r>
          <a:endParaRPr lang="pl-PL" sz="240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7712903-91A1-45B2-840F-970475236D66}" type="parTrans" cxnId="{DA60039D-9EFA-47BD-BF66-3161DD570CAF}">
      <dgm:prSet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F786A0FF-E1CC-464C-96C3-46AFE019BE5A}" type="sibTrans" cxnId="{DA60039D-9EFA-47BD-BF66-3161DD570CAF}">
      <dgm:prSet custT="1"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E758BD93-96B5-46A9-8D02-FF2B11E55579}">
      <dgm:prSet phldrT="[Tekst]" custT="1"/>
      <dgm:spPr/>
      <dgm:t>
        <a:bodyPr/>
        <a:lstStyle/>
        <a:p>
          <a:r>
            <a:rPr lang="pl-PL" sz="2400" b="1" dirty="0" smtClean="0">
              <a:latin typeface="+mn-lt"/>
              <a:ea typeface="Verdana" pitchFamily="34" charset="0"/>
              <a:cs typeface="Verdana" pitchFamily="34" charset="0"/>
            </a:rPr>
            <a:t>Jednostki oceniające zgodność tj. laboratoria, jednostki certyfikujące i inspekcyjne</a:t>
          </a:r>
          <a:endParaRPr lang="pl-PL" sz="240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C23107D1-0625-4DB7-920C-068935CBAF75}" type="parTrans" cxnId="{7BF38979-EE2D-438D-9DC0-0C95F48F14E7}">
      <dgm:prSet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AB674AC8-9BEF-4DED-BDFC-E28086E77D61}" type="sibTrans" cxnId="{7BF38979-EE2D-438D-9DC0-0C95F48F14E7}">
      <dgm:prSet custT="1"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EACECAB5-EDA2-47BC-8615-54AEFC806571}">
      <dgm:prSet phldrT="[Tekst]" custT="1"/>
      <dgm:spPr/>
      <dgm:t>
        <a:bodyPr/>
        <a:lstStyle/>
        <a:p>
          <a:r>
            <a:rPr lang="pl-PL" sz="2400" b="1" dirty="0" smtClean="0">
              <a:latin typeface="+mn-lt"/>
              <a:ea typeface="Verdana" pitchFamily="34" charset="0"/>
              <a:cs typeface="Verdana" pitchFamily="34" charset="0"/>
            </a:rPr>
            <a:t>Wyroby (usługi), wyniki badań, osoby, systemy zarządzania</a:t>
          </a:r>
          <a:endParaRPr lang="pl-PL" sz="240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6D345EFA-560B-44BA-8B5A-99DB0A213B47}" type="parTrans" cxnId="{22105514-0603-42F4-871F-8E2E8F6729F0}">
      <dgm:prSet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5C33CE66-8A34-44A8-8370-F104D9216F52}" type="sibTrans" cxnId="{22105514-0603-42F4-871F-8E2E8F6729F0}">
      <dgm:prSet custT="1"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13A23AC3-E542-491B-8738-DB423D38E71D}">
      <dgm:prSet phldrT="[Tekst]" custT="1"/>
      <dgm:spPr/>
      <dgm:t>
        <a:bodyPr/>
        <a:lstStyle/>
        <a:p>
          <a:r>
            <a:rPr lang="pl-PL" sz="2400" b="1" dirty="0" smtClean="0">
              <a:latin typeface="+mn-lt"/>
              <a:ea typeface="Verdana" pitchFamily="34" charset="0"/>
              <a:cs typeface="Verdana" pitchFamily="34" charset="0"/>
            </a:rPr>
            <a:t>Przedsiębiorcy</a:t>
          </a:r>
          <a:r>
            <a:rPr lang="pl-PL" sz="2400" b="1" smtClean="0">
              <a:latin typeface="+mn-lt"/>
              <a:ea typeface="Verdana" pitchFamily="34" charset="0"/>
              <a:cs typeface="Verdana" pitchFamily="34" charset="0"/>
            </a:rPr>
            <a:t>,    Administracja </a:t>
          </a:r>
          <a:r>
            <a:rPr lang="pl-PL" sz="2400" b="1" dirty="0" smtClean="0">
              <a:latin typeface="+mn-lt"/>
              <a:ea typeface="Verdana" pitchFamily="34" charset="0"/>
              <a:cs typeface="Verdana" pitchFamily="34" charset="0"/>
            </a:rPr>
            <a:t>publiczna</a:t>
          </a:r>
          <a:r>
            <a:rPr lang="pl-PL" sz="2400" b="1" smtClean="0">
              <a:latin typeface="+mn-lt"/>
              <a:ea typeface="Verdana" pitchFamily="34" charset="0"/>
              <a:cs typeface="Verdana" pitchFamily="34" charset="0"/>
            </a:rPr>
            <a:t>,   Konsumenci</a:t>
          </a:r>
          <a:endParaRPr lang="pl-PL" sz="240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72D0BA0-2F0F-449E-A921-F39341E887BF}" type="parTrans" cxnId="{84E83517-5E29-414C-8A21-9C55855EE716}">
      <dgm:prSet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FBAEBFEA-E39F-4785-BC69-F32F3ED22981}" type="sibTrans" cxnId="{84E83517-5E29-414C-8A21-9C55855EE716}">
      <dgm:prSet/>
      <dgm:spPr/>
      <dgm:t>
        <a:bodyPr/>
        <a:lstStyle/>
        <a:p>
          <a:endParaRPr lang="pl-PL" sz="220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92BCE94F-4C3F-4C4A-8155-318F37E60312}">
      <dgm:prSet phldrT="[Tekst]" custT="1"/>
      <dgm:spPr/>
      <dgm:t>
        <a:bodyPr/>
        <a:lstStyle/>
        <a:p>
          <a:r>
            <a:rPr lang="pl-PL" sz="2200" b="1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Ocena zgodności</a:t>
          </a:r>
          <a:endParaRPr lang="pl-PL" sz="2200" b="1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C508FD97-E4BC-450E-9D15-1357311F7A40}" type="parTrans" cxnId="{DB29E64E-B364-4621-A6EA-C30617F7FBF5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C128314F-7E7F-4308-A12E-2008EB6A706D}" type="sibTrans" cxnId="{DB29E64E-B364-4621-A6EA-C30617F7FBF5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1AEC80C2-EEFB-490A-B927-4476E393E03C}">
      <dgm:prSet phldrT="[Tekst]" custT="1"/>
      <dgm:spPr/>
      <dgm:t>
        <a:bodyPr/>
        <a:lstStyle/>
        <a:p>
          <a:r>
            <a:rPr lang="pl-PL" sz="2200" b="1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Ocena kompetencji</a:t>
          </a:r>
          <a:endParaRPr lang="pl-PL" sz="2200" b="1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84D33FB2-733D-443F-88BB-62AEC4C01E26}" type="parTrans" cxnId="{C4FDBDF4-5103-4506-9C86-5CFB56255220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52A594E8-8014-4981-9CCA-61F4579462A8}" type="sibTrans" cxnId="{C4FDBDF4-5103-4506-9C86-5CFB56255220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572D590B-304E-4A98-AA27-6FDC6888BFE4}">
      <dgm:prSet phldrT="[Tekst]" custT="1"/>
      <dgm:spPr/>
      <dgm:t>
        <a:bodyPr/>
        <a:lstStyle/>
        <a:p>
          <a:r>
            <a:rPr lang="pl-PL" sz="2200" b="1" i="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Zaufanie</a:t>
          </a:r>
          <a:endParaRPr lang="pl-PL" sz="2200" b="1" i="0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86AE3BD3-BD99-4897-8B73-B4AF69C3C384}" type="parTrans" cxnId="{46AEC046-C9B5-4A56-9674-989FDEC13DCE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694A22FB-BF04-4D52-9E6F-D636395EBB49}" type="sibTrans" cxnId="{46AEC046-C9B5-4A56-9674-989FDEC13DCE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8841A068-F96E-488E-BE10-BFEA3D14FCF3}">
      <dgm:prSet phldrT="[Tekst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pl-PL" sz="2200" b="1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Ochrona interesu publicznego: bezpieczeństwo, zdrowie, ochrona konsumentów i środowiska</a:t>
          </a:r>
          <a:endParaRPr lang="pl-PL" sz="2200" b="1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79A21D9D-2B02-4737-AE95-75FE3E8F0924}" type="parTrans" cxnId="{BBFC82C2-3E6A-4C6A-A2EF-9B4EB37CBD48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681078DF-C39D-4546-B488-4CA6F6C41A76}" type="sibTrans" cxnId="{BBFC82C2-3E6A-4C6A-A2EF-9B4EB37CBD48}">
      <dgm:prSet/>
      <dgm:spPr/>
      <dgm:t>
        <a:bodyPr/>
        <a:lstStyle/>
        <a:p>
          <a:endParaRPr lang="pl-PL" sz="2200">
            <a:latin typeface="+mn-lt"/>
          </a:endParaRPr>
        </a:p>
      </dgm:t>
    </dgm:pt>
    <dgm:pt modelId="{0182E523-078C-4182-BA69-DA7C41620528}" type="pres">
      <dgm:prSet presAssocID="{96D7763F-313D-49F6-8CED-8011876BF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8BF6CE-7EA2-4DA3-ADC7-73522FF7AE1E}" type="pres">
      <dgm:prSet presAssocID="{13A23AC3-E542-491B-8738-DB423D38E71D}" presName="boxAndChildren" presStyleCnt="0"/>
      <dgm:spPr/>
      <dgm:t>
        <a:bodyPr/>
        <a:lstStyle/>
        <a:p>
          <a:endParaRPr lang="pl-PL"/>
        </a:p>
      </dgm:t>
    </dgm:pt>
    <dgm:pt modelId="{7BB441CB-7125-4072-982E-67B1821C2E09}" type="pres">
      <dgm:prSet presAssocID="{13A23AC3-E542-491B-8738-DB423D38E71D}" presName="parentTextBox" presStyleLbl="node1" presStyleIdx="0" presStyleCnt="4"/>
      <dgm:spPr/>
      <dgm:t>
        <a:bodyPr/>
        <a:lstStyle/>
        <a:p>
          <a:endParaRPr lang="pl-PL"/>
        </a:p>
      </dgm:t>
    </dgm:pt>
    <dgm:pt modelId="{0B7A6C29-9C3A-4F59-91AD-8B52093180E9}" type="pres">
      <dgm:prSet presAssocID="{13A23AC3-E542-491B-8738-DB423D38E71D}" presName="entireBox" presStyleLbl="node1" presStyleIdx="0" presStyleCnt="4" custLinFactNeighborY="7953"/>
      <dgm:spPr/>
      <dgm:t>
        <a:bodyPr/>
        <a:lstStyle/>
        <a:p>
          <a:endParaRPr lang="pl-PL"/>
        </a:p>
      </dgm:t>
    </dgm:pt>
    <dgm:pt modelId="{F673304B-D6DB-4CD5-9E98-9F03B090A7D1}" type="pres">
      <dgm:prSet presAssocID="{13A23AC3-E542-491B-8738-DB423D38E71D}" presName="descendantBox" presStyleCnt="0"/>
      <dgm:spPr/>
      <dgm:t>
        <a:bodyPr/>
        <a:lstStyle/>
        <a:p>
          <a:endParaRPr lang="pl-PL"/>
        </a:p>
      </dgm:t>
    </dgm:pt>
    <dgm:pt modelId="{F6679091-BD7A-4C01-9C7A-5D1DE98E3397}" type="pres">
      <dgm:prSet presAssocID="{8841A068-F96E-488E-BE10-BFEA3D14FCF3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4A8DE9-2F94-4909-B9A5-D010C7192220}" type="pres">
      <dgm:prSet presAssocID="{5C33CE66-8A34-44A8-8370-F104D9216F52}" presName="sp" presStyleCnt="0"/>
      <dgm:spPr/>
      <dgm:t>
        <a:bodyPr/>
        <a:lstStyle/>
        <a:p>
          <a:endParaRPr lang="pl-PL"/>
        </a:p>
      </dgm:t>
    </dgm:pt>
    <dgm:pt modelId="{5FFCEB22-000E-4CD2-89B7-5D64471C8B53}" type="pres">
      <dgm:prSet presAssocID="{EACECAB5-EDA2-47BC-8615-54AEFC806571}" presName="arrowAndChildren" presStyleCnt="0"/>
      <dgm:spPr/>
      <dgm:t>
        <a:bodyPr/>
        <a:lstStyle/>
        <a:p>
          <a:endParaRPr lang="pl-PL"/>
        </a:p>
      </dgm:t>
    </dgm:pt>
    <dgm:pt modelId="{47341E23-DA8A-4996-8B45-E1D0F06691D8}" type="pres">
      <dgm:prSet presAssocID="{EACECAB5-EDA2-47BC-8615-54AEFC806571}" presName="parentTextArrow" presStyleLbl="node1" presStyleIdx="0" presStyleCnt="4"/>
      <dgm:spPr/>
      <dgm:t>
        <a:bodyPr/>
        <a:lstStyle/>
        <a:p>
          <a:endParaRPr lang="pl-PL"/>
        </a:p>
      </dgm:t>
    </dgm:pt>
    <dgm:pt modelId="{F289F462-9AC1-4698-97D8-6CBDE22E851F}" type="pres">
      <dgm:prSet presAssocID="{EACECAB5-EDA2-47BC-8615-54AEFC806571}" presName="arrow" presStyleLbl="node1" presStyleIdx="1" presStyleCnt="4"/>
      <dgm:spPr/>
      <dgm:t>
        <a:bodyPr/>
        <a:lstStyle/>
        <a:p>
          <a:endParaRPr lang="pl-PL"/>
        </a:p>
      </dgm:t>
    </dgm:pt>
    <dgm:pt modelId="{9E0483D7-724E-492E-ACA3-8EB63F980AC2}" type="pres">
      <dgm:prSet presAssocID="{EACECAB5-EDA2-47BC-8615-54AEFC806571}" presName="descendantArrow" presStyleCnt="0"/>
      <dgm:spPr/>
      <dgm:t>
        <a:bodyPr/>
        <a:lstStyle/>
        <a:p>
          <a:endParaRPr lang="pl-PL"/>
        </a:p>
      </dgm:t>
    </dgm:pt>
    <dgm:pt modelId="{B5B14512-E2D7-4454-81D4-94E07CF8CDCE}" type="pres">
      <dgm:prSet presAssocID="{572D590B-304E-4A98-AA27-6FDC6888BFE4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61680-4EF7-4075-B162-819ED227C1A7}" type="pres">
      <dgm:prSet presAssocID="{AB674AC8-9BEF-4DED-BDFC-E28086E77D61}" presName="sp" presStyleCnt="0"/>
      <dgm:spPr/>
      <dgm:t>
        <a:bodyPr/>
        <a:lstStyle/>
        <a:p>
          <a:endParaRPr lang="pl-PL"/>
        </a:p>
      </dgm:t>
    </dgm:pt>
    <dgm:pt modelId="{930737A9-6049-4C91-8917-4EA4F079BB4C}" type="pres">
      <dgm:prSet presAssocID="{E758BD93-96B5-46A9-8D02-FF2B11E55579}" presName="arrowAndChildren" presStyleCnt="0"/>
      <dgm:spPr/>
      <dgm:t>
        <a:bodyPr/>
        <a:lstStyle/>
        <a:p>
          <a:endParaRPr lang="pl-PL"/>
        </a:p>
      </dgm:t>
    </dgm:pt>
    <dgm:pt modelId="{9747B163-71F1-4A85-B70E-66763CE0CC28}" type="pres">
      <dgm:prSet presAssocID="{E758BD93-96B5-46A9-8D02-FF2B11E55579}" presName="parentTextArrow" presStyleLbl="node1" presStyleIdx="1" presStyleCnt="4"/>
      <dgm:spPr/>
      <dgm:t>
        <a:bodyPr/>
        <a:lstStyle/>
        <a:p>
          <a:endParaRPr lang="pl-PL"/>
        </a:p>
      </dgm:t>
    </dgm:pt>
    <dgm:pt modelId="{06FE54A1-793C-458F-B586-452B53AB8031}" type="pres">
      <dgm:prSet presAssocID="{E758BD93-96B5-46A9-8D02-FF2B11E55579}" presName="arrow" presStyleLbl="node1" presStyleIdx="2" presStyleCnt="4"/>
      <dgm:spPr/>
      <dgm:t>
        <a:bodyPr/>
        <a:lstStyle/>
        <a:p>
          <a:endParaRPr lang="pl-PL"/>
        </a:p>
      </dgm:t>
    </dgm:pt>
    <dgm:pt modelId="{058C922D-FAB4-4FB7-8578-5BB98E6F9E5D}" type="pres">
      <dgm:prSet presAssocID="{E758BD93-96B5-46A9-8D02-FF2B11E55579}" presName="descendantArrow" presStyleCnt="0"/>
      <dgm:spPr/>
      <dgm:t>
        <a:bodyPr/>
        <a:lstStyle/>
        <a:p>
          <a:endParaRPr lang="pl-PL"/>
        </a:p>
      </dgm:t>
    </dgm:pt>
    <dgm:pt modelId="{4E976571-AC22-4D64-8961-52B8EAA88365}" type="pres">
      <dgm:prSet presAssocID="{92BCE94F-4C3F-4C4A-8155-318F37E6031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0C77B5-CEDE-4F81-B685-E9BF11CAE4CC}" type="pres">
      <dgm:prSet presAssocID="{F786A0FF-E1CC-464C-96C3-46AFE019BE5A}" presName="sp" presStyleCnt="0"/>
      <dgm:spPr/>
      <dgm:t>
        <a:bodyPr/>
        <a:lstStyle/>
        <a:p>
          <a:endParaRPr lang="pl-PL"/>
        </a:p>
      </dgm:t>
    </dgm:pt>
    <dgm:pt modelId="{7CBC5EB2-6963-4BE7-AC40-599E5FF73CBE}" type="pres">
      <dgm:prSet presAssocID="{434FC849-DE56-40F9-8D67-ED8BF9D145E0}" presName="arrowAndChildren" presStyleCnt="0"/>
      <dgm:spPr/>
      <dgm:t>
        <a:bodyPr/>
        <a:lstStyle/>
        <a:p>
          <a:endParaRPr lang="pl-PL"/>
        </a:p>
      </dgm:t>
    </dgm:pt>
    <dgm:pt modelId="{61A582BA-F4AB-4842-90F5-0B1E7FB7A493}" type="pres">
      <dgm:prSet presAssocID="{434FC849-DE56-40F9-8D67-ED8BF9D145E0}" presName="parentTextArrow" presStyleLbl="node1" presStyleIdx="2" presStyleCnt="4"/>
      <dgm:spPr/>
      <dgm:t>
        <a:bodyPr/>
        <a:lstStyle/>
        <a:p>
          <a:endParaRPr lang="pl-PL"/>
        </a:p>
      </dgm:t>
    </dgm:pt>
    <dgm:pt modelId="{F00D0A2B-3190-498D-B9DF-B70C1013B806}" type="pres">
      <dgm:prSet presAssocID="{434FC849-DE56-40F9-8D67-ED8BF9D145E0}" presName="arrow" presStyleLbl="node1" presStyleIdx="3" presStyleCnt="4"/>
      <dgm:spPr/>
      <dgm:t>
        <a:bodyPr/>
        <a:lstStyle/>
        <a:p>
          <a:endParaRPr lang="pl-PL"/>
        </a:p>
      </dgm:t>
    </dgm:pt>
    <dgm:pt modelId="{85925ADC-2E14-4F95-B67A-A7E1F59AC9B0}" type="pres">
      <dgm:prSet presAssocID="{434FC849-DE56-40F9-8D67-ED8BF9D145E0}" presName="descendantArrow" presStyleCnt="0"/>
      <dgm:spPr/>
      <dgm:t>
        <a:bodyPr/>
        <a:lstStyle/>
        <a:p>
          <a:endParaRPr lang="pl-PL"/>
        </a:p>
      </dgm:t>
    </dgm:pt>
    <dgm:pt modelId="{D7805222-17CD-4759-A159-425AA202EF67}" type="pres">
      <dgm:prSet presAssocID="{1AEC80C2-EEFB-490A-B927-4476E393E03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29E64E-B364-4621-A6EA-C30617F7FBF5}" srcId="{E758BD93-96B5-46A9-8D02-FF2B11E55579}" destId="{92BCE94F-4C3F-4C4A-8155-318F37E60312}" srcOrd="0" destOrd="0" parTransId="{C508FD97-E4BC-450E-9D15-1357311F7A40}" sibTransId="{C128314F-7E7F-4308-A12E-2008EB6A706D}"/>
    <dgm:cxn modelId="{84E83517-5E29-414C-8A21-9C55855EE716}" srcId="{96D7763F-313D-49F6-8CED-8011876BF002}" destId="{13A23AC3-E542-491B-8738-DB423D38E71D}" srcOrd="3" destOrd="0" parTransId="{E72D0BA0-2F0F-449E-A921-F39341E887BF}" sibTransId="{FBAEBFEA-E39F-4785-BC69-F32F3ED22981}"/>
    <dgm:cxn modelId="{E52AFCC0-2589-4F8B-A6B4-2542832334E6}" type="presOf" srcId="{8841A068-F96E-488E-BE10-BFEA3D14FCF3}" destId="{F6679091-BD7A-4C01-9C7A-5D1DE98E3397}" srcOrd="0" destOrd="0" presId="urn:microsoft.com/office/officeart/2005/8/layout/process4"/>
    <dgm:cxn modelId="{DA60039D-9EFA-47BD-BF66-3161DD570CAF}" srcId="{96D7763F-313D-49F6-8CED-8011876BF002}" destId="{434FC849-DE56-40F9-8D67-ED8BF9D145E0}" srcOrd="0" destOrd="0" parTransId="{D7712903-91A1-45B2-840F-970475236D66}" sibTransId="{F786A0FF-E1CC-464C-96C3-46AFE019BE5A}"/>
    <dgm:cxn modelId="{4F74B508-3262-4C40-95DD-7F6EC91B752D}" type="presOf" srcId="{434FC849-DE56-40F9-8D67-ED8BF9D145E0}" destId="{F00D0A2B-3190-498D-B9DF-B70C1013B806}" srcOrd="1" destOrd="0" presId="urn:microsoft.com/office/officeart/2005/8/layout/process4"/>
    <dgm:cxn modelId="{22105514-0603-42F4-871F-8E2E8F6729F0}" srcId="{96D7763F-313D-49F6-8CED-8011876BF002}" destId="{EACECAB5-EDA2-47BC-8615-54AEFC806571}" srcOrd="2" destOrd="0" parTransId="{6D345EFA-560B-44BA-8B5A-99DB0A213B47}" sibTransId="{5C33CE66-8A34-44A8-8370-F104D9216F52}"/>
    <dgm:cxn modelId="{45963E8D-FE84-41B5-96BA-3A92AD08E940}" type="presOf" srcId="{434FC849-DE56-40F9-8D67-ED8BF9D145E0}" destId="{61A582BA-F4AB-4842-90F5-0B1E7FB7A493}" srcOrd="0" destOrd="0" presId="urn:microsoft.com/office/officeart/2005/8/layout/process4"/>
    <dgm:cxn modelId="{53EBD21C-032A-4C36-B889-9FB65A6883FE}" type="presOf" srcId="{E758BD93-96B5-46A9-8D02-FF2B11E55579}" destId="{06FE54A1-793C-458F-B586-452B53AB8031}" srcOrd="1" destOrd="0" presId="urn:microsoft.com/office/officeart/2005/8/layout/process4"/>
    <dgm:cxn modelId="{E2F375BA-0701-464F-8D8A-D46C5EB9BD5B}" type="presOf" srcId="{92BCE94F-4C3F-4C4A-8155-318F37E60312}" destId="{4E976571-AC22-4D64-8961-52B8EAA88365}" srcOrd="0" destOrd="0" presId="urn:microsoft.com/office/officeart/2005/8/layout/process4"/>
    <dgm:cxn modelId="{5255F946-505D-430A-9ED9-E403D41A417B}" type="presOf" srcId="{572D590B-304E-4A98-AA27-6FDC6888BFE4}" destId="{B5B14512-E2D7-4454-81D4-94E07CF8CDCE}" srcOrd="0" destOrd="0" presId="urn:microsoft.com/office/officeart/2005/8/layout/process4"/>
    <dgm:cxn modelId="{7BF38979-EE2D-438D-9DC0-0C95F48F14E7}" srcId="{96D7763F-313D-49F6-8CED-8011876BF002}" destId="{E758BD93-96B5-46A9-8D02-FF2B11E55579}" srcOrd="1" destOrd="0" parTransId="{C23107D1-0625-4DB7-920C-068935CBAF75}" sibTransId="{AB674AC8-9BEF-4DED-BDFC-E28086E77D61}"/>
    <dgm:cxn modelId="{90614D4D-A71C-4BA9-A78B-77B114A4C106}" type="presOf" srcId="{13A23AC3-E542-491B-8738-DB423D38E71D}" destId="{7BB441CB-7125-4072-982E-67B1821C2E09}" srcOrd="0" destOrd="0" presId="urn:microsoft.com/office/officeart/2005/8/layout/process4"/>
    <dgm:cxn modelId="{E997345D-171E-41D0-99A5-D650B1877BD8}" type="presOf" srcId="{96D7763F-313D-49F6-8CED-8011876BF002}" destId="{0182E523-078C-4182-BA69-DA7C41620528}" srcOrd="0" destOrd="0" presId="urn:microsoft.com/office/officeart/2005/8/layout/process4"/>
    <dgm:cxn modelId="{C4096D4A-8448-40B7-9791-310CFD85FD2A}" type="presOf" srcId="{1AEC80C2-EEFB-490A-B927-4476E393E03C}" destId="{D7805222-17CD-4759-A159-425AA202EF67}" srcOrd="0" destOrd="0" presId="urn:microsoft.com/office/officeart/2005/8/layout/process4"/>
    <dgm:cxn modelId="{AA391384-D08D-4DA7-8E9E-DC083F464700}" type="presOf" srcId="{EACECAB5-EDA2-47BC-8615-54AEFC806571}" destId="{F289F462-9AC1-4698-97D8-6CBDE22E851F}" srcOrd="1" destOrd="0" presId="urn:microsoft.com/office/officeart/2005/8/layout/process4"/>
    <dgm:cxn modelId="{C4FDBDF4-5103-4506-9C86-5CFB56255220}" srcId="{434FC849-DE56-40F9-8D67-ED8BF9D145E0}" destId="{1AEC80C2-EEFB-490A-B927-4476E393E03C}" srcOrd="0" destOrd="0" parTransId="{84D33FB2-733D-443F-88BB-62AEC4C01E26}" sibTransId="{52A594E8-8014-4981-9CCA-61F4579462A8}"/>
    <dgm:cxn modelId="{B393C73B-77AD-4D69-89F8-38A49B073B1E}" type="presOf" srcId="{EACECAB5-EDA2-47BC-8615-54AEFC806571}" destId="{47341E23-DA8A-4996-8B45-E1D0F06691D8}" srcOrd="0" destOrd="0" presId="urn:microsoft.com/office/officeart/2005/8/layout/process4"/>
    <dgm:cxn modelId="{46AEC046-C9B5-4A56-9674-989FDEC13DCE}" srcId="{EACECAB5-EDA2-47BC-8615-54AEFC806571}" destId="{572D590B-304E-4A98-AA27-6FDC6888BFE4}" srcOrd="0" destOrd="0" parTransId="{86AE3BD3-BD99-4897-8B73-B4AF69C3C384}" sibTransId="{694A22FB-BF04-4D52-9E6F-D636395EBB49}"/>
    <dgm:cxn modelId="{BBFC82C2-3E6A-4C6A-A2EF-9B4EB37CBD48}" srcId="{13A23AC3-E542-491B-8738-DB423D38E71D}" destId="{8841A068-F96E-488E-BE10-BFEA3D14FCF3}" srcOrd="0" destOrd="0" parTransId="{79A21D9D-2B02-4737-AE95-75FE3E8F0924}" sibTransId="{681078DF-C39D-4546-B488-4CA6F6C41A76}"/>
    <dgm:cxn modelId="{ACA0F55D-6877-4948-88D6-B993D4720034}" type="presOf" srcId="{13A23AC3-E542-491B-8738-DB423D38E71D}" destId="{0B7A6C29-9C3A-4F59-91AD-8B52093180E9}" srcOrd="1" destOrd="0" presId="urn:microsoft.com/office/officeart/2005/8/layout/process4"/>
    <dgm:cxn modelId="{6DA03B1E-42D9-4BB9-9491-1CAEAD802357}" type="presOf" srcId="{E758BD93-96B5-46A9-8D02-FF2B11E55579}" destId="{9747B163-71F1-4A85-B70E-66763CE0CC28}" srcOrd="0" destOrd="0" presId="urn:microsoft.com/office/officeart/2005/8/layout/process4"/>
    <dgm:cxn modelId="{8E094BCB-5CAF-418A-B1F1-C3EBD34CA320}" type="presParOf" srcId="{0182E523-078C-4182-BA69-DA7C41620528}" destId="{3F8BF6CE-7EA2-4DA3-ADC7-73522FF7AE1E}" srcOrd="0" destOrd="0" presId="urn:microsoft.com/office/officeart/2005/8/layout/process4"/>
    <dgm:cxn modelId="{C576D2D5-388C-4CBB-A5BA-39CAC222D699}" type="presParOf" srcId="{3F8BF6CE-7EA2-4DA3-ADC7-73522FF7AE1E}" destId="{7BB441CB-7125-4072-982E-67B1821C2E09}" srcOrd="0" destOrd="0" presId="urn:microsoft.com/office/officeart/2005/8/layout/process4"/>
    <dgm:cxn modelId="{1A2EECE7-6483-40F7-92BB-3ED3A89DCB25}" type="presParOf" srcId="{3F8BF6CE-7EA2-4DA3-ADC7-73522FF7AE1E}" destId="{0B7A6C29-9C3A-4F59-91AD-8B52093180E9}" srcOrd="1" destOrd="0" presId="urn:microsoft.com/office/officeart/2005/8/layout/process4"/>
    <dgm:cxn modelId="{F39D9330-64CB-4270-8B52-AFE7E345666F}" type="presParOf" srcId="{3F8BF6CE-7EA2-4DA3-ADC7-73522FF7AE1E}" destId="{F673304B-D6DB-4CD5-9E98-9F03B090A7D1}" srcOrd="2" destOrd="0" presId="urn:microsoft.com/office/officeart/2005/8/layout/process4"/>
    <dgm:cxn modelId="{F446C25D-E4CB-404F-A20E-9AEF5A5FBE70}" type="presParOf" srcId="{F673304B-D6DB-4CD5-9E98-9F03B090A7D1}" destId="{F6679091-BD7A-4C01-9C7A-5D1DE98E3397}" srcOrd="0" destOrd="0" presId="urn:microsoft.com/office/officeart/2005/8/layout/process4"/>
    <dgm:cxn modelId="{37B352D4-F20C-4084-B708-E788F23C2668}" type="presParOf" srcId="{0182E523-078C-4182-BA69-DA7C41620528}" destId="{1E4A8DE9-2F94-4909-B9A5-D010C7192220}" srcOrd="1" destOrd="0" presId="urn:microsoft.com/office/officeart/2005/8/layout/process4"/>
    <dgm:cxn modelId="{B71AF7F2-4DBF-4C24-A06D-8B506E8BB439}" type="presParOf" srcId="{0182E523-078C-4182-BA69-DA7C41620528}" destId="{5FFCEB22-000E-4CD2-89B7-5D64471C8B53}" srcOrd="2" destOrd="0" presId="urn:microsoft.com/office/officeart/2005/8/layout/process4"/>
    <dgm:cxn modelId="{6493B9C5-B63A-4FD9-9DEB-15B76EE5975A}" type="presParOf" srcId="{5FFCEB22-000E-4CD2-89B7-5D64471C8B53}" destId="{47341E23-DA8A-4996-8B45-E1D0F06691D8}" srcOrd="0" destOrd="0" presId="urn:microsoft.com/office/officeart/2005/8/layout/process4"/>
    <dgm:cxn modelId="{82AD292E-AB8B-4991-A387-ED9219FC1CAA}" type="presParOf" srcId="{5FFCEB22-000E-4CD2-89B7-5D64471C8B53}" destId="{F289F462-9AC1-4698-97D8-6CBDE22E851F}" srcOrd="1" destOrd="0" presId="urn:microsoft.com/office/officeart/2005/8/layout/process4"/>
    <dgm:cxn modelId="{37C48F40-5B7E-4365-B029-F00BAF5B9CF3}" type="presParOf" srcId="{5FFCEB22-000E-4CD2-89B7-5D64471C8B53}" destId="{9E0483D7-724E-492E-ACA3-8EB63F980AC2}" srcOrd="2" destOrd="0" presId="urn:microsoft.com/office/officeart/2005/8/layout/process4"/>
    <dgm:cxn modelId="{FA8E8617-9B9A-425D-9BF9-3DA507665A3D}" type="presParOf" srcId="{9E0483D7-724E-492E-ACA3-8EB63F980AC2}" destId="{B5B14512-E2D7-4454-81D4-94E07CF8CDCE}" srcOrd="0" destOrd="0" presId="urn:microsoft.com/office/officeart/2005/8/layout/process4"/>
    <dgm:cxn modelId="{B231DA04-8387-48A0-9322-07DADD77D7E7}" type="presParOf" srcId="{0182E523-078C-4182-BA69-DA7C41620528}" destId="{AED61680-4EF7-4075-B162-819ED227C1A7}" srcOrd="3" destOrd="0" presId="urn:microsoft.com/office/officeart/2005/8/layout/process4"/>
    <dgm:cxn modelId="{01659BC6-BC2A-46B7-B984-C1967FC278FD}" type="presParOf" srcId="{0182E523-078C-4182-BA69-DA7C41620528}" destId="{930737A9-6049-4C91-8917-4EA4F079BB4C}" srcOrd="4" destOrd="0" presId="urn:microsoft.com/office/officeart/2005/8/layout/process4"/>
    <dgm:cxn modelId="{76D9CC53-3C0B-499B-B25D-429FED739893}" type="presParOf" srcId="{930737A9-6049-4C91-8917-4EA4F079BB4C}" destId="{9747B163-71F1-4A85-B70E-66763CE0CC28}" srcOrd="0" destOrd="0" presId="urn:microsoft.com/office/officeart/2005/8/layout/process4"/>
    <dgm:cxn modelId="{A7926F51-54FF-42AC-852F-AA7B52B6DA7C}" type="presParOf" srcId="{930737A9-6049-4C91-8917-4EA4F079BB4C}" destId="{06FE54A1-793C-458F-B586-452B53AB8031}" srcOrd="1" destOrd="0" presId="urn:microsoft.com/office/officeart/2005/8/layout/process4"/>
    <dgm:cxn modelId="{8666BFD5-5E26-4DDB-89AD-E66989305FD7}" type="presParOf" srcId="{930737A9-6049-4C91-8917-4EA4F079BB4C}" destId="{058C922D-FAB4-4FB7-8578-5BB98E6F9E5D}" srcOrd="2" destOrd="0" presId="urn:microsoft.com/office/officeart/2005/8/layout/process4"/>
    <dgm:cxn modelId="{9BF1717B-AF52-420B-9000-D916DED95475}" type="presParOf" srcId="{058C922D-FAB4-4FB7-8578-5BB98E6F9E5D}" destId="{4E976571-AC22-4D64-8961-52B8EAA88365}" srcOrd="0" destOrd="0" presId="urn:microsoft.com/office/officeart/2005/8/layout/process4"/>
    <dgm:cxn modelId="{FE9A6365-D4A0-4AB9-ADDA-2B9C1C1E9704}" type="presParOf" srcId="{0182E523-078C-4182-BA69-DA7C41620528}" destId="{690C77B5-CEDE-4F81-B685-E9BF11CAE4CC}" srcOrd="5" destOrd="0" presId="urn:microsoft.com/office/officeart/2005/8/layout/process4"/>
    <dgm:cxn modelId="{28568D12-A2A5-47A9-8BB6-15A4862B14A7}" type="presParOf" srcId="{0182E523-078C-4182-BA69-DA7C41620528}" destId="{7CBC5EB2-6963-4BE7-AC40-599E5FF73CBE}" srcOrd="6" destOrd="0" presId="urn:microsoft.com/office/officeart/2005/8/layout/process4"/>
    <dgm:cxn modelId="{E16D522F-C8A5-43A4-8146-ABA267D95370}" type="presParOf" srcId="{7CBC5EB2-6963-4BE7-AC40-599E5FF73CBE}" destId="{61A582BA-F4AB-4842-90F5-0B1E7FB7A493}" srcOrd="0" destOrd="0" presId="urn:microsoft.com/office/officeart/2005/8/layout/process4"/>
    <dgm:cxn modelId="{5FE982E1-9077-4B25-B766-173A403A0A24}" type="presParOf" srcId="{7CBC5EB2-6963-4BE7-AC40-599E5FF73CBE}" destId="{F00D0A2B-3190-498D-B9DF-B70C1013B806}" srcOrd="1" destOrd="0" presId="urn:microsoft.com/office/officeart/2005/8/layout/process4"/>
    <dgm:cxn modelId="{091CF71C-51CB-40FF-98AA-A4A9C5768410}" type="presParOf" srcId="{7CBC5EB2-6963-4BE7-AC40-599E5FF73CBE}" destId="{85925ADC-2E14-4F95-B67A-A7E1F59AC9B0}" srcOrd="2" destOrd="0" presId="urn:microsoft.com/office/officeart/2005/8/layout/process4"/>
    <dgm:cxn modelId="{EF86F4ED-896F-4261-AD08-E8FDA51E0D90}" type="presParOf" srcId="{85925ADC-2E14-4F95-B67A-A7E1F59AC9B0}" destId="{D7805222-17CD-4759-A159-425AA202EF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263A6-A9D6-496D-B8F1-A47C3BBF81B8}" type="doc">
      <dgm:prSet loTypeId="urn:microsoft.com/office/officeart/2005/8/layout/v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A893D968-4B50-4582-8098-7A6C4D30F3DC}">
      <dgm:prSet phldrT="[Tekst]" custT="1"/>
      <dgm:spPr/>
      <dgm:t>
        <a:bodyPr/>
        <a:lstStyle/>
        <a:p>
          <a:r>
            <a:rPr lang="pl-PL" sz="2800" dirty="0" smtClean="0"/>
            <a:t>Etap I</a:t>
          </a:r>
          <a:endParaRPr lang="pl-PL" sz="2800" dirty="0"/>
        </a:p>
      </dgm:t>
    </dgm:pt>
    <dgm:pt modelId="{3E77E762-5041-4906-872D-628427866ECF}" type="parTrans" cxnId="{FDFE6339-C375-4B22-B57E-2EE300DDF071}">
      <dgm:prSet/>
      <dgm:spPr/>
      <dgm:t>
        <a:bodyPr/>
        <a:lstStyle/>
        <a:p>
          <a:endParaRPr lang="pl-PL"/>
        </a:p>
      </dgm:t>
    </dgm:pt>
    <dgm:pt modelId="{50149EC9-9012-4B53-A2B0-8D55D921299D}" type="sibTrans" cxnId="{FDFE6339-C375-4B22-B57E-2EE300DDF071}">
      <dgm:prSet/>
      <dgm:spPr/>
      <dgm:t>
        <a:bodyPr/>
        <a:lstStyle/>
        <a:p>
          <a:endParaRPr lang="pl-PL"/>
        </a:p>
      </dgm:t>
    </dgm:pt>
    <dgm:pt modelId="{64AFAA33-F620-4993-926D-1C86AFA71B5D}">
      <dgm:prSet phldrT="[Tekst]" custT="1"/>
      <dgm:spPr/>
      <dgm:t>
        <a:bodyPr anchor="ctr"/>
        <a:lstStyle/>
        <a:p>
          <a:r>
            <a:rPr lang="pl-PL" sz="2200" b="1" dirty="0" smtClean="0">
              <a:cs typeface="Arial" charset="0"/>
            </a:rPr>
            <a:t>Zebranie informacji potrzebnych do zaplanowania badań i pomiarów czynników szkodliwych dla zdrowia </a:t>
          </a:r>
          <a:endParaRPr lang="pl-PL" sz="2200" b="1" dirty="0"/>
        </a:p>
      </dgm:t>
    </dgm:pt>
    <dgm:pt modelId="{423E5917-C06E-4E11-BD80-97E5362E483A}" type="parTrans" cxnId="{C85D21B4-A10F-4509-BF0E-67218AC1CF57}">
      <dgm:prSet/>
      <dgm:spPr/>
      <dgm:t>
        <a:bodyPr/>
        <a:lstStyle/>
        <a:p>
          <a:endParaRPr lang="pl-PL"/>
        </a:p>
      </dgm:t>
    </dgm:pt>
    <dgm:pt modelId="{DA110777-2028-4B5C-9028-22C8B40B9ED0}" type="sibTrans" cxnId="{C85D21B4-A10F-4509-BF0E-67218AC1CF57}">
      <dgm:prSet/>
      <dgm:spPr/>
      <dgm:t>
        <a:bodyPr/>
        <a:lstStyle/>
        <a:p>
          <a:endParaRPr lang="pl-PL"/>
        </a:p>
      </dgm:t>
    </dgm:pt>
    <dgm:pt modelId="{DF1A2330-2C0B-42CE-92C6-C9E7E807F258}">
      <dgm:prSet phldrT="[Tekst]" custT="1"/>
      <dgm:spPr/>
      <dgm:t>
        <a:bodyPr/>
        <a:lstStyle/>
        <a:p>
          <a:r>
            <a:rPr lang="pl-PL" sz="2800" dirty="0" smtClean="0"/>
            <a:t>Etap II</a:t>
          </a:r>
          <a:endParaRPr lang="pl-PL" sz="2800" dirty="0"/>
        </a:p>
      </dgm:t>
    </dgm:pt>
    <dgm:pt modelId="{D5F9C530-A663-4910-8817-295F578A9B11}" type="parTrans" cxnId="{BD0A9AF0-F97D-4AA0-A86E-C6B8EE6929AF}">
      <dgm:prSet/>
      <dgm:spPr/>
      <dgm:t>
        <a:bodyPr/>
        <a:lstStyle/>
        <a:p>
          <a:endParaRPr lang="pl-PL"/>
        </a:p>
      </dgm:t>
    </dgm:pt>
    <dgm:pt modelId="{5F3F4A7D-B6DA-4423-A791-D29E76FF7850}" type="sibTrans" cxnId="{BD0A9AF0-F97D-4AA0-A86E-C6B8EE6929AF}">
      <dgm:prSet/>
      <dgm:spPr/>
      <dgm:t>
        <a:bodyPr/>
        <a:lstStyle/>
        <a:p>
          <a:endParaRPr lang="pl-PL"/>
        </a:p>
      </dgm:t>
    </dgm:pt>
    <dgm:pt modelId="{7CE832DF-0773-436E-81D4-8AE9E29F68B5}">
      <dgm:prSet phldrT="[Tekst]" custT="1"/>
      <dgm:spPr/>
      <dgm:t>
        <a:bodyPr anchor="ctr"/>
        <a:lstStyle/>
        <a:p>
          <a:r>
            <a:rPr lang="pl-PL" sz="2200" b="1" dirty="0" smtClean="0">
              <a:cs typeface="Arial" charset="0"/>
            </a:rPr>
            <a:t>Analiza otrzymanych z laboratorium wyników badań i pomiarów czynników szkodliwych dla zdrowia oraz podjęcie stosownych działań</a:t>
          </a:r>
          <a:endParaRPr lang="pl-PL" sz="2200" b="1" dirty="0"/>
        </a:p>
      </dgm:t>
    </dgm:pt>
    <dgm:pt modelId="{95F8E3E8-8CC3-4CFF-86BB-0059292FC3E5}" type="parTrans" cxnId="{29858E3D-C408-4F66-8ADB-93BF962EB1C9}">
      <dgm:prSet/>
      <dgm:spPr/>
      <dgm:t>
        <a:bodyPr/>
        <a:lstStyle/>
        <a:p>
          <a:endParaRPr lang="pl-PL"/>
        </a:p>
      </dgm:t>
    </dgm:pt>
    <dgm:pt modelId="{526817C8-623C-46AD-BB2C-55AE6C70F826}" type="sibTrans" cxnId="{29858E3D-C408-4F66-8ADB-93BF962EB1C9}">
      <dgm:prSet/>
      <dgm:spPr/>
      <dgm:t>
        <a:bodyPr/>
        <a:lstStyle/>
        <a:p>
          <a:endParaRPr lang="pl-PL"/>
        </a:p>
      </dgm:t>
    </dgm:pt>
    <dgm:pt modelId="{A5327699-24F0-42FF-88F5-FE95B2C1B8B2}">
      <dgm:prSet phldrT="[Tekst]" custT="1"/>
      <dgm:spPr/>
      <dgm:t>
        <a:bodyPr/>
        <a:lstStyle/>
        <a:p>
          <a:r>
            <a:rPr lang="pl-PL" sz="2800" dirty="0" smtClean="0"/>
            <a:t>Etap III</a:t>
          </a:r>
          <a:endParaRPr lang="pl-PL" sz="2800" dirty="0"/>
        </a:p>
      </dgm:t>
    </dgm:pt>
    <dgm:pt modelId="{4038D722-9C09-4EA6-8C39-3B2A3652FB93}" type="parTrans" cxnId="{BC8DF7AD-8CBF-4E0F-91A4-EE294834BF72}">
      <dgm:prSet/>
      <dgm:spPr/>
      <dgm:t>
        <a:bodyPr/>
        <a:lstStyle/>
        <a:p>
          <a:endParaRPr lang="pl-PL"/>
        </a:p>
      </dgm:t>
    </dgm:pt>
    <dgm:pt modelId="{AD8C0FD0-F620-49F2-93C2-AD37EAAEE28C}" type="sibTrans" cxnId="{BC8DF7AD-8CBF-4E0F-91A4-EE294834BF72}">
      <dgm:prSet/>
      <dgm:spPr/>
      <dgm:t>
        <a:bodyPr/>
        <a:lstStyle/>
        <a:p>
          <a:endParaRPr lang="pl-PL"/>
        </a:p>
      </dgm:t>
    </dgm:pt>
    <dgm:pt modelId="{1E2EA52B-F156-4338-BF5C-5EEDCB586CCC}">
      <dgm:prSet phldrT="[Tekst]" custT="1"/>
      <dgm:spPr/>
      <dgm:t>
        <a:bodyPr/>
        <a:lstStyle/>
        <a:p>
          <a:r>
            <a:rPr lang="pl-PL" sz="2800" dirty="0" smtClean="0"/>
            <a:t>Etap IV</a:t>
          </a:r>
          <a:endParaRPr lang="pl-PL" sz="2800" dirty="0"/>
        </a:p>
      </dgm:t>
    </dgm:pt>
    <dgm:pt modelId="{C2669576-C4BA-4451-9F90-D34DB039E479}" type="parTrans" cxnId="{688C9ADC-CFDE-4066-86A3-12ACBF39FBA5}">
      <dgm:prSet/>
      <dgm:spPr/>
      <dgm:t>
        <a:bodyPr/>
        <a:lstStyle/>
        <a:p>
          <a:endParaRPr lang="pl-PL"/>
        </a:p>
      </dgm:t>
    </dgm:pt>
    <dgm:pt modelId="{1D245C6F-2018-497D-B915-021E4C6E6A33}" type="sibTrans" cxnId="{688C9ADC-CFDE-4066-86A3-12ACBF39FBA5}">
      <dgm:prSet/>
      <dgm:spPr/>
      <dgm:t>
        <a:bodyPr/>
        <a:lstStyle/>
        <a:p>
          <a:endParaRPr lang="pl-PL"/>
        </a:p>
      </dgm:t>
    </dgm:pt>
    <dgm:pt modelId="{16E944A2-E598-4B96-B4BB-0815B845B93E}">
      <dgm:prSet phldrT="[Tekst]" custT="1"/>
      <dgm:spPr/>
      <dgm:t>
        <a:bodyPr/>
        <a:lstStyle/>
        <a:p>
          <a:r>
            <a:rPr lang="pl-PL" sz="2800" dirty="0" smtClean="0"/>
            <a:t>Etap V</a:t>
          </a:r>
          <a:endParaRPr lang="pl-PL" sz="2800" dirty="0"/>
        </a:p>
      </dgm:t>
    </dgm:pt>
    <dgm:pt modelId="{A750E550-2302-4B40-A28F-94025396BA0E}" type="parTrans" cxnId="{83294257-161C-43BE-BDE1-B3323ED0C8EA}">
      <dgm:prSet/>
      <dgm:spPr/>
      <dgm:t>
        <a:bodyPr/>
        <a:lstStyle/>
        <a:p>
          <a:endParaRPr lang="pl-PL"/>
        </a:p>
      </dgm:t>
    </dgm:pt>
    <dgm:pt modelId="{B2D1FCED-8676-4DA2-8DAD-B0EF2862ECFF}" type="sibTrans" cxnId="{83294257-161C-43BE-BDE1-B3323ED0C8EA}">
      <dgm:prSet/>
      <dgm:spPr/>
      <dgm:t>
        <a:bodyPr/>
        <a:lstStyle/>
        <a:p>
          <a:endParaRPr lang="pl-PL"/>
        </a:p>
      </dgm:t>
    </dgm:pt>
    <dgm:pt modelId="{D51FD1B9-51AB-4AA1-918D-BDD8114F14EC}">
      <dgm:prSet phldrT="[Tekst]" custT="1"/>
      <dgm:spPr/>
      <dgm:t>
        <a:bodyPr anchor="ctr"/>
        <a:lstStyle/>
        <a:p>
          <a:r>
            <a:rPr lang="pl-PL" sz="2200" b="1" dirty="0" smtClean="0">
              <a:cs typeface="Arial" charset="0"/>
            </a:rPr>
            <a:t>Identyfikacja potencjalnego narażenia na szkodliwe czynniki dla zdrowia</a:t>
          </a:r>
          <a:endParaRPr lang="pl-PL" sz="2200" b="1" dirty="0"/>
        </a:p>
      </dgm:t>
    </dgm:pt>
    <dgm:pt modelId="{364F9B00-4BCF-4D13-9B37-FB796CD4F63A}" type="parTrans" cxnId="{6C08A6FC-CA70-419C-8E86-81D030FB681A}">
      <dgm:prSet/>
      <dgm:spPr/>
      <dgm:t>
        <a:bodyPr/>
        <a:lstStyle/>
        <a:p>
          <a:endParaRPr lang="pl-PL"/>
        </a:p>
      </dgm:t>
    </dgm:pt>
    <dgm:pt modelId="{9FD237C0-C2A7-4BE1-845E-95052A405FED}" type="sibTrans" cxnId="{6C08A6FC-CA70-419C-8E86-81D030FB681A}">
      <dgm:prSet/>
      <dgm:spPr/>
      <dgm:t>
        <a:bodyPr/>
        <a:lstStyle/>
        <a:p>
          <a:endParaRPr lang="pl-PL"/>
        </a:p>
      </dgm:t>
    </dgm:pt>
    <dgm:pt modelId="{B66BF91B-7735-45AE-A1BD-764CD373B268}">
      <dgm:prSet custT="1"/>
      <dgm:spPr/>
      <dgm:t>
        <a:bodyPr anchor="ctr"/>
        <a:lstStyle/>
        <a:p>
          <a:r>
            <a:rPr lang="pl-PL" sz="2200" b="1" smtClean="0">
              <a:cs typeface="Arial" charset="0"/>
            </a:rPr>
            <a:t>Zaplanowanie badań i pomiarów czynników szkodliwych dla zdrowia</a:t>
          </a:r>
          <a:endParaRPr lang="pl-PL" sz="2200" b="1" dirty="0"/>
        </a:p>
      </dgm:t>
    </dgm:pt>
    <dgm:pt modelId="{1301A0BA-5B8C-418A-9C5D-98B23C6F8ED2}" type="parTrans" cxnId="{1D3B0641-8A65-4736-9887-D471CD273CAA}">
      <dgm:prSet/>
      <dgm:spPr/>
      <dgm:t>
        <a:bodyPr/>
        <a:lstStyle/>
        <a:p>
          <a:endParaRPr lang="pl-PL"/>
        </a:p>
      </dgm:t>
    </dgm:pt>
    <dgm:pt modelId="{A5D2C146-CFC6-499C-B21C-8E47F160D53D}" type="sibTrans" cxnId="{1D3B0641-8A65-4736-9887-D471CD273CAA}">
      <dgm:prSet/>
      <dgm:spPr/>
      <dgm:t>
        <a:bodyPr/>
        <a:lstStyle/>
        <a:p>
          <a:endParaRPr lang="pl-PL"/>
        </a:p>
      </dgm:t>
    </dgm:pt>
    <dgm:pt modelId="{E768153B-2563-41B3-9ECD-76F2B2AEC584}">
      <dgm:prSet custT="1"/>
      <dgm:spPr/>
      <dgm:t>
        <a:bodyPr anchor="ctr"/>
        <a:lstStyle/>
        <a:p>
          <a:r>
            <a:rPr lang="pl-PL" sz="2200" b="1" dirty="0" smtClean="0">
              <a:cs typeface="Arial" charset="0"/>
            </a:rPr>
            <a:t>Zlecenie wykonania badań i pomiarów laboratorium akredytowanemu oraz przekazanie niezbędnych informacji w celu ich przeprowadzenia</a:t>
          </a:r>
          <a:endParaRPr lang="pl-PL" sz="2200" b="1" dirty="0"/>
        </a:p>
      </dgm:t>
    </dgm:pt>
    <dgm:pt modelId="{5E04723F-14A9-4B84-A099-7790887B9031}" type="parTrans" cxnId="{79888169-9173-4A2E-B5FF-4D365AEF4AC0}">
      <dgm:prSet/>
      <dgm:spPr/>
      <dgm:t>
        <a:bodyPr/>
        <a:lstStyle/>
        <a:p>
          <a:endParaRPr lang="pl-PL"/>
        </a:p>
      </dgm:t>
    </dgm:pt>
    <dgm:pt modelId="{A49360C2-B903-4B48-8B1C-1CE21787EE91}" type="sibTrans" cxnId="{79888169-9173-4A2E-B5FF-4D365AEF4AC0}">
      <dgm:prSet/>
      <dgm:spPr/>
      <dgm:t>
        <a:bodyPr/>
        <a:lstStyle/>
        <a:p>
          <a:endParaRPr lang="pl-PL"/>
        </a:p>
      </dgm:t>
    </dgm:pt>
    <dgm:pt modelId="{29A4A7E1-5CC5-4D0A-BF6F-9B5CFC1ED944}" type="pres">
      <dgm:prSet presAssocID="{50A263A6-A9D6-496D-B8F1-A47C3BBF81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1DA49E2-537E-48CF-A23F-127A537BF2C6}" type="pres">
      <dgm:prSet presAssocID="{A893D968-4B50-4582-8098-7A6C4D30F3DC}" presName="linNode" presStyleCnt="0"/>
      <dgm:spPr/>
    </dgm:pt>
    <dgm:pt modelId="{F3579CCE-9417-4969-9B57-B0419346CBFB}" type="pres">
      <dgm:prSet presAssocID="{A893D968-4B50-4582-8098-7A6C4D30F3DC}" presName="parentShp" presStyleLbl="node1" presStyleIdx="0" presStyleCnt="5" custScaleX="35949" custLinFactNeighborX="-819" custLinFactNeighborY="-68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4FDC4D-B3E9-4072-AEC7-1B0A3FC950B7}" type="pres">
      <dgm:prSet presAssocID="{A893D968-4B50-4582-8098-7A6C4D30F3DC}" presName="childShp" presStyleLbl="bgAccFollowNode1" presStyleIdx="0" presStyleCnt="5" custScaleX="1624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9F5E5F-A457-4161-9CEC-E9C908E349FB}" type="pres">
      <dgm:prSet presAssocID="{50149EC9-9012-4B53-A2B0-8D55D921299D}" presName="spacing" presStyleCnt="0"/>
      <dgm:spPr/>
    </dgm:pt>
    <dgm:pt modelId="{4D34A942-2CF3-41F3-A936-02CFBC9157E2}" type="pres">
      <dgm:prSet presAssocID="{DF1A2330-2C0B-42CE-92C6-C9E7E807F258}" presName="linNode" presStyleCnt="0"/>
      <dgm:spPr/>
    </dgm:pt>
    <dgm:pt modelId="{C6974AB6-7438-4977-B9D4-122444B66A8B}" type="pres">
      <dgm:prSet presAssocID="{DF1A2330-2C0B-42CE-92C6-C9E7E807F258}" presName="parentShp" presStyleLbl="node1" presStyleIdx="1" presStyleCnt="5" custScaleX="35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15C4A4-7501-4CA2-B42E-A6AE7827F76E}" type="pres">
      <dgm:prSet presAssocID="{DF1A2330-2C0B-42CE-92C6-C9E7E807F258}" presName="childShp" presStyleLbl="bgAccFollowNode1" presStyleIdx="1" presStyleCnt="5" custScaleX="1624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1FA14-5FB5-4172-8BBB-4F44244DBF19}" type="pres">
      <dgm:prSet presAssocID="{5F3F4A7D-B6DA-4423-A791-D29E76FF7850}" presName="spacing" presStyleCnt="0"/>
      <dgm:spPr/>
    </dgm:pt>
    <dgm:pt modelId="{77E1BCAA-4759-413C-B368-2429731A5FBA}" type="pres">
      <dgm:prSet presAssocID="{A5327699-24F0-42FF-88F5-FE95B2C1B8B2}" presName="linNode" presStyleCnt="0"/>
      <dgm:spPr/>
    </dgm:pt>
    <dgm:pt modelId="{E821C808-2927-4197-BBFD-4BC60363E5D5}" type="pres">
      <dgm:prSet presAssocID="{A5327699-24F0-42FF-88F5-FE95B2C1B8B2}" presName="parentShp" presStyleLbl="node1" presStyleIdx="2" presStyleCnt="5" custScaleX="35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A4958E-4AEE-4AF8-81B3-20C2642016B1}" type="pres">
      <dgm:prSet presAssocID="{A5327699-24F0-42FF-88F5-FE95B2C1B8B2}" presName="childShp" presStyleLbl="bgAccFollowNode1" presStyleIdx="2" presStyleCnt="5" custScaleX="1624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92B2BB-E1F3-45F7-ACA4-8C86A6694373}" type="pres">
      <dgm:prSet presAssocID="{AD8C0FD0-F620-49F2-93C2-AD37EAAEE28C}" presName="spacing" presStyleCnt="0"/>
      <dgm:spPr/>
    </dgm:pt>
    <dgm:pt modelId="{B1934E45-1B12-4714-8535-71494FE3E64A}" type="pres">
      <dgm:prSet presAssocID="{1E2EA52B-F156-4338-BF5C-5EEDCB586CCC}" presName="linNode" presStyleCnt="0"/>
      <dgm:spPr/>
    </dgm:pt>
    <dgm:pt modelId="{BA0D41EA-33D7-4AED-A667-93D4E7A3A14E}" type="pres">
      <dgm:prSet presAssocID="{1E2EA52B-F156-4338-BF5C-5EEDCB586CCC}" presName="parentShp" presStyleLbl="node1" presStyleIdx="3" presStyleCnt="5" custScaleX="35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84659-E4DE-46EF-856A-62AFC6DEC9D5}" type="pres">
      <dgm:prSet presAssocID="{1E2EA52B-F156-4338-BF5C-5EEDCB586CCC}" presName="childShp" presStyleLbl="bgAccFollowNode1" presStyleIdx="3" presStyleCnt="5" custScaleX="1624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2BB8FA-207C-4165-877F-5428D735D951}" type="pres">
      <dgm:prSet presAssocID="{1D245C6F-2018-497D-B915-021E4C6E6A33}" presName="spacing" presStyleCnt="0"/>
      <dgm:spPr/>
    </dgm:pt>
    <dgm:pt modelId="{D63592A3-0C8E-4131-88B0-A538C6F5001B}" type="pres">
      <dgm:prSet presAssocID="{16E944A2-E598-4B96-B4BB-0815B845B93E}" presName="linNode" presStyleCnt="0"/>
      <dgm:spPr/>
    </dgm:pt>
    <dgm:pt modelId="{7C28B2AE-6F6F-43A2-9BA3-673C228C3349}" type="pres">
      <dgm:prSet presAssocID="{16E944A2-E598-4B96-B4BB-0815B845B93E}" presName="parentShp" presStyleLbl="node1" presStyleIdx="4" presStyleCnt="5" custScaleX="35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BF2787-DEA3-477E-B14D-B580AC30E5E9}" type="pres">
      <dgm:prSet presAssocID="{16E944A2-E598-4B96-B4BB-0815B845B93E}" presName="childShp" presStyleLbl="bgAccFollowNode1" presStyleIdx="4" presStyleCnt="5" custScaleX="1624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5D21B4-A10F-4509-BF0E-67218AC1CF57}" srcId="{A893D968-4B50-4582-8098-7A6C4D30F3DC}" destId="{64AFAA33-F620-4993-926D-1C86AFA71B5D}" srcOrd="0" destOrd="0" parTransId="{423E5917-C06E-4E11-BD80-97E5362E483A}" sibTransId="{DA110777-2028-4B5C-9028-22C8B40B9ED0}"/>
    <dgm:cxn modelId="{06B9BE7C-40DA-4126-9268-2C60554E03A5}" type="presOf" srcId="{E768153B-2563-41B3-9ECD-76F2B2AEC584}" destId="{7E884659-E4DE-46EF-856A-62AFC6DEC9D5}" srcOrd="0" destOrd="0" presId="urn:microsoft.com/office/officeart/2005/8/layout/vList6"/>
    <dgm:cxn modelId="{BD0A9AF0-F97D-4AA0-A86E-C6B8EE6929AF}" srcId="{50A263A6-A9D6-496D-B8F1-A47C3BBF81B8}" destId="{DF1A2330-2C0B-42CE-92C6-C9E7E807F258}" srcOrd="1" destOrd="0" parTransId="{D5F9C530-A663-4910-8817-295F578A9B11}" sibTransId="{5F3F4A7D-B6DA-4423-A791-D29E76FF7850}"/>
    <dgm:cxn modelId="{5E81D775-4665-420F-8039-451C621D31F2}" type="presOf" srcId="{A893D968-4B50-4582-8098-7A6C4D30F3DC}" destId="{F3579CCE-9417-4969-9B57-B0419346CBFB}" srcOrd="0" destOrd="0" presId="urn:microsoft.com/office/officeart/2005/8/layout/vList6"/>
    <dgm:cxn modelId="{FDFE6339-C375-4B22-B57E-2EE300DDF071}" srcId="{50A263A6-A9D6-496D-B8F1-A47C3BBF81B8}" destId="{A893D968-4B50-4582-8098-7A6C4D30F3DC}" srcOrd="0" destOrd="0" parTransId="{3E77E762-5041-4906-872D-628427866ECF}" sibTransId="{50149EC9-9012-4B53-A2B0-8D55D921299D}"/>
    <dgm:cxn modelId="{1D3B0641-8A65-4736-9887-D471CD273CAA}" srcId="{A5327699-24F0-42FF-88F5-FE95B2C1B8B2}" destId="{B66BF91B-7735-45AE-A1BD-764CD373B268}" srcOrd="0" destOrd="0" parTransId="{1301A0BA-5B8C-418A-9C5D-98B23C6F8ED2}" sibTransId="{A5D2C146-CFC6-499C-B21C-8E47F160D53D}"/>
    <dgm:cxn modelId="{E410135C-0E22-4DED-9760-FF83878E687F}" type="presOf" srcId="{1E2EA52B-F156-4338-BF5C-5EEDCB586CCC}" destId="{BA0D41EA-33D7-4AED-A667-93D4E7A3A14E}" srcOrd="0" destOrd="0" presId="urn:microsoft.com/office/officeart/2005/8/layout/vList6"/>
    <dgm:cxn modelId="{FCC68225-0A85-48B5-AA4C-761B5D81DDCD}" type="presOf" srcId="{A5327699-24F0-42FF-88F5-FE95B2C1B8B2}" destId="{E821C808-2927-4197-BBFD-4BC60363E5D5}" srcOrd="0" destOrd="0" presId="urn:microsoft.com/office/officeart/2005/8/layout/vList6"/>
    <dgm:cxn modelId="{83294257-161C-43BE-BDE1-B3323ED0C8EA}" srcId="{50A263A6-A9D6-496D-B8F1-A47C3BBF81B8}" destId="{16E944A2-E598-4B96-B4BB-0815B845B93E}" srcOrd="4" destOrd="0" parTransId="{A750E550-2302-4B40-A28F-94025396BA0E}" sibTransId="{B2D1FCED-8676-4DA2-8DAD-B0EF2862ECFF}"/>
    <dgm:cxn modelId="{29858E3D-C408-4F66-8ADB-93BF962EB1C9}" srcId="{16E944A2-E598-4B96-B4BB-0815B845B93E}" destId="{7CE832DF-0773-436E-81D4-8AE9E29F68B5}" srcOrd="0" destOrd="0" parTransId="{95F8E3E8-8CC3-4CFF-86BB-0059292FC3E5}" sibTransId="{526817C8-623C-46AD-BB2C-55AE6C70F826}"/>
    <dgm:cxn modelId="{79888169-9173-4A2E-B5FF-4D365AEF4AC0}" srcId="{1E2EA52B-F156-4338-BF5C-5EEDCB586CCC}" destId="{E768153B-2563-41B3-9ECD-76F2B2AEC584}" srcOrd="0" destOrd="0" parTransId="{5E04723F-14A9-4B84-A099-7790887B9031}" sibTransId="{A49360C2-B903-4B48-8B1C-1CE21787EE91}"/>
    <dgm:cxn modelId="{688C9ADC-CFDE-4066-86A3-12ACBF39FBA5}" srcId="{50A263A6-A9D6-496D-B8F1-A47C3BBF81B8}" destId="{1E2EA52B-F156-4338-BF5C-5EEDCB586CCC}" srcOrd="3" destOrd="0" parTransId="{C2669576-C4BA-4451-9F90-D34DB039E479}" sibTransId="{1D245C6F-2018-497D-B915-021E4C6E6A33}"/>
    <dgm:cxn modelId="{BC8DF7AD-8CBF-4E0F-91A4-EE294834BF72}" srcId="{50A263A6-A9D6-496D-B8F1-A47C3BBF81B8}" destId="{A5327699-24F0-42FF-88F5-FE95B2C1B8B2}" srcOrd="2" destOrd="0" parTransId="{4038D722-9C09-4EA6-8C39-3B2A3652FB93}" sibTransId="{AD8C0FD0-F620-49F2-93C2-AD37EAAEE28C}"/>
    <dgm:cxn modelId="{AC3A675A-88E7-4843-BB1C-24582DF7F082}" type="presOf" srcId="{D51FD1B9-51AB-4AA1-918D-BDD8114F14EC}" destId="{E015C4A4-7501-4CA2-B42E-A6AE7827F76E}" srcOrd="0" destOrd="0" presId="urn:microsoft.com/office/officeart/2005/8/layout/vList6"/>
    <dgm:cxn modelId="{666A529D-0080-429D-99A7-7053F4F98210}" type="presOf" srcId="{DF1A2330-2C0B-42CE-92C6-C9E7E807F258}" destId="{C6974AB6-7438-4977-B9D4-122444B66A8B}" srcOrd="0" destOrd="0" presId="urn:microsoft.com/office/officeart/2005/8/layout/vList6"/>
    <dgm:cxn modelId="{11E8AB8C-9089-46A8-A48D-370B1F2C14BF}" type="presOf" srcId="{64AFAA33-F620-4993-926D-1C86AFA71B5D}" destId="{B64FDC4D-B3E9-4072-AEC7-1B0A3FC950B7}" srcOrd="0" destOrd="0" presId="urn:microsoft.com/office/officeart/2005/8/layout/vList6"/>
    <dgm:cxn modelId="{26CE959B-EAF1-4A1F-A0C7-B3A9EBCECCBF}" type="presOf" srcId="{B66BF91B-7735-45AE-A1BD-764CD373B268}" destId="{E0A4958E-4AEE-4AF8-81B3-20C2642016B1}" srcOrd="0" destOrd="0" presId="urn:microsoft.com/office/officeart/2005/8/layout/vList6"/>
    <dgm:cxn modelId="{6C08A6FC-CA70-419C-8E86-81D030FB681A}" srcId="{DF1A2330-2C0B-42CE-92C6-C9E7E807F258}" destId="{D51FD1B9-51AB-4AA1-918D-BDD8114F14EC}" srcOrd="0" destOrd="0" parTransId="{364F9B00-4BCF-4D13-9B37-FB796CD4F63A}" sibTransId="{9FD237C0-C2A7-4BE1-845E-95052A405FED}"/>
    <dgm:cxn modelId="{B218D820-B2A4-4A23-B14C-A9631D32CBB0}" type="presOf" srcId="{50A263A6-A9D6-496D-B8F1-A47C3BBF81B8}" destId="{29A4A7E1-5CC5-4D0A-BF6F-9B5CFC1ED944}" srcOrd="0" destOrd="0" presId="urn:microsoft.com/office/officeart/2005/8/layout/vList6"/>
    <dgm:cxn modelId="{F1077799-7248-498F-BB2E-FC9C089528E1}" type="presOf" srcId="{7CE832DF-0773-436E-81D4-8AE9E29F68B5}" destId="{88BF2787-DEA3-477E-B14D-B580AC30E5E9}" srcOrd="0" destOrd="0" presId="urn:microsoft.com/office/officeart/2005/8/layout/vList6"/>
    <dgm:cxn modelId="{6E5A4104-2CAB-48EB-A773-9D7092007EFA}" type="presOf" srcId="{16E944A2-E598-4B96-B4BB-0815B845B93E}" destId="{7C28B2AE-6F6F-43A2-9BA3-673C228C3349}" srcOrd="0" destOrd="0" presId="urn:microsoft.com/office/officeart/2005/8/layout/vList6"/>
    <dgm:cxn modelId="{FBD8E3E3-BFCF-4770-9AB9-5250DE1AF0BB}" type="presParOf" srcId="{29A4A7E1-5CC5-4D0A-BF6F-9B5CFC1ED944}" destId="{C1DA49E2-537E-48CF-A23F-127A537BF2C6}" srcOrd="0" destOrd="0" presId="urn:microsoft.com/office/officeart/2005/8/layout/vList6"/>
    <dgm:cxn modelId="{2E8D0E66-BFD1-4971-A76A-8E96217BB5ED}" type="presParOf" srcId="{C1DA49E2-537E-48CF-A23F-127A537BF2C6}" destId="{F3579CCE-9417-4969-9B57-B0419346CBFB}" srcOrd="0" destOrd="0" presId="urn:microsoft.com/office/officeart/2005/8/layout/vList6"/>
    <dgm:cxn modelId="{E83EF9DD-2CD2-48F9-8D92-1C374E3A84A6}" type="presParOf" srcId="{C1DA49E2-537E-48CF-A23F-127A537BF2C6}" destId="{B64FDC4D-B3E9-4072-AEC7-1B0A3FC950B7}" srcOrd="1" destOrd="0" presId="urn:microsoft.com/office/officeart/2005/8/layout/vList6"/>
    <dgm:cxn modelId="{87DE1330-BD47-4922-91AA-23FCA49282F0}" type="presParOf" srcId="{29A4A7E1-5CC5-4D0A-BF6F-9B5CFC1ED944}" destId="{3F9F5E5F-A457-4161-9CEC-E9C908E349FB}" srcOrd="1" destOrd="0" presId="urn:microsoft.com/office/officeart/2005/8/layout/vList6"/>
    <dgm:cxn modelId="{2BA7B3B8-08F6-44EE-AE28-412FAF3A1F36}" type="presParOf" srcId="{29A4A7E1-5CC5-4D0A-BF6F-9B5CFC1ED944}" destId="{4D34A942-2CF3-41F3-A936-02CFBC9157E2}" srcOrd="2" destOrd="0" presId="urn:microsoft.com/office/officeart/2005/8/layout/vList6"/>
    <dgm:cxn modelId="{5E88114F-5F91-4E83-945D-04FB9BA7A8BC}" type="presParOf" srcId="{4D34A942-2CF3-41F3-A936-02CFBC9157E2}" destId="{C6974AB6-7438-4977-B9D4-122444B66A8B}" srcOrd="0" destOrd="0" presId="urn:microsoft.com/office/officeart/2005/8/layout/vList6"/>
    <dgm:cxn modelId="{9A59053F-320D-4F86-9109-8A6C333D42F7}" type="presParOf" srcId="{4D34A942-2CF3-41F3-A936-02CFBC9157E2}" destId="{E015C4A4-7501-4CA2-B42E-A6AE7827F76E}" srcOrd="1" destOrd="0" presId="urn:microsoft.com/office/officeart/2005/8/layout/vList6"/>
    <dgm:cxn modelId="{BEB349DC-63BE-45EF-90EE-8A240521E729}" type="presParOf" srcId="{29A4A7E1-5CC5-4D0A-BF6F-9B5CFC1ED944}" destId="{B711FA14-5FB5-4172-8BBB-4F44244DBF19}" srcOrd="3" destOrd="0" presId="urn:microsoft.com/office/officeart/2005/8/layout/vList6"/>
    <dgm:cxn modelId="{EB951B3E-934E-4748-B745-EC1C7DE419DA}" type="presParOf" srcId="{29A4A7E1-5CC5-4D0A-BF6F-9B5CFC1ED944}" destId="{77E1BCAA-4759-413C-B368-2429731A5FBA}" srcOrd="4" destOrd="0" presId="urn:microsoft.com/office/officeart/2005/8/layout/vList6"/>
    <dgm:cxn modelId="{A27F1E7A-DEAE-45C4-ACAE-69EC75F8BD28}" type="presParOf" srcId="{77E1BCAA-4759-413C-B368-2429731A5FBA}" destId="{E821C808-2927-4197-BBFD-4BC60363E5D5}" srcOrd="0" destOrd="0" presId="urn:microsoft.com/office/officeart/2005/8/layout/vList6"/>
    <dgm:cxn modelId="{0CF5D669-56B7-469D-939C-975022AD94FE}" type="presParOf" srcId="{77E1BCAA-4759-413C-B368-2429731A5FBA}" destId="{E0A4958E-4AEE-4AF8-81B3-20C2642016B1}" srcOrd="1" destOrd="0" presId="urn:microsoft.com/office/officeart/2005/8/layout/vList6"/>
    <dgm:cxn modelId="{36743D3C-6BD2-4D12-B54F-22F39B9E625C}" type="presParOf" srcId="{29A4A7E1-5CC5-4D0A-BF6F-9B5CFC1ED944}" destId="{5792B2BB-E1F3-45F7-ACA4-8C86A6694373}" srcOrd="5" destOrd="0" presId="urn:microsoft.com/office/officeart/2005/8/layout/vList6"/>
    <dgm:cxn modelId="{72AF6192-2405-406C-9BDA-76DF7A82407D}" type="presParOf" srcId="{29A4A7E1-5CC5-4D0A-BF6F-9B5CFC1ED944}" destId="{B1934E45-1B12-4714-8535-71494FE3E64A}" srcOrd="6" destOrd="0" presId="urn:microsoft.com/office/officeart/2005/8/layout/vList6"/>
    <dgm:cxn modelId="{A0F384CC-E05F-44D3-A721-C71E465B9CD8}" type="presParOf" srcId="{B1934E45-1B12-4714-8535-71494FE3E64A}" destId="{BA0D41EA-33D7-4AED-A667-93D4E7A3A14E}" srcOrd="0" destOrd="0" presId="urn:microsoft.com/office/officeart/2005/8/layout/vList6"/>
    <dgm:cxn modelId="{36136302-7857-42D2-A029-D35A379ECB7B}" type="presParOf" srcId="{B1934E45-1B12-4714-8535-71494FE3E64A}" destId="{7E884659-E4DE-46EF-856A-62AFC6DEC9D5}" srcOrd="1" destOrd="0" presId="urn:microsoft.com/office/officeart/2005/8/layout/vList6"/>
    <dgm:cxn modelId="{7478C7A5-E227-436E-8FBC-8468FEEC56BE}" type="presParOf" srcId="{29A4A7E1-5CC5-4D0A-BF6F-9B5CFC1ED944}" destId="{2D2BB8FA-207C-4165-877F-5428D735D951}" srcOrd="7" destOrd="0" presId="urn:microsoft.com/office/officeart/2005/8/layout/vList6"/>
    <dgm:cxn modelId="{CB70F060-4894-47B7-8F3F-916527EA6AF5}" type="presParOf" srcId="{29A4A7E1-5CC5-4D0A-BF6F-9B5CFC1ED944}" destId="{D63592A3-0C8E-4131-88B0-A538C6F5001B}" srcOrd="8" destOrd="0" presId="urn:microsoft.com/office/officeart/2005/8/layout/vList6"/>
    <dgm:cxn modelId="{1411D6D1-56B1-488A-B272-725F887730FE}" type="presParOf" srcId="{D63592A3-0C8E-4131-88B0-A538C6F5001B}" destId="{7C28B2AE-6F6F-43A2-9BA3-673C228C3349}" srcOrd="0" destOrd="0" presId="urn:microsoft.com/office/officeart/2005/8/layout/vList6"/>
    <dgm:cxn modelId="{4692E2C7-D624-4058-BEFF-193CAE7A9908}" type="presParOf" srcId="{D63592A3-0C8E-4131-88B0-A538C6F5001B}" destId="{88BF2787-DEA3-477E-B14D-B580AC30E5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D6757-C70A-4782-A37E-EE1BC0CACE86}" type="doc">
      <dgm:prSet loTypeId="urn:microsoft.com/office/officeart/2005/8/layout/bProcess2" loCatId="process" qsTypeId="urn:microsoft.com/office/officeart/2005/8/quickstyle/simple3" qsCatId="simple" csTypeId="urn:microsoft.com/office/officeart/2005/8/colors/accent3_2" csCatId="accent3" phldr="1"/>
      <dgm:spPr/>
    </dgm:pt>
    <dgm:pt modelId="{22E77E99-F29C-4447-A2BF-3FD87D7C4746}">
      <dgm:prSet phldrT="[Tekst]" custT="1"/>
      <dgm:spPr/>
      <dgm:t>
        <a:bodyPr/>
        <a:lstStyle/>
        <a:p>
          <a:r>
            <a:rPr lang="pl-PL" sz="3200" b="1" dirty="0" smtClean="0"/>
            <a:t>Co naraża? Jaki czynnik?</a:t>
          </a:r>
          <a:endParaRPr lang="pl-PL" sz="3200" b="1" dirty="0"/>
        </a:p>
      </dgm:t>
    </dgm:pt>
    <dgm:pt modelId="{5E0B8EED-4A22-4AFE-8B3B-180F7901DCEC}" type="parTrans" cxnId="{A6795942-AF64-410A-842D-83B8BF62DC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9E65A4F-CE7F-4A0F-A9CF-CC03585CF108}" type="sibTrans" cxnId="{A6795942-AF64-410A-842D-83B8BF62DC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18A7C01-86E3-44F7-B0E3-41FFFC9EA938}">
      <dgm:prSet phldrT="[Tekst]"/>
      <dgm:spPr/>
      <dgm:t>
        <a:bodyPr/>
        <a:lstStyle/>
        <a:p>
          <a:r>
            <a:rPr lang="pl-PL" b="1" dirty="0" smtClean="0"/>
            <a:t>Jaka jest droga narażenia?</a:t>
          </a:r>
          <a:endParaRPr lang="pl-PL" b="1" dirty="0"/>
        </a:p>
      </dgm:t>
    </dgm:pt>
    <dgm:pt modelId="{88B97B6B-EC7F-4675-9D47-C92FFC963A9F}" type="parTrans" cxnId="{DE48E97B-EE5D-4218-82C5-179D215D13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A13021-2BF6-4B84-BC87-98405D1858BA}" type="sibTrans" cxnId="{DE48E97B-EE5D-4218-82C5-179D215D13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FA810A1-58E5-4637-8F18-EF0EF605FDA5}">
      <dgm:prSet phldrT="[Tekst]"/>
      <dgm:spPr/>
      <dgm:t>
        <a:bodyPr/>
        <a:lstStyle/>
        <a:p>
          <a:r>
            <a:rPr lang="pl-PL" b="1" dirty="0" smtClean="0"/>
            <a:t>Kto jest narażony?</a:t>
          </a:r>
          <a:endParaRPr lang="pl-PL" b="1" dirty="0"/>
        </a:p>
      </dgm:t>
    </dgm:pt>
    <dgm:pt modelId="{AA269464-0668-41D7-ADC5-4B4881788ABF}" type="parTrans" cxnId="{4CF5E3B4-5EDE-4977-8B02-0C41AD92F4E2}">
      <dgm:prSet/>
      <dgm:spPr/>
      <dgm:t>
        <a:bodyPr/>
        <a:lstStyle/>
        <a:p>
          <a:endParaRPr lang="pl-PL"/>
        </a:p>
      </dgm:t>
    </dgm:pt>
    <dgm:pt modelId="{A20EB8B6-C257-4990-A284-D27E0A56427A}" type="sibTrans" cxnId="{4CF5E3B4-5EDE-4977-8B02-0C41AD92F4E2}">
      <dgm:prSet/>
      <dgm:spPr/>
      <dgm:t>
        <a:bodyPr/>
        <a:lstStyle/>
        <a:p>
          <a:endParaRPr lang="pl-PL"/>
        </a:p>
      </dgm:t>
    </dgm:pt>
    <dgm:pt modelId="{D5CF3091-33A2-47C4-944C-B1B2F0687C09}" type="pres">
      <dgm:prSet presAssocID="{B26D6757-C70A-4782-A37E-EE1BC0CACE86}" presName="diagram" presStyleCnt="0">
        <dgm:presLayoutVars>
          <dgm:dir/>
          <dgm:resizeHandles/>
        </dgm:presLayoutVars>
      </dgm:prSet>
      <dgm:spPr/>
    </dgm:pt>
    <dgm:pt modelId="{2E80B18A-3419-4B03-8D34-912E973FD9D7}" type="pres">
      <dgm:prSet presAssocID="{22E77E99-F29C-4447-A2BF-3FD87D7C4746}" presName="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624271-EDD4-46C9-9AEB-80B38EF37FF5}" type="pres">
      <dgm:prSet presAssocID="{A9E65A4F-CE7F-4A0F-A9CF-CC03585CF108}" presName="sibTrans" presStyleLbl="sibTrans2D1" presStyleIdx="0" presStyleCnt="2"/>
      <dgm:spPr/>
      <dgm:t>
        <a:bodyPr/>
        <a:lstStyle/>
        <a:p>
          <a:endParaRPr lang="pl-PL"/>
        </a:p>
      </dgm:t>
    </dgm:pt>
    <dgm:pt modelId="{8CD629A6-3202-463A-9A19-9E8B9D05B546}" type="pres">
      <dgm:prSet presAssocID="{718A7C01-86E3-44F7-B0E3-41FFFC9EA938}" presName="middleNode" presStyleCnt="0"/>
      <dgm:spPr/>
    </dgm:pt>
    <dgm:pt modelId="{C1668C1B-C860-4534-9CFF-EBEADA4F7E0E}" type="pres">
      <dgm:prSet presAssocID="{718A7C01-86E3-44F7-B0E3-41FFFC9EA938}" presName="padding" presStyleLbl="node1" presStyleIdx="0" presStyleCnt="3"/>
      <dgm:spPr/>
    </dgm:pt>
    <dgm:pt modelId="{97FCB38B-EB41-4E6A-9E0B-0AA9EAD55103}" type="pres">
      <dgm:prSet presAssocID="{718A7C01-86E3-44F7-B0E3-41FFFC9EA938}" presName="shap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AFA9BD-89D2-42EE-9B95-0183F8D2BA8C}" type="pres">
      <dgm:prSet presAssocID="{4DA13021-2BF6-4B84-BC87-98405D1858BA}" presName="sibTrans" presStyleLbl="sibTrans2D1" presStyleIdx="1" presStyleCnt="2"/>
      <dgm:spPr/>
      <dgm:t>
        <a:bodyPr/>
        <a:lstStyle/>
        <a:p>
          <a:endParaRPr lang="pl-PL"/>
        </a:p>
      </dgm:t>
    </dgm:pt>
    <dgm:pt modelId="{A218D0D5-9B18-4F88-8A20-D0A635451E8D}" type="pres">
      <dgm:prSet presAssocID="{9FA810A1-58E5-4637-8F18-EF0EF605FDA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E48E97B-EE5D-4218-82C5-179D215D133D}" srcId="{B26D6757-C70A-4782-A37E-EE1BC0CACE86}" destId="{718A7C01-86E3-44F7-B0E3-41FFFC9EA938}" srcOrd="1" destOrd="0" parTransId="{88B97B6B-EC7F-4675-9D47-C92FFC963A9F}" sibTransId="{4DA13021-2BF6-4B84-BC87-98405D1858BA}"/>
    <dgm:cxn modelId="{E0023F71-9029-41FF-8AC6-5CB13967C786}" type="presOf" srcId="{B26D6757-C70A-4782-A37E-EE1BC0CACE86}" destId="{D5CF3091-33A2-47C4-944C-B1B2F0687C09}" srcOrd="0" destOrd="0" presId="urn:microsoft.com/office/officeart/2005/8/layout/bProcess2"/>
    <dgm:cxn modelId="{A6277D89-6EE9-45CE-9BD7-1587F6B62214}" type="presOf" srcId="{A9E65A4F-CE7F-4A0F-A9CF-CC03585CF108}" destId="{FB624271-EDD4-46C9-9AEB-80B38EF37FF5}" srcOrd="0" destOrd="0" presId="urn:microsoft.com/office/officeart/2005/8/layout/bProcess2"/>
    <dgm:cxn modelId="{CBA68E6F-6DC2-4B6F-88C1-F6F77F293826}" type="presOf" srcId="{9FA810A1-58E5-4637-8F18-EF0EF605FDA5}" destId="{A218D0D5-9B18-4F88-8A20-D0A635451E8D}" srcOrd="0" destOrd="0" presId="urn:microsoft.com/office/officeart/2005/8/layout/bProcess2"/>
    <dgm:cxn modelId="{26EBBAA8-4340-4885-AD4A-439931D115A7}" type="presOf" srcId="{718A7C01-86E3-44F7-B0E3-41FFFC9EA938}" destId="{97FCB38B-EB41-4E6A-9E0B-0AA9EAD55103}" srcOrd="0" destOrd="0" presId="urn:microsoft.com/office/officeart/2005/8/layout/bProcess2"/>
    <dgm:cxn modelId="{4CF5E3B4-5EDE-4977-8B02-0C41AD92F4E2}" srcId="{B26D6757-C70A-4782-A37E-EE1BC0CACE86}" destId="{9FA810A1-58E5-4637-8F18-EF0EF605FDA5}" srcOrd="2" destOrd="0" parTransId="{AA269464-0668-41D7-ADC5-4B4881788ABF}" sibTransId="{A20EB8B6-C257-4990-A284-D27E0A56427A}"/>
    <dgm:cxn modelId="{BB4A7B79-CAA3-4116-B4C4-0D165864A8CF}" type="presOf" srcId="{4DA13021-2BF6-4B84-BC87-98405D1858BA}" destId="{21AFA9BD-89D2-42EE-9B95-0183F8D2BA8C}" srcOrd="0" destOrd="0" presId="urn:microsoft.com/office/officeart/2005/8/layout/bProcess2"/>
    <dgm:cxn modelId="{A6795942-AF64-410A-842D-83B8BF62DCCA}" srcId="{B26D6757-C70A-4782-A37E-EE1BC0CACE86}" destId="{22E77E99-F29C-4447-A2BF-3FD87D7C4746}" srcOrd="0" destOrd="0" parTransId="{5E0B8EED-4A22-4AFE-8B3B-180F7901DCEC}" sibTransId="{A9E65A4F-CE7F-4A0F-A9CF-CC03585CF108}"/>
    <dgm:cxn modelId="{3067FD13-6E92-4A05-A2E5-5C56655A67B2}" type="presOf" srcId="{22E77E99-F29C-4447-A2BF-3FD87D7C4746}" destId="{2E80B18A-3419-4B03-8D34-912E973FD9D7}" srcOrd="0" destOrd="0" presId="urn:microsoft.com/office/officeart/2005/8/layout/bProcess2"/>
    <dgm:cxn modelId="{110F5A58-A080-4182-BD99-C7366C7724A2}" type="presParOf" srcId="{D5CF3091-33A2-47C4-944C-B1B2F0687C09}" destId="{2E80B18A-3419-4B03-8D34-912E973FD9D7}" srcOrd="0" destOrd="0" presId="urn:microsoft.com/office/officeart/2005/8/layout/bProcess2"/>
    <dgm:cxn modelId="{8E67AB32-0933-4A41-8BA7-9E8B00470581}" type="presParOf" srcId="{D5CF3091-33A2-47C4-944C-B1B2F0687C09}" destId="{FB624271-EDD4-46C9-9AEB-80B38EF37FF5}" srcOrd="1" destOrd="0" presId="urn:microsoft.com/office/officeart/2005/8/layout/bProcess2"/>
    <dgm:cxn modelId="{E4D7B961-4E0E-4767-AFFD-F84BB7B2ABA5}" type="presParOf" srcId="{D5CF3091-33A2-47C4-944C-B1B2F0687C09}" destId="{8CD629A6-3202-463A-9A19-9E8B9D05B546}" srcOrd="2" destOrd="0" presId="urn:microsoft.com/office/officeart/2005/8/layout/bProcess2"/>
    <dgm:cxn modelId="{46C2D101-596D-41EE-A86D-DFA1CCE09174}" type="presParOf" srcId="{8CD629A6-3202-463A-9A19-9E8B9D05B546}" destId="{C1668C1B-C860-4534-9CFF-EBEADA4F7E0E}" srcOrd="0" destOrd="0" presId="urn:microsoft.com/office/officeart/2005/8/layout/bProcess2"/>
    <dgm:cxn modelId="{D0B60FCE-3779-4B4F-B115-33966B6C20CD}" type="presParOf" srcId="{8CD629A6-3202-463A-9A19-9E8B9D05B546}" destId="{97FCB38B-EB41-4E6A-9E0B-0AA9EAD55103}" srcOrd="1" destOrd="0" presId="urn:microsoft.com/office/officeart/2005/8/layout/bProcess2"/>
    <dgm:cxn modelId="{6571C805-209C-4BFE-9AD7-77A5AB482C35}" type="presParOf" srcId="{D5CF3091-33A2-47C4-944C-B1B2F0687C09}" destId="{21AFA9BD-89D2-42EE-9B95-0183F8D2BA8C}" srcOrd="3" destOrd="0" presId="urn:microsoft.com/office/officeart/2005/8/layout/bProcess2"/>
    <dgm:cxn modelId="{C7F7CC69-D0C9-497E-8480-B4930C250B4C}" type="presParOf" srcId="{D5CF3091-33A2-47C4-944C-B1B2F0687C09}" destId="{A218D0D5-9B18-4F88-8A20-D0A635451E8D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28193-AC54-45A7-BD2C-9432D73650EC}">
      <dsp:nvSpPr>
        <dsp:cNvPr id="0" name=""/>
        <dsp:cNvSpPr/>
      </dsp:nvSpPr>
      <dsp:spPr>
        <a:xfrm>
          <a:off x="0" y="1721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Wprowadzenie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41255"/>
        <a:ext cx="10735924" cy="730782"/>
      </dsp:txXfrm>
    </dsp:sp>
    <dsp:sp modelId="{FEBD73A1-D09B-4375-9FE7-34522ADB5215}">
      <dsp:nvSpPr>
        <dsp:cNvPr id="0" name=""/>
        <dsp:cNvSpPr/>
      </dsp:nvSpPr>
      <dsp:spPr>
        <a:xfrm>
          <a:off x="0" y="824944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System Akredytacji w Polsce. Akredytacja w obszarach regulowanych prawnie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864478"/>
        <a:ext cx="10735924" cy="730782"/>
      </dsp:txXfrm>
    </dsp:sp>
    <dsp:sp modelId="{5946A990-7167-4E5D-AE5B-C6EC1F3E1516}">
      <dsp:nvSpPr>
        <dsp:cNvPr id="0" name=""/>
        <dsp:cNvSpPr/>
      </dsp:nvSpPr>
      <dsp:spPr>
        <a:xfrm>
          <a:off x="0" y="1648168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Podstawowe obowiązki pracodawcy – wymagania prawne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1687702"/>
        <a:ext cx="10735924" cy="730782"/>
      </dsp:txXfrm>
    </dsp:sp>
    <dsp:sp modelId="{6F559EF3-EAF7-468B-9EB4-E6E41E9ECEB8}">
      <dsp:nvSpPr>
        <dsp:cNvPr id="0" name=""/>
        <dsp:cNvSpPr/>
      </dsp:nvSpPr>
      <dsp:spPr>
        <a:xfrm>
          <a:off x="0" y="2471392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Etapy działań związane z identyfikacją oraz analizą wyników badań i pomiarów czynników szkodliwych dla zdrowia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2510926"/>
        <a:ext cx="10735924" cy="730782"/>
      </dsp:txXfrm>
    </dsp:sp>
    <dsp:sp modelId="{13E9B17E-F6B9-4911-B6C2-D008CA373115}">
      <dsp:nvSpPr>
        <dsp:cNvPr id="0" name=""/>
        <dsp:cNvSpPr/>
      </dsp:nvSpPr>
      <dsp:spPr>
        <a:xfrm>
          <a:off x="0" y="3294616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Analiza otrzymanych z laboratorium wyników badań i pomiarów czynników szkodliwych dla zdrowia oraz podjęcie stosownych działań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3334150"/>
        <a:ext cx="10735924" cy="730782"/>
      </dsp:txXfrm>
    </dsp:sp>
    <dsp:sp modelId="{617BB214-A189-4AFA-905C-20959F6AF99A}">
      <dsp:nvSpPr>
        <dsp:cNvPr id="0" name=""/>
        <dsp:cNvSpPr/>
      </dsp:nvSpPr>
      <dsp:spPr>
        <a:xfrm>
          <a:off x="0" y="4117840"/>
          <a:ext cx="10814992" cy="809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CBJ sp. z o.o. – charakterystyka Spółki oraz zakres akredytacji w obszarze środowiska pracy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39534" y="4157374"/>
        <a:ext cx="10735924" cy="73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9DA13-699F-4413-8908-D3CF0B9E8936}">
      <dsp:nvSpPr>
        <dsp:cNvPr id="0" name=""/>
        <dsp:cNvSpPr/>
      </dsp:nvSpPr>
      <dsp:spPr>
        <a:xfrm>
          <a:off x="5859759" y="883022"/>
          <a:ext cx="3818524" cy="40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03"/>
              </a:lnTo>
              <a:lnTo>
                <a:pt x="3818524" y="312603"/>
              </a:lnTo>
              <a:lnTo>
                <a:pt x="3818524" y="407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9B25D-2664-4791-816F-641FEC27E2C7}">
      <dsp:nvSpPr>
        <dsp:cNvPr id="0" name=""/>
        <dsp:cNvSpPr/>
      </dsp:nvSpPr>
      <dsp:spPr>
        <a:xfrm>
          <a:off x="5859759" y="883022"/>
          <a:ext cx="2009912" cy="40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03"/>
              </a:lnTo>
              <a:lnTo>
                <a:pt x="2009912" y="312603"/>
              </a:lnTo>
              <a:lnTo>
                <a:pt x="2009912" y="407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C14C1-0CDD-4666-9715-AB69564C3229}">
      <dsp:nvSpPr>
        <dsp:cNvPr id="0" name=""/>
        <dsp:cNvSpPr/>
      </dsp:nvSpPr>
      <dsp:spPr>
        <a:xfrm>
          <a:off x="6050205" y="2987894"/>
          <a:ext cx="1616895" cy="299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3"/>
              </a:lnTo>
              <a:lnTo>
                <a:pt x="1616895" y="203923"/>
              </a:lnTo>
              <a:lnTo>
                <a:pt x="1616895" y="299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C03A5-BEFA-4667-B437-CE8986A52081}">
      <dsp:nvSpPr>
        <dsp:cNvPr id="0" name=""/>
        <dsp:cNvSpPr/>
      </dsp:nvSpPr>
      <dsp:spPr>
        <a:xfrm>
          <a:off x="6004485" y="2987894"/>
          <a:ext cx="91440" cy="299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4065D-90FC-41F0-8A19-1602BE3AD1E9}">
      <dsp:nvSpPr>
        <dsp:cNvPr id="0" name=""/>
        <dsp:cNvSpPr/>
      </dsp:nvSpPr>
      <dsp:spPr>
        <a:xfrm>
          <a:off x="4433309" y="2987894"/>
          <a:ext cx="1616895" cy="299239"/>
        </a:xfrm>
        <a:custGeom>
          <a:avLst/>
          <a:gdLst/>
          <a:ahLst/>
          <a:cxnLst/>
          <a:rect l="0" t="0" r="0" b="0"/>
          <a:pathLst>
            <a:path>
              <a:moveTo>
                <a:pt x="1616895" y="0"/>
              </a:moveTo>
              <a:lnTo>
                <a:pt x="1616895" y="203923"/>
              </a:lnTo>
              <a:lnTo>
                <a:pt x="0" y="203923"/>
              </a:lnTo>
              <a:lnTo>
                <a:pt x="0" y="299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E3F8-72A9-4181-B37F-05914EA55AAC}">
      <dsp:nvSpPr>
        <dsp:cNvPr id="0" name=""/>
        <dsp:cNvSpPr/>
      </dsp:nvSpPr>
      <dsp:spPr>
        <a:xfrm>
          <a:off x="5859759" y="883022"/>
          <a:ext cx="190445" cy="40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03"/>
              </a:lnTo>
              <a:lnTo>
                <a:pt x="190445" y="312603"/>
              </a:lnTo>
              <a:lnTo>
                <a:pt x="190445" y="407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A310B-B7F9-4E8C-AC04-CF92A4311F77}">
      <dsp:nvSpPr>
        <dsp:cNvPr id="0" name=""/>
        <dsp:cNvSpPr/>
      </dsp:nvSpPr>
      <dsp:spPr>
        <a:xfrm>
          <a:off x="1999775" y="2356629"/>
          <a:ext cx="940235" cy="27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87"/>
              </a:lnTo>
              <a:lnTo>
                <a:pt x="940235" y="184087"/>
              </a:lnTo>
              <a:lnTo>
                <a:pt x="940235" y="279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33D72-2917-4C07-A53F-85EBFB88FCB6}">
      <dsp:nvSpPr>
        <dsp:cNvPr id="0" name=""/>
        <dsp:cNvSpPr/>
      </dsp:nvSpPr>
      <dsp:spPr>
        <a:xfrm>
          <a:off x="1483006" y="2356629"/>
          <a:ext cx="516768" cy="279404"/>
        </a:xfrm>
        <a:custGeom>
          <a:avLst/>
          <a:gdLst/>
          <a:ahLst/>
          <a:cxnLst/>
          <a:rect l="0" t="0" r="0" b="0"/>
          <a:pathLst>
            <a:path>
              <a:moveTo>
                <a:pt x="516768" y="0"/>
              </a:moveTo>
              <a:lnTo>
                <a:pt x="516768" y="184087"/>
              </a:lnTo>
              <a:lnTo>
                <a:pt x="0" y="184087"/>
              </a:lnTo>
              <a:lnTo>
                <a:pt x="0" y="279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C55DC-24F6-4462-8468-7D4A4C0223D3}">
      <dsp:nvSpPr>
        <dsp:cNvPr id="0" name=""/>
        <dsp:cNvSpPr/>
      </dsp:nvSpPr>
      <dsp:spPr>
        <a:xfrm>
          <a:off x="1999775" y="883022"/>
          <a:ext cx="3859983" cy="427755"/>
        </a:xfrm>
        <a:custGeom>
          <a:avLst/>
          <a:gdLst/>
          <a:ahLst/>
          <a:cxnLst/>
          <a:rect l="0" t="0" r="0" b="0"/>
          <a:pathLst>
            <a:path>
              <a:moveTo>
                <a:pt x="3859983" y="0"/>
              </a:moveTo>
              <a:lnTo>
                <a:pt x="3859983" y="332439"/>
              </a:lnTo>
              <a:lnTo>
                <a:pt x="0" y="332439"/>
              </a:lnTo>
              <a:lnTo>
                <a:pt x="0" y="4277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2049-F289-447E-9D66-8CF20FACF657}">
      <dsp:nvSpPr>
        <dsp:cNvPr id="0" name=""/>
        <dsp:cNvSpPr/>
      </dsp:nvSpPr>
      <dsp:spPr>
        <a:xfrm>
          <a:off x="3985984" y="-108606"/>
          <a:ext cx="3747550" cy="9916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FC83B-E0F8-47F9-A14D-3DBDD07AED6C}">
      <dsp:nvSpPr>
        <dsp:cNvPr id="0" name=""/>
        <dsp:cNvSpPr/>
      </dsp:nvSpPr>
      <dsp:spPr>
        <a:xfrm>
          <a:off x="4100306" y="0"/>
          <a:ext cx="3747550" cy="991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+mn-lt"/>
              <a:ea typeface="Verdana" pitchFamily="34" charset="0"/>
              <a:cs typeface="Verdana" pitchFamily="34" charset="0"/>
            </a:rPr>
            <a:t>Polskie Centrum Akredytacji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+mn-lt"/>
              <a:ea typeface="Verdana" pitchFamily="34" charset="0"/>
              <a:cs typeface="Verdana" pitchFamily="34" charset="0"/>
            </a:rPr>
            <a:t>PN-EN ISO/IEC 17011</a:t>
          </a:r>
          <a:endParaRPr lang="pl-PL" sz="2000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4129350" y="29044"/>
        <a:ext cx="3689462" cy="933541"/>
      </dsp:txXfrm>
    </dsp:sp>
    <dsp:sp modelId="{80BC4DCB-3776-4F67-874F-CA15DB762532}">
      <dsp:nvSpPr>
        <dsp:cNvPr id="0" name=""/>
        <dsp:cNvSpPr/>
      </dsp:nvSpPr>
      <dsp:spPr>
        <a:xfrm>
          <a:off x="1223178" y="1310778"/>
          <a:ext cx="1553194" cy="10458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B2E9-4084-4D27-8873-F88DD5AC9A47}">
      <dsp:nvSpPr>
        <dsp:cNvPr id="0" name=""/>
        <dsp:cNvSpPr/>
      </dsp:nvSpPr>
      <dsp:spPr>
        <a:xfrm>
          <a:off x="1337501" y="1419385"/>
          <a:ext cx="1553194" cy="104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+mn-lt"/>
              <a:ea typeface="Verdana" pitchFamily="34" charset="0"/>
              <a:cs typeface="Verdana" pitchFamily="34" charset="0"/>
            </a:rPr>
            <a:t>Laboratoria</a:t>
          </a:r>
          <a:endParaRPr lang="pl-PL" sz="1800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1368133" y="1450017"/>
        <a:ext cx="1491930" cy="984587"/>
      </dsp:txXfrm>
    </dsp:sp>
    <dsp:sp modelId="{DCCE6036-86D1-48C9-B1A7-A5A356C9A3F1}">
      <dsp:nvSpPr>
        <dsp:cNvPr id="0" name=""/>
        <dsp:cNvSpPr/>
      </dsp:nvSpPr>
      <dsp:spPr>
        <a:xfrm>
          <a:off x="825176" y="2636033"/>
          <a:ext cx="1315661" cy="1500984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74827-CA56-44FA-A9CC-FF54F2C16F6F}">
      <dsp:nvSpPr>
        <dsp:cNvPr id="0" name=""/>
        <dsp:cNvSpPr/>
      </dsp:nvSpPr>
      <dsp:spPr>
        <a:xfrm>
          <a:off x="939498" y="2744640"/>
          <a:ext cx="1315661" cy="150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+mn-lt"/>
              <a:ea typeface="Verdana" pitchFamily="34" charset="0"/>
              <a:cs typeface="Verdana" pitchFamily="34" charset="0"/>
            </a:rPr>
            <a:t>PN-EN ISO/IEC 17025 badawcze, wzorcujące</a:t>
          </a:r>
        </a:p>
      </dsp:txBody>
      <dsp:txXfrm>
        <a:off x="978032" y="2783174"/>
        <a:ext cx="1238593" cy="1423916"/>
      </dsp:txXfrm>
    </dsp:sp>
    <dsp:sp modelId="{7A4CDD05-2E4B-4BA6-82D6-FD7EA9F47F90}">
      <dsp:nvSpPr>
        <dsp:cNvPr id="0" name=""/>
        <dsp:cNvSpPr/>
      </dsp:nvSpPr>
      <dsp:spPr>
        <a:xfrm>
          <a:off x="2369482" y="2636033"/>
          <a:ext cx="1141055" cy="11447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493E1-73A7-44F8-8A7B-8DE7739A2927}">
      <dsp:nvSpPr>
        <dsp:cNvPr id="0" name=""/>
        <dsp:cNvSpPr/>
      </dsp:nvSpPr>
      <dsp:spPr>
        <a:xfrm>
          <a:off x="2483805" y="2744640"/>
          <a:ext cx="1141055" cy="1144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PN-EN ISO 15189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medyczne</a:t>
          </a:r>
        </a:p>
      </dsp:txBody>
      <dsp:txXfrm>
        <a:off x="2517225" y="2778060"/>
        <a:ext cx="1074215" cy="1077955"/>
      </dsp:txXfrm>
    </dsp:sp>
    <dsp:sp modelId="{83B1EDD9-10D2-415A-8DE0-EE517CBCBA3D}">
      <dsp:nvSpPr>
        <dsp:cNvPr id="0" name=""/>
        <dsp:cNvSpPr/>
      </dsp:nvSpPr>
      <dsp:spPr>
        <a:xfrm>
          <a:off x="5194068" y="1290942"/>
          <a:ext cx="1712273" cy="16969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96290-3F3D-425F-9E98-7E0E477053DB}">
      <dsp:nvSpPr>
        <dsp:cNvPr id="0" name=""/>
        <dsp:cNvSpPr/>
      </dsp:nvSpPr>
      <dsp:spPr>
        <a:xfrm>
          <a:off x="5308391" y="1399549"/>
          <a:ext cx="1712273" cy="1696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+mn-lt"/>
              <a:ea typeface="Verdana" pitchFamily="34" charset="0"/>
              <a:cs typeface="Verdana" pitchFamily="34" charset="0"/>
            </a:rPr>
            <a:t>Jednostki certyfikujące</a:t>
          </a:r>
          <a:endParaRPr lang="pl-PL" sz="1800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5358093" y="1449251"/>
        <a:ext cx="1612869" cy="1597547"/>
      </dsp:txXfrm>
    </dsp:sp>
    <dsp:sp modelId="{A55885BA-2472-47A9-A3E4-1966C0637689}">
      <dsp:nvSpPr>
        <dsp:cNvPr id="0" name=""/>
        <dsp:cNvSpPr/>
      </dsp:nvSpPr>
      <dsp:spPr>
        <a:xfrm>
          <a:off x="3739184" y="3287134"/>
          <a:ext cx="1388250" cy="1169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A1DA-870A-4C85-B1A0-45645C39B58C}">
      <dsp:nvSpPr>
        <dsp:cNvPr id="0" name=""/>
        <dsp:cNvSpPr/>
      </dsp:nvSpPr>
      <dsp:spPr>
        <a:xfrm>
          <a:off x="3853506" y="3395741"/>
          <a:ext cx="1388250" cy="116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latin typeface="+mn-lt"/>
              <a:ea typeface="Verdana" pitchFamily="34" charset="0"/>
              <a:cs typeface="Verdana" pitchFamily="34" charset="0"/>
            </a:rPr>
            <a:t>PN-EN ISO/IEC 17021-1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systemy zarządzania</a:t>
          </a:r>
        </a:p>
      </dsp:txBody>
      <dsp:txXfrm>
        <a:off x="3887753" y="3429988"/>
        <a:ext cx="1319756" cy="1100795"/>
      </dsp:txXfrm>
    </dsp:sp>
    <dsp:sp modelId="{81F46AE8-562C-49C3-9446-6193B9920475}">
      <dsp:nvSpPr>
        <dsp:cNvPr id="0" name=""/>
        <dsp:cNvSpPr/>
      </dsp:nvSpPr>
      <dsp:spPr>
        <a:xfrm>
          <a:off x="5356079" y="3287134"/>
          <a:ext cx="1388250" cy="1169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B6803-0CD1-4155-AB81-112A374512F5}">
      <dsp:nvSpPr>
        <dsp:cNvPr id="0" name=""/>
        <dsp:cNvSpPr/>
      </dsp:nvSpPr>
      <dsp:spPr>
        <a:xfrm>
          <a:off x="5470402" y="3395741"/>
          <a:ext cx="1388250" cy="116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latin typeface="+mn-lt"/>
              <a:ea typeface="Verdana" pitchFamily="34" charset="0"/>
              <a:cs typeface="Verdana" pitchFamily="34" charset="0"/>
            </a:rPr>
            <a:t>PN-EN ISO/IEC 17065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wyroby </a:t>
          </a:r>
        </a:p>
      </dsp:txBody>
      <dsp:txXfrm>
        <a:off x="5504649" y="3429988"/>
        <a:ext cx="1319756" cy="1100795"/>
      </dsp:txXfrm>
    </dsp:sp>
    <dsp:sp modelId="{438DF275-F482-48CA-9D0C-E611D441112B}">
      <dsp:nvSpPr>
        <dsp:cNvPr id="0" name=""/>
        <dsp:cNvSpPr/>
      </dsp:nvSpPr>
      <dsp:spPr>
        <a:xfrm>
          <a:off x="6972975" y="3287134"/>
          <a:ext cx="1388250" cy="1169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FD3B7-242A-405A-A1B0-FC58B18264A4}">
      <dsp:nvSpPr>
        <dsp:cNvPr id="0" name=""/>
        <dsp:cNvSpPr/>
      </dsp:nvSpPr>
      <dsp:spPr>
        <a:xfrm>
          <a:off x="7087298" y="3395741"/>
          <a:ext cx="1388250" cy="1169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latin typeface="+mn-lt"/>
              <a:ea typeface="Verdana" pitchFamily="34" charset="0"/>
              <a:cs typeface="Verdana" pitchFamily="34" charset="0"/>
            </a:rPr>
            <a:t>PN-EN ISO/IEC 17024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osoby</a:t>
          </a:r>
        </a:p>
      </dsp:txBody>
      <dsp:txXfrm>
        <a:off x="7121545" y="3429988"/>
        <a:ext cx="1319756" cy="1100795"/>
      </dsp:txXfrm>
    </dsp:sp>
    <dsp:sp modelId="{2C4AD416-7446-46A9-9949-127CAE64FBFC}">
      <dsp:nvSpPr>
        <dsp:cNvPr id="0" name=""/>
        <dsp:cNvSpPr/>
      </dsp:nvSpPr>
      <dsp:spPr>
        <a:xfrm>
          <a:off x="7134987" y="1290942"/>
          <a:ext cx="1469369" cy="153064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ABD7A-0226-4AC4-B492-4DB08757FE22}">
      <dsp:nvSpPr>
        <dsp:cNvPr id="0" name=""/>
        <dsp:cNvSpPr/>
      </dsp:nvSpPr>
      <dsp:spPr>
        <a:xfrm>
          <a:off x="7249309" y="1399549"/>
          <a:ext cx="1469369" cy="1530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+mn-lt"/>
              <a:ea typeface="Verdana" pitchFamily="34" charset="0"/>
              <a:cs typeface="Verdana" pitchFamily="34" charset="0"/>
            </a:rPr>
            <a:t>Jednostki inspekcyjne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latin typeface="+mn-lt"/>
              <a:ea typeface="Verdana" pitchFamily="34" charset="0"/>
              <a:cs typeface="Verdana" pitchFamily="34" charset="0"/>
            </a:rPr>
            <a:t>PN-EN ISO/IEC 17020</a:t>
          </a:r>
          <a:endParaRPr lang="pl-PL" sz="1400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7292345" y="1442585"/>
        <a:ext cx="1383297" cy="1444568"/>
      </dsp:txXfrm>
    </dsp:sp>
    <dsp:sp modelId="{754B030B-5B66-4973-BE51-9B2AB81A8982}">
      <dsp:nvSpPr>
        <dsp:cNvPr id="0" name=""/>
        <dsp:cNvSpPr/>
      </dsp:nvSpPr>
      <dsp:spPr>
        <a:xfrm>
          <a:off x="8833001" y="1290942"/>
          <a:ext cx="1690563" cy="1544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557D9-E72B-4965-9B8F-FAF16BFD2E7B}">
      <dsp:nvSpPr>
        <dsp:cNvPr id="0" name=""/>
        <dsp:cNvSpPr/>
      </dsp:nvSpPr>
      <dsp:spPr>
        <a:xfrm>
          <a:off x="8947324" y="1399549"/>
          <a:ext cx="1690563" cy="1544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+mn-lt"/>
              <a:ea typeface="Verdana" pitchFamily="34" charset="0"/>
              <a:cs typeface="Verdana" pitchFamily="34" charset="0"/>
            </a:rPr>
            <a:t>Organizatorzy badań biegłości </a:t>
          </a:r>
          <a:r>
            <a:rPr lang="pl-PL" sz="1400" b="1" kern="1200" dirty="0" smtClean="0">
              <a:latin typeface="+mn-lt"/>
              <a:ea typeface="Verdana" pitchFamily="34" charset="0"/>
              <a:cs typeface="Verdana" pitchFamily="34" charset="0"/>
            </a:rPr>
            <a:t/>
          </a:r>
          <a:br>
            <a:rPr lang="pl-PL" sz="1400" b="1" kern="1200" dirty="0" smtClean="0">
              <a:latin typeface="+mn-lt"/>
              <a:ea typeface="Verdana" pitchFamily="34" charset="0"/>
              <a:cs typeface="Verdana" pitchFamily="34" charset="0"/>
            </a:rPr>
          </a:br>
          <a:r>
            <a:rPr lang="pl-PL" sz="1400" kern="1200" dirty="0" smtClean="0">
              <a:latin typeface="+mn-lt"/>
              <a:ea typeface="Verdana" pitchFamily="34" charset="0"/>
              <a:cs typeface="Verdana" pitchFamily="34" charset="0"/>
            </a:rPr>
            <a:t>PN-EN ISO/IEC 17043</a:t>
          </a:r>
          <a:endParaRPr lang="pl-PL" sz="1400" b="1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8992553" y="1444778"/>
        <a:ext cx="1600105" cy="1453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A6C29-9C3A-4F59-91AD-8B52093180E9}">
      <dsp:nvSpPr>
        <dsp:cNvPr id="0" name=""/>
        <dsp:cNvSpPr/>
      </dsp:nvSpPr>
      <dsp:spPr>
        <a:xfrm>
          <a:off x="0" y="4241141"/>
          <a:ext cx="11233248" cy="927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+mn-lt"/>
              <a:ea typeface="Verdana" pitchFamily="34" charset="0"/>
              <a:cs typeface="Verdana" pitchFamily="34" charset="0"/>
            </a:rPr>
            <a:t>Przedsiębiorcy</a:t>
          </a:r>
          <a:r>
            <a:rPr lang="pl-PL" sz="2400" b="1" kern="1200" smtClean="0">
              <a:latin typeface="+mn-lt"/>
              <a:ea typeface="Verdana" pitchFamily="34" charset="0"/>
              <a:cs typeface="Verdana" pitchFamily="34" charset="0"/>
            </a:rPr>
            <a:t>,    Administracja </a:t>
          </a:r>
          <a:r>
            <a:rPr lang="pl-PL" sz="2400" b="1" kern="1200" dirty="0" smtClean="0">
              <a:latin typeface="+mn-lt"/>
              <a:ea typeface="Verdana" pitchFamily="34" charset="0"/>
              <a:cs typeface="Verdana" pitchFamily="34" charset="0"/>
            </a:rPr>
            <a:t>publiczna</a:t>
          </a:r>
          <a:r>
            <a:rPr lang="pl-PL" sz="2400" b="1" kern="1200" smtClean="0">
              <a:latin typeface="+mn-lt"/>
              <a:ea typeface="Verdana" pitchFamily="34" charset="0"/>
              <a:cs typeface="Verdana" pitchFamily="34" charset="0"/>
            </a:rPr>
            <a:t>,   Konsumenci</a:t>
          </a:r>
          <a:endParaRPr lang="pl-PL" sz="240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4241141"/>
        <a:ext cx="11233248" cy="500835"/>
      </dsp:txXfrm>
    </dsp:sp>
    <dsp:sp modelId="{F6679091-BD7A-4C01-9C7A-5D1DE98E3397}">
      <dsp:nvSpPr>
        <dsp:cNvPr id="0" name=""/>
        <dsp:cNvSpPr/>
      </dsp:nvSpPr>
      <dsp:spPr>
        <a:xfrm>
          <a:off x="0" y="4721670"/>
          <a:ext cx="11233248" cy="426637"/>
        </a:xfrm>
        <a:prstGeom prst="rect">
          <a:avLst/>
        </a:prstGeom>
        <a:solidFill>
          <a:srgbClr val="FFFFCC">
            <a:alpha val="89804"/>
          </a:srgb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Ochrona interesu publicznego: bezpieczeństwo, zdrowie, ochrona konsumentów i środowiska</a:t>
          </a:r>
          <a:endParaRPr lang="pl-PL" sz="2200" b="1" kern="1200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4721670"/>
        <a:ext cx="11233248" cy="426637"/>
      </dsp:txXfrm>
    </dsp:sp>
    <dsp:sp modelId="{F289F462-9AC1-4698-97D8-6CBDE22E851F}">
      <dsp:nvSpPr>
        <dsp:cNvPr id="0" name=""/>
        <dsp:cNvSpPr/>
      </dsp:nvSpPr>
      <dsp:spPr>
        <a:xfrm rot="10800000">
          <a:off x="0" y="2826841"/>
          <a:ext cx="11233248" cy="142645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+mn-lt"/>
              <a:ea typeface="Verdana" pitchFamily="34" charset="0"/>
              <a:cs typeface="Verdana" pitchFamily="34" charset="0"/>
            </a:rPr>
            <a:t>Wyroby (usługi), wyniki badań, osoby, systemy zarządzania</a:t>
          </a:r>
          <a:endParaRPr lang="pl-PL" sz="240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-10800000">
        <a:off x="0" y="2826841"/>
        <a:ext cx="11233248" cy="500685"/>
      </dsp:txXfrm>
    </dsp:sp>
    <dsp:sp modelId="{B5B14512-E2D7-4454-81D4-94E07CF8CDCE}">
      <dsp:nvSpPr>
        <dsp:cNvPr id="0" name=""/>
        <dsp:cNvSpPr/>
      </dsp:nvSpPr>
      <dsp:spPr>
        <a:xfrm>
          <a:off x="0" y="3327527"/>
          <a:ext cx="11233248" cy="4265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i="0" kern="120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Zaufanie</a:t>
          </a:r>
          <a:endParaRPr lang="pl-PL" sz="2200" b="1" i="0" kern="1200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3327527"/>
        <a:ext cx="11233248" cy="426509"/>
      </dsp:txXfrm>
    </dsp:sp>
    <dsp:sp modelId="{06FE54A1-793C-458F-B586-452B53AB8031}">
      <dsp:nvSpPr>
        <dsp:cNvPr id="0" name=""/>
        <dsp:cNvSpPr/>
      </dsp:nvSpPr>
      <dsp:spPr>
        <a:xfrm rot="10800000">
          <a:off x="0" y="1414299"/>
          <a:ext cx="11233248" cy="142645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+mn-lt"/>
              <a:ea typeface="Verdana" pitchFamily="34" charset="0"/>
              <a:cs typeface="Verdana" pitchFamily="34" charset="0"/>
            </a:rPr>
            <a:t>Jednostki oceniające zgodność tj. laboratoria, jednostki certyfikujące i inspekcyjne</a:t>
          </a:r>
          <a:endParaRPr lang="pl-PL" sz="240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-10800000">
        <a:off x="0" y="1414299"/>
        <a:ext cx="11233248" cy="500685"/>
      </dsp:txXfrm>
    </dsp:sp>
    <dsp:sp modelId="{4E976571-AC22-4D64-8961-52B8EAA88365}">
      <dsp:nvSpPr>
        <dsp:cNvPr id="0" name=""/>
        <dsp:cNvSpPr/>
      </dsp:nvSpPr>
      <dsp:spPr>
        <a:xfrm>
          <a:off x="0" y="1914985"/>
          <a:ext cx="11233248" cy="4265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Ocena zgodności</a:t>
          </a:r>
          <a:endParaRPr lang="pl-PL" sz="2200" b="1" kern="1200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1914985"/>
        <a:ext cx="11233248" cy="426509"/>
      </dsp:txXfrm>
    </dsp:sp>
    <dsp:sp modelId="{F00D0A2B-3190-498D-B9DF-B70C1013B806}">
      <dsp:nvSpPr>
        <dsp:cNvPr id="0" name=""/>
        <dsp:cNvSpPr/>
      </dsp:nvSpPr>
      <dsp:spPr>
        <a:xfrm rot="10800000">
          <a:off x="0" y="1757"/>
          <a:ext cx="11233248" cy="142645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>
              <a:latin typeface="+mn-lt"/>
              <a:ea typeface="Verdana" pitchFamily="34" charset="0"/>
              <a:cs typeface="Verdana" pitchFamily="34" charset="0"/>
            </a:rPr>
            <a:t>Polskie Centrum Akredytacji</a:t>
          </a:r>
          <a:endParaRPr lang="pl-PL" sz="240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-10800000">
        <a:off x="0" y="1757"/>
        <a:ext cx="11233248" cy="500685"/>
      </dsp:txXfrm>
    </dsp:sp>
    <dsp:sp modelId="{D7805222-17CD-4759-A159-425AA202EF67}">
      <dsp:nvSpPr>
        <dsp:cNvPr id="0" name=""/>
        <dsp:cNvSpPr/>
      </dsp:nvSpPr>
      <dsp:spPr>
        <a:xfrm>
          <a:off x="0" y="502442"/>
          <a:ext cx="11233248" cy="4265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rPr>
            <a:t>Ocena kompetencji</a:t>
          </a:r>
          <a:endParaRPr lang="pl-PL" sz="2200" b="1" kern="1200" dirty="0">
            <a:solidFill>
              <a:srgbClr val="00B05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502442"/>
        <a:ext cx="11233248" cy="426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DC4D-B3E9-4072-AEC7-1B0A3FC950B7}">
      <dsp:nvSpPr>
        <dsp:cNvPr id="0" name=""/>
        <dsp:cNvSpPr/>
      </dsp:nvSpPr>
      <dsp:spPr>
        <a:xfrm>
          <a:off x="1343874" y="1873"/>
          <a:ext cx="9094992" cy="1014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>
              <a:cs typeface="Arial" charset="0"/>
            </a:rPr>
            <a:t>Zebranie informacji potrzebnych do zaplanowania badań i pomiarów czynników szkodliwych dla zdrowia </a:t>
          </a:r>
          <a:endParaRPr lang="pl-PL" sz="2200" b="1" kern="1200" dirty="0"/>
        </a:p>
      </dsp:txBody>
      <dsp:txXfrm>
        <a:off x="1343874" y="128674"/>
        <a:ext cx="8714589" cy="760805"/>
      </dsp:txXfrm>
    </dsp:sp>
    <dsp:sp modelId="{F3579CCE-9417-4969-9B57-B0419346CBFB}">
      <dsp:nvSpPr>
        <dsp:cNvPr id="0" name=""/>
        <dsp:cNvSpPr/>
      </dsp:nvSpPr>
      <dsp:spPr>
        <a:xfrm>
          <a:off x="0" y="0"/>
          <a:ext cx="1341580" cy="10144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Etap I</a:t>
          </a:r>
          <a:endParaRPr lang="pl-PL" sz="2800" kern="1200" dirty="0"/>
        </a:p>
      </dsp:txBody>
      <dsp:txXfrm>
        <a:off x="49519" y="49519"/>
        <a:ext cx="1242542" cy="915369"/>
      </dsp:txXfrm>
    </dsp:sp>
    <dsp:sp modelId="{E015C4A4-7501-4CA2-B42E-A6AE7827F76E}">
      <dsp:nvSpPr>
        <dsp:cNvPr id="0" name=""/>
        <dsp:cNvSpPr/>
      </dsp:nvSpPr>
      <dsp:spPr>
        <a:xfrm>
          <a:off x="1343874" y="1117721"/>
          <a:ext cx="9094992" cy="1014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>
              <a:cs typeface="Arial" charset="0"/>
            </a:rPr>
            <a:t>Identyfikacja potencjalnego narażenia na szkodliwe czynniki dla zdrowia</a:t>
          </a:r>
          <a:endParaRPr lang="pl-PL" sz="2200" b="1" kern="1200" dirty="0"/>
        </a:p>
      </dsp:txBody>
      <dsp:txXfrm>
        <a:off x="1343874" y="1244522"/>
        <a:ext cx="8714589" cy="760805"/>
      </dsp:txXfrm>
    </dsp:sp>
    <dsp:sp modelId="{C6974AB6-7438-4977-B9D4-122444B66A8B}">
      <dsp:nvSpPr>
        <dsp:cNvPr id="0" name=""/>
        <dsp:cNvSpPr/>
      </dsp:nvSpPr>
      <dsp:spPr>
        <a:xfrm>
          <a:off x="2293" y="1117721"/>
          <a:ext cx="1341580" cy="10144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Etap II</a:t>
          </a:r>
          <a:endParaRPr lang="pl-PL" sz="2800" kern="1200" dirty="0"/>
        </a:p>
      </dsp:txBody>
      <dsp:txXfrm>
        <a:off x="51812" y="1167240"/>
        <a:ext cx="1242542" cy="915369"/>
      </dsp:txXfrm>
    </dsp:sp>
    <dsp:sp modelId="{E0A4958E-4AEE-4AF8-81B3-20C2642016B1}">
      <dsp:nvSpPr>
        <dsp:cNvPr id="0" name=""/>
        <dsp:cNvSpPr/>
      </dsp:nvSpPr>
      <dsp:spPr>
        <a:xfrm>
          <a:off x="1343874" y="2233569"/>
          <a:ext cx="9094992" cy="1014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smtClean="0">
              <a:cs typeface="Arial" charset="0"/>
            </a:rPr>
            <a:t>Zaplanowanie badań i pomiarów czynników szkodliwych dla zdrowia</a:t>
          </a:r>
          <a:endParaRPr lang="pl-PL" sz="2200" b="1" kern="1200" dirty="0"/>
        </a:p>
      </dsp:txBody>
      <dsp:txXfrm>
        <a:off x="1343874" y="2360370"/>
        <a:ext cx="8714589" cy="760805"/>
      </dsp:txXfrm>
    </dsp:sp>
    <dsp:sp modelId="{E821C808-2927-4197-BBFD-4BC60363E5D5}">
      <dsp:nvSpPr>
        <dsp:cNvPr id="0" name=""/>
        <dsp:cNvSpPr/>
      </dsp:nvSpPr>
      <dsp:spPr>
        <a:xfrm>
          <a:off x="2293" y="2233569"/>
          <a:ext cx="1341580" cy="10144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Etap III</a:t>
          </a:r>
          <a:endParaRPr lang="pl-PL" sz="2800" kern="1200" dirty="0"/>
        </a:p>
      </dsp:txBody>
      <dsp:txXfrm>
        <a:off x="51812" y="2283088"/>
        <a:ext cx="1242542" cy="915369"/>
      </dsp:txXfrm>
    </dsp:sp>
    <dsp:sp modelId="{7E884659-E4DE-46EF-856A-62AFC6DEC9D5}">
      <dsp:nvSpPr>
        <dsp:cNvPr id="0" name=""/>
        <dsp:cNvSpPr/>
      </dsp:nvSpPr>
      <dsp:spPr>
        <a:xfrm>
          <a:off x="1343874" y="3349417"/>
          <a:ext cx="9094992" cy="1014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>
              <a:cs typeface="Arial" charset="0"/>
            </a:rPr>
            <a:t>Zlecenie wykonania badań i pomiarów laboratorium akredytowanemu oraz przekazanie niezbędnych informacji w celu ich przeprowadzenia</a:t>
          </a:r>
          <a:endParaRPr lang="pl-PL" sz="2200" b="1" kern="1200" dirty="0"/>
        </a:p>
      </dsp:txBody>
      <dsp:txXfrm>
        <a:off x="1343874" y="3476218"/>
        <a:ext cx="8714589" cy="760805"/>
      </dsp:txXfrm>
    </dsp:sp>
    <dsp:sp modelId="{BA0D41EA-33D7-4AED-A667-93D4E7A3A14E}">
      <dsp:nvSpPr>
        <dsp:cNvPr id="0" name=""/>
        <dsp:cNvSpPr/>
      </dsp:nvSpPr>
      <dsp:spPr>
        <a:xfrm>
          <a:off x="2293" y="3349417"/>
          <a:ext cx="1341580" cy="10144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Etap IV</a:t>
          </a:r>
          <a:endParaRPr lang="pl-PL" sz="2800" kern="1200" dirty="0"/>
        </a:p>
      </dsp:txBody>
      <dsp:txXfrm>
        <a:off x="51812" y="3398936"/>
        <a:ext cx="1242542" cy="915369"/>
      </dsp:txXfrm>
    </dsp:sp>
    <dsp:sp modelId="{88BF2787-DEA3-477E-B14D-B580AC30E5E9}">
      <dsp:nvSpPr>
        <dsp:cNvPr id="0" name=""/>
        <dsp:cNvSpPr/>
      </dsp:nvSpPr>
      <dsp:spPr>
        <a:xfrm>
          <a:off x="1343874" y="4465266"/>
          <a:ext cx="9094992" cy="1014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1" kern="1200" dirty="0" smtClean="0">
              <a:cs typeface="Arial" charset="0"/>
            </a:rPr>
            <a:t>Analiza otrzymanych z laboratorium wyników badań i pomiarów czynników szkodliwych dla zdrowia oraz podjęcie stosownych działań</a:t>
          </a:r>
          <a:endParaRPr lang="pl-PL" sz="2200" b="1" kern="1200" dirty="0"/>
        </a:p>
      </dsp:txBody>
      <dsp:txXfrm>
        <a:off x="1343874" y="4592067"/>
        <a:ext cx="8714589" cy="760805"/>
      </dsp:txXfrm>
    </dsp:sp>
    <dsp:sp modelId="{7C28B2AE-6F6F-43A2-9BA3-673C228C3349}">
      <dsp:nvSpPr>
        <dsp:cNvPr id="0" name=""/>
        <dsp:cNvSpPr/>
      </dsp:nvSpPr>
      <dsp:spPr>
        <a:xfrm>
          <a:off x="2293" y="4465266"/>
          <a:ext cx="1341580" cy="10144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Etap V</a:t>
          </a:r>
          <a:endParaRPr lang="pl-PL" sz="2800" kern="1200" dirty="0"/>
        </a:p>
      </dsp:txBody>
      <dsp:txXfrm>
        <a:off x="51812" y="4514785"/>
        <a:ext cx="1242542" cy="915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0B18A-3419-4B03-8D34-912E973FD9D7}">
      <dsp:nvSpPr>
        <dsp:cNvPr id="0" name=""/>
        <dsp:cNvSpPr/>
      </dsp:nvSpPr>
      <dsp:spPr>
        <a:xfrm>
          <a:off x="0" y="1021097"/>
          <a:ext cx="2743199" cy="274319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Co naraża? Jaki czynnik?</a:t>
          </a:r>
          <a:endParaRPr lang="pl-PL" sz="3200" b="1" kern="1200" dirty="0"/>
        </a:p>
      </dsp:txBody>
      <dsp:txXfrm>
        <a:off x="401732" y="1422829"/>
        <a:ext cx="1939735" cy="1939735"/>
      </dsp:txXfrm>
    </dsp:sp>
    <dsp:sp modelId="{FB624271-EDD4-46C9-9AEB-80B38EF37FF5}">
      <dsp:nvSpPr>
        <dsp:cNvPr id="0" name=""/>
        <dsp:cNvSpPr/>
      </dsp:nvSpPr>
      <dsp:spPr>
        <a:xfrm rot="5400000">
          <a:off x="3204736" y="1908186"/>
          <a:ext cx="960120" cy="969021"/>
        </a:xfrm>
        <a:prstGeom prst="triangle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FCB38B-EB41-4E6A-9E0B-0AA9EAD55103}">
      <dsp:nvSpPr>
        <dsp:cNvPr id="0" name=""/>
        <dsp:cNvSpPr/>
      </dsp:nvSpPr>
      <dsp:spPr>
        <a:xfrm>
          <a:off x="4571542" y="1477840"/>
          <a:ext cx="1829714" cy="1829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Jaka jest droga narażenia?</a:t>
          </a:r>
          <a:endParaRPr lang="pl-PL" sz="2100" b="1" kern="1200" dirty="0"/>
        </a:p>
      </dsp:txBody>
      <dsp:txXfrm>
        <a:off x="4839497" y="1745795"/>
        <a:ext cx="1293804" cy="1293804"/>
      </dsp:txXfrm>
    </dsp:sp>
    <dsp:sp modelId="{21AFA9BD-89D2-42EE-9B95-0183F8D2BA8C}">
      <dsp:nvSpPr>
        <dsp:cNvPr id="0" name=""/>
        <dsp:cNvSpPr/>
      </dsp:nvSpPr>
      <dsp:spPr>
        <a:xfrm rot="5400000">
          <a:off x="6862793" y="1908186"/>
          <a:ext cx="960120" cy="969021"/>
        </a:xfrm>
        <a:prstGeom prst="triangle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8D0D5-9B18-4F88-8A20-D0A635451E8D}">
      <dsp:nvSpPr>
        <dsp:cNvPr id="0" name=""/>
        <dsp:cNvSpPr/>
      </dsp:nvSpPr>
      <dsp:spPr>
        <a:xfrm>
          <a:off x="8229599" y="1021097"/>
          <a:ext cx="2743199" cy="274319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1" kern="1200" dirty="0" smtClean="0"/>
            <a:t>Kto jest narażony?</a:t>
          </a:r>
          <a:endParaRPr lang="pl-PL" sz="3400" b="1" kern="1200" dirty="0"/>
        </a:p>
      </dsp:txBody>
      <dsp:txXfrm>
        <a:off x="8631331" y="1422829"/>
        <a:ext cx="1939735" cy="193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2D94DEC-2C45-4C8A-830E-70484D85365A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3C3CFDA-1F6F-4B7A-AD06-209B37EFA5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60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45E46B-E7D0-41C7-A51C-2DC906399281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37423FF-1374-4BF8-A9CC-5E00E822E3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3FF-1374-4BF8-A9CC-5E00E822E36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13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08E9-611D-4114-B697-E20562DA91D0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78AD-9389-4038-9EAF-3C5764B28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5440" y="1691614"/>
            <a:ext cx="9937104" cy="2457466"/>
          </a:xfrm>
        </p:spPr>
        <p:txBody>
          <a:bodyPr>
            <a:normAutofit/>
          </a:bodyPr>
          <a:lstStyle/>
          <a:p>
            <a:pPr lvl="0"/>
            <a:r>
              <a:rPr lang="pl-PL" sz="3600" b="1" dirty="0"/>
              <a:t>Badania środowiska pracy jako wsparcie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eliminacji </a:t>
            </a:r>
            <a:r>
              <a:rPr lang="pl-PL" sz="3600" b="1" dirty="0"/>
              <a:t>czynników </a:t>
            </a:r>
            <a:r>
              <a:rPr lang="pl-PL" sz="3600" b="1" dirty="0" smtClean="0"/>
              <a:t>szkodliwych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3632" y="4786322"/>
            <a:ext cx="6712772" cy="1071570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				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800" i="1" dirty="0">
                <a:solidFill>
                  <a:schemeClr val="tx1"/>
                </a:solidFill>
              </a:rPr>
              <a:t>  </a:t>
            </a:r>
            <a:r>
              <a:rPr lang="pl-PL" sz="2300" i="1" dirty="0">
                <a:solidFill>
                  <a:schemeClr val="tx1"/>
                </a:solidFill>
              </a:rPr>
              <a:t>„</a:t>
            </a:r>
            <a:r>
              <a:rPr lang="pl-PL" sz="2300" dirty="0">
                <a:solidFill>
                  <a:schemeClr val="tx1"/>
                </a:solidFill>
              </a:rPr>
              <a:t>Zdrowie i bezpieczeństwo pracowników jako priorytet </a:t>
            </a:r>
            <a:r>
              <a:rPr lang="pl-PL" sz="2300" dirty="0" smtClean="0">
                <a:solidFill>
                  <a:schemeClr val="tx1"/>
                </a:solidFill>
              </a:rPr>
              <a:t/>
            </a:r>
            <a:br>
              <a:rPr lang="pl-PL" sz="2300" dirty="0" smtClean="0">
                <a:solidFill>
                  <a:schemeClr val="tx1"/>
                </a:solidFill>
              </a:rPr>
            </a:br>
            <a:r>
              <a:rPr lang="pl-PL" sz="2300" dirty="0" smtClean="0">
                <a:solidFill>
                  <a:schemeClr val="tx1"/>
                </a:solidFill>
              </a:rPr>
              <a:t>w </a:t>
            </a:r>
            <a:r>
              <a:rPr lang="pl-PL" sz="2300" dirty="0">
                <a:solidFill>
                  <a:schemeClr val="tx1"/>
                </a:solidFill>
              </a:rPr>
              <a:t>procesie pracy</a:t>
            </a:r>
            <a:r>
              <a:rPr lang="pl-PL" sz="2300" i="1" dirty="0">
                <a:solidFill>
                  <a:schemeClr val="tx1"/>
                </a:solidFill>
              </a:rPr>
              <a:t>”</a:t>
            </a:r>
            <a:endParaRPr lang="pl-PL" sz="2300" dirty="0">
              <a:solidFill>
                <a:schemeClr val="tx1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095604" y="428604"/>
            <a:ext cx="64008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dirty="0">
                <a:solidFill>
                  <a:schemeClr val="tx1">
                    <a:tint val="75000"/>
                  </a:schemeClr>
                </a:solidFill>
              </a:rPr>
              <a:t> LOGO i nazwa Centrum Badań Jakości</a:t>
            </a:r>
          </a:p>
        </p:txBody>
      </p:sp>
      <p:pic>
        <p:nvPicPr>
          <p:cNvPr id="1026" name="Picture 2" descr="logo_ZP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05" y="5157192"/>
            <a:ext cx="2019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2" descr="Opis: Strona g&amp;lstrok;ów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8858" y="5072075"/>
            <a:ext cx="1809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4187273" y="6272729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Lubin, 24 kwietnia 2018 r.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271464" y="3982953"/>
            <a:ext cx="9289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/>
              <a:t>Katarzyna Rajczakowska – Pełnomocnik Zarządu ds. Zintegrowanego Systemu Zarządzania </a:t>
            </a:r>
          </a:p>
          <a:p>
            <a:r>
              <a:rPr lang="pl-PL" sz="1900" dirty="0" smtClean="0"/>
              <a:t>Edmund Kujawa – Kierownik Działu BHP </a:t>
            </a:r>
            <a:endParaRPr lang="pl-PL" sz="1900" dirty="0"/>
          </a:p>
        </p:txBody>
      </p:sp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04" y="459228"/>
            <a:ext cx="5230474" cy="154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23324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identyfikacją oraz analizą wyników badań i pomiarów czynników szkodliwych dla zdrowia</a:t>
            </a:r>
            <a:endParaRPr lang="pl-PL" sz="24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519108"/>
              </p:ext>
            </p:extLst>
          </p:nvPr>
        </p:nvGraphicFramePr>
        <p:xfrm>
          <a:off x="911424" y="1124744"/>
          <a:ext cx="10441160" cy="548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1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" y="1285805"/>
            <a:ext cx="2522688" cy="2515418"/>
          </a:xfrm>
          <a:prstGeom prst="rect">
            <a:avLst/>
          </a:prstGeom>
        </p:spPr>
      </p:pic>
      <p:sp>
        <p:nvSpPr>
          <p:cNvPr id="18" name="Prostokąt 5"/>
          <p:cNvSpPr>
            <a:spLocks noChangeArrowheads="1"/>
          </p:cNvSpPr>
          <p:nvPr/>
        </p:nvSpPr>
        <p:spPr bwMode="auto">
          <a:xfrm>
            <a:off x="4079776" y="1484784"/>
            <a:ext cx="5732462" cy="730250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/>
              <a:t>Zebranie informacji potrzebnych do zaplanowania badań </a:t>
            </a:r>
            <a:br>
              <a:rPr lang="pl-PL" b="1" dirty="0"/>
            </a:br>
            <a:r>
              <a:rPr lang="pl-PL" b="1" dirty="0"/>
              <a:t>i pomiarów czynników szkodliwych dla zdrowia</a:t>
            </a:r>
          </a:p>
        </p:txBody>
      </p:sp>
      <p:sp>
        <p:nvSpPr>
          <p:cNvPr id="19" name="Prostokąt zaokrąglony 18"/>
          <p:cNvSpPr/>
          <p:nvPr/>
        </p:nvSpPr>
        <p:spPr bwMode="auto">
          <a:xfrm>
            <a:off x="2207569" y="5124747"/>
            <a:ext cx="4356348" cy="8397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cs typeface="Arial" charset="0"/>
              </a:rPr>
              <a:t>obserwacja procesów technologicznych</a:t>
            </a:r>
            <a:r>
              <a:rPr lang="pl-PL" sz="1600" dirty="0">
                <a:cs typeface="Arial" charset="0"/>
              </a:rPr>
              <a:t/>
            </a:r>
            <a:br>
              <a:rPr lang="pl-PL" sz="1600" dirty="0">
                <a:cs typeface="Arial" charset="0"/>
              </a:rPr>
            </a:br>
            <a:r>
              <a:rPr lang="pl-PL" sz="1600" dirty="0" smtClean="0">
                <a:cs typeface="Arial" charset="0"/>
              </a:rPr>
              <a:t>i </a:t>
            </a:r>
            <a:r>
              <a:rPr lang="pl-PL" sz="1600" dirty="0">
                <a:cs typeface="Arial" charset="0"/>
              </a:rPr>
              <a:t>stosowanych w nich surowców, materiałów, substancji  i mieszanin chemicznych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 bwMode="auto">
          <a:xfrm>
            <a:off x="2207568" y="2492896"/>
            <a:ext cx="4372253" cy="1095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cs typeface="Arial" charset="0"/>
              </a:rPr>
              <a:t>obserwacja zadań </a:t>
            </a:r>
            <a:r>
              <a:rPr lang="pl-PL" sz="1600" b="1" dirty="0" smtClean="0">
                <a:cs typeface="Arial" charset="0"/>
              </a:rPr>
              <a:t>rutynowych </a:t>
            </a:r>
            <a:r>
              <a:rPr lang="pl-PL" sz="1600" dirty="0" smtClean="0">
                <a:cs typeface="Arial" charset="0"/>
              </a:rPr>
              <a:t>wykonywanych </a:t>
            </a:r>
            <a:r>
              <a:rPr lang="pl-PL" sz="1600" dirty="0">
                <a:cs typeface="Arial" charset="0"/>
              </a:rPr>
              <a:t>przez pracowników na stanowisku pracy i poza </a:t>
            </a:r>
            <a:r>
              <a:rPr lang="pl-PL" sz="1600" dirty="0" smtClean="0">
                <a:cs typeface="Arial" charset="0"/>
              </a:rPr>
              <a:t>nim</a:t>
            </a:r>
            <a:r>
              <a:rPr lang="pl-PL" sz="1600" dirty="0">
                <a:cs typeface="Arial" charset="0"/>
              </a:rPr>
              <a:t> </a:t>
            </a:r>
            <a:r>
              <a:rPr lang="pl-PL" sz="1600" dirty="0" smtClean="0">
                <a:cs typeface="Arial" charset="0"/>
              </a:rPr>
              <a:t>np. sposób </a:t>
            </a:r>
            <a:r>
              <a:rPr lang="pl-PL" sz="1600" dirty="0">
                <a:cs typeface="Arial" charset="0"/>
              </a:rPr>
              <a:t>wykonywania pracy, obsługa maszyn </a:t>
            </a:r>
            <a:r>
              <a:rPr lang="pl-PL" sz="1600" dirty="0" smtClean="0">
                <a:cs typeface="Arial" charset="0"/>
              </a:rPr>
              <a:t>i </a:t>
            </a:r>
            <a:r>
              <a:rPr lang="pl-PL" sz="1600" dirty="0">
                <a:cs typeface="Arial" charset="0"/>
              </a:rPr>
              <a:t>urządzeń oraz używanie narzędzi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 bwMode="auto">
          <a:xfrm>
            <a:off x="2207569" y="3731146"/>
            <a:ext cx="4356348" cy="12414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cs typeface="Arial" charset="0"/>
              </a:rPr>
              <a:t>obserwacja innych prac </a:t>
            </a:r>
            <a:r>
              <a:rPr lang="pl-PL" sz="1600" dirty="0">
                <a:cs typeface="Arial" charset="0"/>
              </a:rPr>
              <a:t>wykonywanych na stanowiskach pracy np. wykonywanie zadań przez pracowników innych firm, co może mieć znaczenie dla identyfikacji zagrożeń </a:t>
            </a:r>
            <a:r>
              <a:rPr lang="pl-PL" sz="1600" dirty="0" smtClean="0">
                <a:cs typeface="Arial" charset="0"/>
              </a:rPr>
              <a:t>i </a:t>
            </a:r>
            <a:r>
              <a:rPr lang="pl-PL" sz="1600" dirty="0">
                <a:cs typeface="Arial" charset="0"/>
              </a:rPr>
              <a:t>oceny narażenia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 bwMode="auto">
          <a:xfrm>
            <a:off x="7276332" y="3600789"/>
            <a:ext cx="4436291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cs typeface="Arial" charset="0"/>
              </a:rPr>
              <a:t>ustalenie </a:t>
            </a:r>
            <a:r>
              <a:rPr lang="pl-PL" sz="1600" b="1" dirty="0">
                <a:cs typeface="Arial" charset="0"/>
              </a:rPr>
              <a:t>wpływu </a:t>
            </a:r>
            <a:r>
              <a:rPr lang="pl-PL" sz="1600" b="1" dirty="0" smtClean="0">
                <a:cs typeface="Arial" charset="0"/>
              </a:rPr>
              <a:t>warunków środowiskowych</a:t>
            </a:r>
            <a:r>
              <a:rPr lang="pl-PL" sz="1600" dirty="0" smtClean="0">
                <a:cs typeface="Arial" charset="0"/>
              </a:rPr>
              <a:t>, </a:t>
            </a:r>
            <a:r>
              <a:rPr lang="pl-PL" sz="1600" dirty="0">
                <a:cs typeface="Arial" charset="0"/>
              </a:rPr>
              <a:t>takich jak: temperatura, wilgotność powietrza, ciśnienie atmosferyczne</a:t>
            </a:r>
          </a:p>
        </p:txBody>
      </p:sp>
      <p:sp>
        <p:nvSpPr>
          <p:cNvPr id="23" name="Prostokąt zaokrąglony 22"/>
          <p:cNvSpPr/>
          <p:nvPr/>
        </p:nvSpPr>
        <p:spPr bwMode="auto">
          <a:xfrm>
            <a:off x="7276333" y="4672359"/>
            <a:ext cx="4436290" cy="12049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cs typeface="Arial" charset="0"/>
              </a:rPr>
              <a:t>analiza dokumentacji technicznej</a:t>
            </a:r>
            <a:r>
              <a:rPr lang="pl-PL" sz="1600" dirty="0">
                <a:cs typeface="Arial" charset="0"/>
              </a:rPr>
              <a:t>, parametrów stosowanych na stanowisku maszyn i urządzeń, aparatury i narzędzi, instrukcji stanowiskowych</a:t>
            </a: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6959526" y="3100723"/>
            <a:ext cx="292100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5" name="Łącznik prosty ze strzałką 24"/>
          <p:cNvCxnSpPr/>
          <p:nvPr/>
        </p:nvCxnSpPr>
        <p:spPr bwMode="auto">
          <a:xfrm rot="10800000">
            <a:off x="6602336" y="2779341"/>
            <a:ext cx="324000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Łącznik prosty ze strzałką 25"/>
          <p:cNvCxnSpPr/>
          <p:nvPr/>
        </p:nvCxnSpPr>
        <p:spPr bwMode="auto">
          <a:xfrm>
            <a:off x="6959526" y="4386607"/>
            <a:ext cx="292100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7" name="Łącznik prosty ze strzałką 26"/>
          <p:cNvCxnSpPr/>
          <p:nvPr/>
        </p:nvCxnSpPr>
        <p:spPr bwMode="auto">
          <a:xfrm rot="10800000">
            <a:off x="6600056" y="4077072"/>
            <a:ext cx="324000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8" name="Łącznik prosty ze strzałką 27"/>
          <p:cNvCxnSpPr/>
          <p:nvPr/>
        </p:nvCxnSpPr>
        <p:spPr bwMode="auto">
          <a:xfrm rot="10800000">
            <a:off x="6600056" y="5301208"/>
            <a:ext cx="324000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9" name="Prostokąt zaokrąglony 28"/>
          <p:cNvSpPr/>
          <p:nvPr/>
        </p:nvSpPr>
        <p:spPr bwMode="auto">
          <a:xfrm>
            <a:off x="7284267" y="2543514"/>
            <a:ext cx="4428356" cy="8763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cs typeface="Arial" charset="0"/>
              </a:rPr>
              <a:t>ustalenie </a:t>
            </a:r>
            <a:r>
              <a:rPr lang="pl-PL" sz="1600" b="1" dirty="0">
                <a:cs typeface="Arial" charset="0"/>
              </a:rPr>
              <a:t>rzeczywistego czasu narażenia </a:t>
            </a:r>
            <a:r>
              <a:rPr lang="pl-PL" sz="1600" dirty="0">
                <a:cs typeface="Arial" charset="0"/>
              </a:rPr>
              <a:t>na dany czynnik </a:t>
            </a:r>
            <a:r>
              <a:rPr lang="pl-PL" sz="1600" dirty="0" smtClean="0">
                <a:cs typeface="Arial" charset="0"/>
              </a:rPr>
              <a:t>szkodliwy dla zdrowia</a:t>
            </a:r>
            <a:endParaRPr lang="pl-PL" sz="1600" dirty="0">
              <a:cs typeface="Arial" charset="0"/>
            </a:endParaRPr>
          </a:p>
        </p:txBody>
      </p:sp>
      <p:cxnSp>
        <p:nvCxnSpPr>
          <p:cNvPr id="30" name="Łącznik prosty ze strzałką 29"/>
          <p:cNvCxnSpPr/>
          <p:nvPr/>
        </p:nvCxnSpPr>
        <p:spPr bwMode="auto">
          <a:xfrm>
            <a:off x="6959526" y="5529615"/>
            <a:ext cx="292100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5" name="Łącznik prosty 34"/>
          <p:cNvCxnSpPr/>
          <p:nvPr/>
        </p:nvCxnSpPr>
        <p:spPr>
          <a:xfrm rot="5400000">
            <a:off x="5118488" y="4042672"/>
            <a:ext cx="3629643" cy="7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551384" y="154229"/>
            <a:ext cx="10972800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identyfikacją wyników badań i pomiarów 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czynników szkodliwych dla zdrowia – Etap I</a:t>
            </a:r>
            <a:endParaRPr 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4166429"/>
            <a:ext cx="2313170" cy="2304256"/>
          </a:xfrm>
          <a:prstGeom prst="rect">
            <a:avLst/>
          </a:prstGeom>
        </p:spPr>
      </p:pic>
      <p:sp>
        <p:nvSpPr>
          <p:cNvPr id="4" name="Prostokąt 5"/>
          <p:cNvSpPr>
            <a:spLocks noChangeArrowheads="1"/>
          </p:cNvSpPr>
          <p:nvPr/>
        </p:nvSpPr>
        <p:spPr bwMode="auto">
          <a:xfrm>
            <a:off x="3958560" y="1196752"/>
            <a:ext cx="5732462" cy="730250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/>
              <a:t>Zebranie informacji potrzebnych do zaplanowania badań </a:t>
            </a:r>
            <a:br>
              <a:rPr lang="pl-PL" b="1" dirty="0"/>
            </a:br>
            <a:r>
              <a:rPr lang="pl-PL" b="1" dirty="0"/>
              <a:t>i pomiarów czynników szkodliwych dla zdrowia</a:t>
            </a: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2279577" y="2196884"/>
            <a:ext cx="4159373" cy="8000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>
                <a:cs typeface="Arial" charset="0"/>
              </a:rPr>
              <a:t>a</a:t>
            </a:r>
            <a:r>
              <a:rPr lang="pl-PL" sz="1600" b="1" dirty="0" smtClean="0">
                <a:cs typeface="Arial" charset="0"/>
              </a:rPr>
              <a:t>naliza właściwości </a:t>
            </a:r>
            <a:r>
              <a:rPr lang="pl-PL" sz="1600" b="1" dirty="0">
                <a:cs typeface="Arial" charset="0"/>
              </a:rPr>
              <a:t>surowców, materiałów, wyrobów, odpadów </a:t>
            </a:r>
            <a:r>
              <a:rPr lang="pl-PL" sz="1600" dirty="0">
                <a:cs typeface="Arial" charset="0"/>
              </a:rPr>
              <a:t>– atesty, świadectwa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279577" y="3487083"/>
            <a:ext cx="4176464" cy="1022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pl-PL" sz="1600" b="1" dirty="0">
                <a:cs typeface="Arial" charset="0"/>
              </a:rPr>
              <a:t>analiza zagrożeń wynikających z klasyfikacji substancji chemicznych </a:t>
            </a:r>
            <a:r>
              <a:rPr lang="pl-PL" sz="1600" dirty="0">
                <a:cs typeface="Arial" charset="0"/>
              </a:rPr>
              <a:t>i ich mieszanin na podstawie kart charakterystyki </a:t>
            </a: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7228706" y="2127704"/>
            <a:ext cx="4378244" cy="797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pl-PL" sz="1600" b="1" dirty="0">
                <a:cs typeface="Arial" charset="0"/>
              </a:rPr>
              <a:t>ustalenie liczby pracowników </a:t>
            </a:r>
            <a:r>
              <a:rPr lang="pl-PL" sz="1600" dirty="0">
                <a:cs typeface="Arial" charset="0"/>
              </a:rPr>
              <a:t>wykonujących czynności  w danej operacji technologicznej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7248128" y="4653137"/>
            <a:ext cx="4306237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pl-PL" sz="1600" b="1" dirty="0">
                <a:cs typeface="Arial" charset="0"/>
              </a:rPr>
              <a:t>wywiady z pracownikami o narażeniu  oraz </a:t>
            </a:r>
            <a:r>
              <a:rPr lang="pl-PL" sz="1600" b="1" dirty="0" smtClean="0">
                <a:cs typeface="Arial" charset="0"/>
              </a:rPr>
              <a:t/>
            </a:r>
            <a:br>
              <a:rPr lang="pl-PL" sz="1600" b="1" dirty="0" smtClean="0">
                <a:cs typeface="Arial" charset="0"/>
              </a:rPr>
            </a:br>
            <a:r>
              <a:rPr lang="pl-PL" sz="1600" b="1" dirty="0" smtClean="0">
                <a:cs typeface="Arial" charset="0"/>
              </a:rPr>
              <a:t>o sytuacjach </a:t>
            </a:r>
            <a:r>
              <a:rPr lang="pl-PL" sz="1600" b="1" dirty="0">
                <a:cs typeface="Arial" charset="0"/>
              </a:rPr>
              <a:t>awaryjnych </a:t>
            </a:r>
            <a:r>
              <a:rPr lang="pl-PL" sz="1600" dirty="0">
                <a:cs typeface="Arial" charset="0"/>
              </a:rPr>
              <a:t>– udział pracowników przy typowaniu i rozpoznawaniu czynników szkodliwych dla zdrowia</a:t>
            </a: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7228706" y="3123992"/>
            <a:ext cx="4378244" cy="1313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pl-PL" sz="1600" b="1" dirty="0">
                <a:cs typeface="Arial" charset="0"/>
              </a:rPr>
              <a:t>a</a:t>
            </a:r>
            <a:r>
              <a:rPr lang="pl-PL" sz="1600" b="1" dirty="0" smtClean="0">
                <a:cs typeface="Arial" charset="0"/>
              </a:rPr>
              <a:t>naliza wyników </a:t>
            </a:r>
            <a:r>
              <a:rPr lang="pl-PL" sz="1600" b="1" dirty="0">
                <a:cs typeface="Arial" charset="0"/>
              </a:rPr>
              <a:t>wcześniej przeprowadzonych badań </a:t>
            </a:r>
            <a:r>
              <a:rPr lang="pl-PL" sz="1600" b="1" dirty="0" smtClean="0">
                <a:cs typeface="Arial" charset="0"/>
              </a:rPr>
              <a:t>i </a:t>
            </a:r>
            <a:r>
              <a:rPr lang="pl-PL" sz="1600" b="1" dirty="0">
                <a:cs typeface="Arial" charset="0"/>
              </a:rPr>
              <a:t>pomiarów </a:t>
            </a:r>
            <a:r>
              <a:rPr lang="pl-PL" sz="1600" dirty="0">
                <a:cs typeface="Arial" charset="0"/>
              </a:rPr>
              <a:t>czynników szkodliwych </a:t>
            </a:r>
            <a:r>
              <a:rPr lang="pl-PL" sz="1600" dirty="0" smtClean="0">
                <a:cs typeface="Arial" charset="0"/>
              </a:rPr>
              <a:t>np</a:t>
            </a:r>
            <a:r>
              <a:rPr lang="pl-PL" sz="1600" dirty="0">
                <a:cs typeface="Arial" charset="0"/>
              </a:rPr>
              <a:t>. pyły, hałas, drgania mechaniczne, czynniki </a:t>
            </a:r>
            <a:r>
              <a:rPr lang="pl-PL" sz="1600" dirty="0" smtClean="0">
                <a:cs typeface="Arial" charset="0"/>
              </a:rPr>
              <a:t>chemiczne</a:t>
            </a:r>
            <a:r>
              <a:rPr lang="pl-PL" sz="1600" dirty="0">
                <a:cs typeface="Arial" charset="0"/>
              </a:rPr>
              <a:t>, </a:t>
            </a:r>
            <a:r>
              <a:rPr lang="pl-PL" sz="1600" dirty="0" smtClean="0">
                <a:cs typeface="Arial" charset="0"/>
              </a:rPr>
              <a:t>mikroklimat</a:t>
            </a:r>
            <a:endParaRPr lang="pl-PL" sz="1600" dirty="0">
              <a:cs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>
            <a:off x="6852593" y="2503280"/>
            <a:ext cx="324000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 bwMode="auto">
          <a:xfrm>
            <a:off x="6816080" y="3482768"/>
            <a:ext cx="3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 bwMode="auto">
          <a:xfrm>
            <a:off x="6852593" y="4949616"/>
            <a:ext cx="3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 bwMode="auto">
          <a:xfrm rot="10800000">
            <a:off x="6498428" y="4054272"/>
            <a:ext cx="324000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 bwMode="auto">
          <a:xfrm rot="10800000">
            <a:off x="6498428" y="2339760"/>
            <a:ext cx="3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6830323" y="1934181"/>
            <a:ext cx="0" cy="338437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609600" y="63494"/>
            <a:ext cx="10972800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identyfikacją zakresu badań i pomiarów 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czynników szkodliwych dla zdrowia – Etap I</a:t>
            </a:r>
            <a:endParaRPr 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720262"/>
            <a:ext cx="2376264" cy="1584176"/>
          </a:xfrm>
          <a:prstGeom prst="rect">
            <a:avLst/>
          </a:prstGeom>
        </p:spPr>
      </p:pic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9899"/>
              </p:ext>
            </p:extLst>
          </p:nvPr>
        </p:nvGraphicFramePr>
        <p:xfrm>
          <a:off x="609600" y="1340768"/>
          <a:ext cx="10972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9230816" cy="201622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identyfikacją zakresu badań i pomiarów 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czynników szkodliwych dla zdrowia – Etap II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>
                <a:latin typeface="+mn-lt"/>
              </a:rPr>
              <a:t/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cs typeface="Arial" charset="0"/>
              </a:rPr>
              <a:t>Identyfikacja potencjalnego narażenia powinna dać </a:t>
            </a:r>
            <a:r>
              <a:rPr lang="pl-PL" sz="2400" b="1" dirty="0" smtClean="0">
                <a:cs typeface="Arial" charset="0"/>
              </a:rPr>
              <a:t/>
            </a:r>
            <a:br>
              <a:rPr lang="pl-PL" sz="2400" b="1" dirty="0" smtClean="0">
                <a:cs typeface="Arial" charset="0"/>
              </a:rPr>
            </a:br>
            <a:r>
              <a:rPr lang="pl-PL" sz="2400" b="1" dirty="0" smtClean="0">
                <a:cs typeface="Arial" charset="0"/>
              </a:rPr>
              <a:t>odpowiedź </a:t>
            </a:r>
            <a:r>
              <a:rPr lang="pl-PL" sz="2400" b="1" dirty="0">
                <a:cs typeface="Arial" charset="0"/>
              </a:rPr>
              <a:t>na </a:t>
            </a:r>
            <a:r>
              <a:rPr lang="pl-PL" sz="2400" b="1" dirty="0" smtClean="0">
                <a:cs typeface="Arial" charset="0"/>
              </a:rPr>
              <a:t>pytania?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załka w prawo 18"/>
          <p:cNvSpPr>
            <a:spLocks noChangeArrowheads="1"/>
          </p:cNvSpPr>
          <p:nvPr/>
        </p:nvSpPr>
        <p:spPr bwMode="auto">
          <a:xfrm>
            <a:off x="3503712" y="4797152"/>
            <a:ext cx="328613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Strzałka w prawo 14"/>
          <p:cNvSpPr>
            <a:spLocks noChangeArrowheads="1"/>
          </p:cNvSpPr>
          <p:nvPr/>
        </p:nvSpPr>
        <p:spPr bwMode="auto">
          <a:xfrm>
            <a:off x="3503712" y="3280916"/>
            <a:ext cx="328613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Prostokąt 15"/>
          <p:cNvSpPr>
            <a:spLocks noChangeArrowheads="1"/>
          </p:cNvSpPr>
          <p:nvPr/>
        </p:nvSpPr>
        <p:spPr bwMode="auto">
          <a:xfrm>
            <a:off x="3359697" y="2214555"/>
            <a:ext cx="180430" cy="3446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3024166" y="1580084"/>
            <a:ext cx="6858048" cy="912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2000" b="1" dirty="0" smtClean="0">
                <a:latin typeface="Arial" charset="0"/>
                <a:cs typeface="Arial" charset="0"/>
              </a:rPr>
              <a:t>Zaplanowanie badań i pomiarów czynników szkodliwych dla zdrowia na dany rok</a:t>
            </a:r>
            <a:endParaRPr lang="pl-PL" sz="2000" b="1" dirty="0">
              <a:latin typeface="Arial" charset="0"/>
              <a:cs typeface="Arial" charset="0"/>
            </a:endParaRP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3863752" y="4293096"/>
            <a:ext cx="6018462" cy="128588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2200" b="1" dirty="0" smtClean="0">
                <a:cs typeface="Arial" charset="0"/>
              </a:rPr>
              <a:t>Przesłanie harmonogramu </a:t>
            </a:r>
            <a:r>
              <a:rPr lang="pl-PL" sz="2200" dirty="0" smtClean="0"/>
              <a:t>badań i pomiarów </a:t>
            </a:r>
            <a:r>
              <a:rPr lang="pl-PL" sz="2200" dirty="0" smtClean="0">
                <a:cs typeface="Arial" charset="0"/>
              </a:rPr>
              <a:t>do </a:t>
            </a:r>
            <a:r>
              <a:rPr lang="pl-PL" sz="2200" b="1" dirty="0" smtClean="0">
                <a:cs typeface="Arial" charset="0"/>
              </a:rPr>
              <a:t>osób kierujących pracownikami </a:t>
            </a:r>
            <a:r>
              <a:rPr lang="pl-PL" sz="2200" dirty="0" smtClean="0">
                <a:cs typeface="Arial" charset="0"/>
              </a:rPr>
              <a:t>w zakładzie pracy w celu </a:t>
            </a:r>
            <a:r>
              <a:rPr lang="pl-PL" sz="2200" b="1" dirty="0" smtClean="0">
                <a:cs typeface="Arial" charset="0"/>
              </a:rPr>
              <a:t>nadzoru jego realizacji</a:t>
            </a:r>
            <a:endParaRPr lang="pl-PL" sz="2200" b="1" dirty="0">
              <a:cs typeface="Arial" charset="0"/>
            </a:endParaRP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3863752" y="2852936"/>
            <a:ext cx="6018462" cy="115212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2200" b="1" dirty="0" smtClean="0"/>
              <a:t>Sporządzanie harmonogramu </a:t>
            </a:r>
            <a:r>
              <a:rPr lang="pl-PL" sz="2200" dirty="0" smtClean="0"/>
              <a:t>badań i pomiarów </a:t>
            </a:r>
            <a:r>
              <a:rPr lang="pl-PL" sz="2200" dirty="0" smtClean="0">
                <a:cs typeface="Arial" charset="0"/>
              </a:rPr>
              <a:t>czynników szkodliwych dla zdrowia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identyfikacją oraz analizą wyników badań i pomiarów czynników szkodliwych dla zdrowia – Etap III</a:t>
            </a:r>
            <a:endParaRPr 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załka w prawo 18"/>
          <p:cNvSpPr>
            <a:spLocks noChangeArrowheads="1"/>
          </p:cNvSpPr>
          <p:nvPr/>
        </p:nvSpPr>
        <p:spPr bwMode="auto">
          <a:xfrm>
            <a:off x="3503712" y="4797152"/>
            <a:ext cx="328613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Strzałka w prawo 14"/>
          <p:cNvSpPr>
            <a:spLocks noChangeArrowheads="1"/>
          </p:cNvSpPr>
          <p:nvPr/>
        </p:nvSpPr>
        <p:spPr bwMode="auto">
          <a:xfrm>
            <a:off x="3503712" y="3068960"/>
            <a:ext cx="328613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Prostokąt 15"/>
          <p:cNvSpPr>
            <a:spLocks noChangeArrowheads="1"/>
          </p:cNvSpPr>
          <p:nvPr/>
        </p:nvSpPr>
        <p:spPr bwMode="auto">
          <a:xfrm>
            <a:off x="3381357" y="2214554"/>
            <a:ext cx="158769" cy="391796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3024166" y="1357298"/>
            <a:ext cx="6858048" cy="9128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400" b="1" dirty="0" smtClean="0">
                <a:cs typeface="Arial" charset="0"/>
              </a:rPr>
              <a:t>Zlecenie badań i pomiarów oraz przekazanie niezbędnych informacji w celu ich wykonania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3863752" y="2564904"/>
            <a:ext cx="6408712" cy="128588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2200" dirty="0" smtClean="0">
                <a:cs typeface="Arial" charset="0"/>
              </a:rPr>
              <a:t>Wybór </a:t>
            </a:r>
            <a:r>
              <a:rPr lang="pl-PL" sz="2200" b="1" dirty="0" smtClean="0">
                <a:cs typeface="Arial" charset="0"/>
              </a:rPr>
              <a:t>akredytowanego laboratorium</a:t>
            </a:r>
            <a:r>
              <a:rPr lang="pl-PL" sz="2200" dirty="0" smtClean="0">
                <a:cs typeface="Arial" charset="0"/>
              </a:rPr>
              <a:t>, które przeprowadzi badania i pomiary czynników szkodliwych dla zdrowia</a:t>
            </a:r>
            <a:endParaRPr lang="pl-PL" sz="2200" dirty="0">
              <a:cs typeface="Arial" charset="0"/>
            </a:endParaRP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3863752" y="4149080"/>
            <a:ext cx="6408712" cy="201622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2200" b="1" dirty="0" smtClean="0"/>
              <a:t>Zlecenie usługi </a:t>
            </a:r>
            <a:r>
              <a:rPr lang="pl-PL" sz="2200" dirty="0" smtClean="0"/>
              <a:t>przeprowadzenia </a:t>
            </a:r>
            <a:r>
              <a:rPr lang="pl-PL" sz="2200" dirty="0" smtClean="0">
                <a:cs typeface="Arial" charset="0"/>
              </a:rPr>
              <a:t>badań i pomiarów czynników szkodliwych dla zdrowia</a:t>
            </a:r>
            <a:r>
              <a:rPr lang="pl-PL" sz="2200" dirty="0" smtClean="0"/>
              <a:t> do wybranego laboratorium oraz </a:t>
            </a:r>
            <a:r>
              <a:rPr lang="pl-PL" sz="2200" b="1" dirty="0" smtClean="0"/>
              <a:t>udzielenie niezbędnych informacji  dotyczących stanowisk pracy</a:t>
            </a:r>
            <a:r>
              <a:rPr lang="pl-PL" sz="2200" dirty="0" smtClean="0"/>
              <a:t>, na których wykonywanie będą badania i pomiary</a:t>
            </a:r>
            <a:endParaRPr lang="pl-PL" sz="2200" dirty="0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Etapy działań związane z </a:t>
            </a:r>
            <a:r>
              <a:rPr lang="pl-PL" sz="2400" b="1" smtClean="0">
                <a:latin typeface="+mn-lt"/>
              </a:rPr>
              <a:t>identyfikacja oraz analizą </a:t>
            </a:r>
            <a:r>
              <a:rPr lang="pl-PL" sz="2400" b="1" dirty="0" smtClean="0">
                <a:latin typeface="+mn-lt"/>
              </a:rPr>
              <a:t>wyników badań i pomiarów 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czynników szkodliwych dla zdrowia – Etap IV</a:t>
            </a:r>
            <a:endParaRPr 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73441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 – Etap V</a:t>
            </a:r>
            <a:endParaRPr lang="pl-PL" sz="2400" b="1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2639616" y="1384272"/>
            <a:ext cx="7056784" cy="8032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400" b="1" dirty="0" smtClean="0">
                <a:cs typeface="Arial" pitchFamily="34" charset="0"/>
              </a:rPr>
              <a:t>Jak wykorzystać wyniki </a:t>
            </a:r>
            <a:r>
              <a:rPr lang="pl-PL" sz="2400" b="1" dirty="0">
                <a:cs typeface="Arial" pitchFamily="34" charset="0"/>
              </a:rPr>
              <a:t>badań i pomiarów czynników szkodliwych dla </a:t>
            </a:r>
            <a:r>
              <a:rPr lang="pl-PL" sz="2400" b="1" dirty="0" smtClean="0">
                <a:cs typeface="Arial" pitchFamily="34" charset="0"/>
              </a:rPr>
              <a:t>zdrowia?</a:t>
            </a:r>
            <a:endParaRPr lang="pl-PL" sz="2400" b="1" dirty="0">
              <a:cs typeface="Arial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 bwMode="auto">
          <a:xfrm>
            <a:off x="1182023" y="2406651"/>
            <a:ext cx="4512341" cy="6207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ocena zgodności </a:t>
            </a:r>
            <a:r>
              <a:rPr lang="pl-PL" dirty="0">
                <a:cs typeface="Arial" pitchFamily="34" charset="0"/>
              </a:rPr>
              <a:t>warunków pracy </a:t>
            </a:r>
            <a:br>
              <a:rPr lang="pl-PL" dirty="0">
                <a:cs typeface="Arial" pitchFamily="34" charset="0"/>
              </a:rPr>
            </a:br>
            <a:r>
              <a:rPr lang="pl-PL" dirty="0">
                <a:cs typeface="Arial" pitchFamily="34" charset="0"/>
              </a:rPr>
              <a:t>z obowiązującymi przepisami prawa</a:t>
            </a:r>
          </a:p>
        </p:txBody>
      </p:sp>
      <p:sp>
        <p:nvSpPr>
          <p:cNvPr id="20" name="Prostokąt zaokrąglony 19"/>
          <p:cNvSpPr/>
          <p:nvPr/>
        </p:nvSpPr>
        <p:spPr bwMode="auto">
          <a:xfrm>
            <a:off x="1182023" y="5911850"/>
            <a:ext cx="4512341" cy="584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dirty="0">
                <a:cs typeface="Arial" pitchFamily="34" charset="0"/>
              </a:rPr>
              <a:t>informacje o narażeniu w badaniach epidemiologicznych</a:t>
            </a:r>
          </a:p>
        </p:txBody>
      </p:sp>
      <p:sp>
        <p:nvSpPr>
          <p:cNvPr id="21" name="Prostokąt zaokrąglony 20"/>
          <p:cNvSpPr/>
          <p:nvPr/>
        </p:nvSpPr>
        <p:spPr bwMode="auto">
          <a:xfrm>
            <a:off x="1199456" y="3143249"/>
            <a:ext cx="4512341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identyfikacja zagrożeń i </a:t>
            </a:r>
            <a:r>
              <a:rPr lang="pl-PL" b="1" dirty="0" smtClean="0">
                <a:cs typeface="Arial" pitchFamily="34" charset="0"/>
              </a:rPr>
              <a:t>ocena ryzyka </a:t>
            </a:r>
            <a:r>
              <a:rPr lang="pl-PL" b="1" dirty="0">
                <a:cs typeface="Arial" pitchFamily="34" charset="0"/>
              </a:rPr>
              <a:t>zawodowego </a:t>
            </a:r>
            <a:r>
              <a:rPr lang="pl-PL" dirty="0">
                <a:cs typeface="Arial" pitchFamily="34" charset="0"/>
              </a:rPr>
              <a:t>na stanowiskach pracy</a:t>
            </a:r>
          </a:p>
        </p:txBody>
      </p:sp>
      <p:sp>
        <p:nvSpPr>
          <p:cNvPr id="22" name="Prostokąt zaokrąglony 21"/>
          <p:cNvSpPr/>
          <p:nvPr/>
        </p:nvSpPr>
        <p:spPr bwMode="auto">
          <a:xfrm>
            <a:off x="1199456" y="3929066"/>
            <a:ext cx="4512341" cy="8032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informowanie pracowników narażonych </a:t>
            </a:r>
            <a:r>
              <a:rPr lang="pl-PL" dirty="0">
                <a:cs typeface="Arial" pitchFamily="34" charset="0"/>
              </a:rPr>
              <a:t/>
            </a:r>
            <a:br>
              <a:rPr lang="pl-PL" dirty="0">
                <a:cs typeface="Arial" pitchFamily="34" charset="0"/>
              </a:rPr>
            </a:br>
            <a:r>
              <a:rPr lang="pl-PL" dirty="0">
                <a:cs typeface="Arial" pitchFamily="34" charset="0"/>
              </a:rPr>
              <a:t>o wynikach badań i pomiarów oraz </a:t>
            </a:r>
            <a:r>
              <a:rPr lang="pl-PL" dirty="0" smtClean="0">
                <a:cs typeface="Arial" pitchFamily="34" charset="0"/>
              </a:rPr>
              <a:t>wyjaśniania ich </a:t>
            </a:r>
            <a:r>
              <a:rPr lang="pl-PL" dirty="0">
                <a:cs typeface="Arial" pitchFamily="34" charset="0"/>
              </a:rPr>
              <a:t>znaczenia</a:t>
            </a:r>
          </a:p>
        </p:txBody>
      </p:sp>
      <p:sp>
        <p:nvSpPr>
          <p:cNvPr id="23" name="Prostokąt zaokrąglony 22"/>
          <p:cNvSpPr/>
          <p:nvPr/>
        </p:nvSpPr>
        <p:spPr bwMode="auto">
          <a:xfrm>
            <a:off x="1182023" y="4929198"/>
            <a:ext cx="4512341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zapewnienie</a:t>
            </a:r>
            <a:r>
              <a:rPr lang="pl-PL" dirty="0">
                <a:cs typeface="Arial" pitchFamily="34" charset="0"/>
              </a:rPr>
              <a:t> odpowiedniej </a:t>
            </a:r>
            <a:r>
              <a:rPr lang="pl-PL" b="1" dirty="0">
                <a:cs typeface="Arial" pitchFamily="34" charset="0"/>
              </a:rPr>
              <a:t>profilaktycznej opieki zdrowotnej </a:t>
            </a:r>
            <a:r>
              <a:rPr lang="pl-PL" dirty="0" smtClean="0">
                <a:cs typeface="Arial" pitchFamily="34" charset="0"/>
              </a:rPr>
              <a:t>pracowników</a:t>
            </a:r>
            <a:endParaRPr lang="pl-PL" dirty="0">
              <a:cs typeface="Arial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 bwMode="auto">
          <a:xfrm>
            <a:off x="6524628" y="2357430"/>
            <a:ext cx="4395908" cy="6937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dobór</a:t>
            </a:r>
            <a:r>
              <a:rPr lang="pl-PL" dirty="0">
                <a:cs typeface="Arial" pitchFamily="34" charset="0"/>
              </a:rPr>
              <a:t> odpowiednich </a:t>
            </a:r>
            <a:r>
              <a:rPr lang="pl-PL" b="1" dirty="0">
                <a:cs typeface="Arial" pitchFamily="34" charset="0"/>
              </a:rPr>
              <a:t>środków ochrony indywidualnej</a:t>
            </a:r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6524628" y="3143248"/>
            <a:ext cx="4395908" cy="693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 smtClean="0">
                <a:cs typeface="Arial" pitchFamily="34" charset="0"/>
              </a:rPr>
              <a:t>ocena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b="1" dirty="0">
                <a:cs typeface="Arial" pitchFamily="34" charset="0"/>
              </a:rPr>
              <a:t>skuteczności </a:t>
            </a:r>
            <a:r>
              <a:rPr lang="pl-PL" dirty="0">
                <a:cs typeface="Arial" pitchFamily="34" charset="0"/>
              </a:rPr>
              <a:t>zastosowanych </a:t>
            </a:r>
            <a:r>
              <a:rPr lang="pl-PL" b="1" dirty="0">
                <a:cs typeface="Arial" pitchFamily="34" charset="0"/>
              </a:rPr>
              <a:t>środków ochrony zbiorowej</a:t>
            </a:r>
          </a:p>
        </p:txBody>
      </p:sp>
      <p:sp>
        <p:nvSpPr>
          <p:cNvPr id="26" name="Prostokąt zaokrąglony 25"/>
          <p:cNvSpPr/>
          <p:nvPr/>
        </p:nvSpPr>
        <p:spPr bwMode="auto">
          <a:xfrm>
            <a:off x="6524628" y="3929066"/>
            <a:ext cx="4395908" cy="693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ocena procesu technologicznego </a:t>
            </a:r>
            <a:r>
              <a:rPr lang="pl-PL" dirty="0">
                <a:cs typeface="Arial" pitchFamily="34" charset="0"/>
              </a:rPr>
              <a:t>i jego parametrów</a:t>
            </a:r>
          </a:p>
        </p:txBody>
      </p:sp>
      <p:sp>
        <p:nvSpPr>
          <p:cNvPr id="27" name="Prostokąt zaokrąglony 26"/>
          <p:cNvSpPr/>
          <p:nvPr/>
        </p:nvSpPr>
        <p:spPr bwMode="auto">
          <a:xfrm>
            <a:off x="6524628" y="4714884"/>
            <a:ext cx="4395908" cy="857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podejmowanie działań na rzecz poprawy warunków </a:t>
            </a:r>
            <a:r>
              <a:rPr lang="pl-PL" b="1" dirty="0" smtClean="0">
                <a:cs typeface="Arial" pitchFamily="34" charset="0"/>
              </a:rPr>
              <a:t>pracy </a:t>
            </a:r>
            <a:r>
              <a:rPr lang="pl-PL" dirty="0" smtClean="0">
                <a:cs typeface="Arial" pitchFamily="34" charset="0"/>
              </a:rPr>
              <a:t>– tworzenie planów poprawy warunków BHP</a:t>
            </a:r>
            <a:endParaRPr lang="pl-PL" dirty="0">
              <a:cs typeface="Arial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 bwMode="auto">
          <a:xfrm>
            <a:off x="6524627" y="5643578"/>
            <a:ext cx="4395907" cy="8178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>
                <a:cs typeface="Arial" pitchFamily="34" charset="0"/>
              </a:rPr>
              <a:t>projektowanie i unowocześnianie </a:t>
            </a:r>
            <a:r>
              <a:rPr lang="pl-PL" b="1" dirty="0" smtClean="0">
                <a:cs typeface="Arial" pitchFamily="34" charset="0"/>
              </a:rPr>
              <a:t>środków pracy i ergonomii </a:t>
            </a:r>
            <a:r>
              <a:rPr lang="pl-PL" dirty="0" smtClean="0">
                <a:cs typeface="Arial" pitchFamily="34" charset="0"/>
              </a:rPr>
              <a:t>na stanowiskach pracy</a:t>
            </a:r>
            <a:endParaRPr lang="pl-PL" dirty="0">
              <a:cs typeface="Arial" pitchFamily="34" charset="0"/>
            </a:endParaRPr>
          </a:p>
        </p:txBody>
      </p:sp>
      <p:cxnSp>
        <p:nvCxnSpPr>
          <p:cNvPr id="29" name="Łącznik prosty ze strzałką 28"/>
          <p:cNvCxnSpPr/>
          <p:nvPr/>
        </p:nvCxnSpPr>
        <p:spPr bwMode="auto">
          <a:xfrm>
            <a:off x="6167438" y="3643314"/>
            <a:ext cx="328612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Łącznik prosty ze strzałką 29"/>
          <p:cNvCxnSpPr/>
          <p:nvPr/>
        </p:nvCxnSpPr>
        <p:spPr bwMode="auto">
          <a:xfrm>
            <a:off x="6167438" y="2786058"/>
            <a:ext cx="328612" cy="15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Łącznik prosty ze strzałką 30"/>
          <p:cNvCxnSpPr/>
          <p:nvPr/>
        </p:nvCxnSpPr>
        <p:spPr bwMode="auto">
          <a:xfrm>
            <a:off x="6167438" y="4500570"/>
            <a:ext cx="328612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Łącznik prosty ze strzałką 31"/>
          <p:cNvCxnSpPr/>
          <p:nvPr/>
        </p:nvCxnSpPr>
        <p:spPr bwMode="auto">
          <a:xfrm>
            <a:off x="6167438" y="5429264"/>
            <a:ext cx="328613" cy="15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3" name="Łącznik prosty ze strzałką 32"/>
          <p:cNvCxnSpPr/>
          <p:nvPr/>
        </p:nvCxnSpPr>
        <p:spPr bwMode="auto">
          <a:xfrm>
            <a:off x="6168008" y="6309320"/>
            <a:ext cx="328612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Łącznik prosty ze strzałką 33"/>
          <p:cNvCxnSpPr/>
          <p:nvPr/>
        </p:nvCxnSpPr>
        <p:spPr bwMode="auto">
          <a:xfrm rot="10800000">
            <a:off x="5735960" y="2564904"/>
            <a:ext cx="365125" cy="15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Łącznik prosty ze strzałką 34"/>
          <p:cNvCxnSpPr/>
          <p:nvPr/>
        </p:nvCxnSpPr>
        <p:spPr bwMode="auto">
          <a:xfrm rot="10800000">
            <a:off x="5735960" y="3356992"/>
            <a:ext cx="36512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Łącznik prosty ze strzałką 35"/>
          <p:cNvCxnSpPr/>
          <p:nvPr/>
        </p:nvCxnSpPr>
        <p:spPr bwMode="auto">
          <a:xfrm rot="10800000">
            <a:off x="5735960" y="4293096"/>
            <a:ext cx="36512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Łącznik prosty ze strzałką 36"/>
          <p:cNvCxnSpPr/>
          <p:nvPr/>
        </p:nvCxnSpPr>
        <p:spPr bwMode="auto">
          <a:xfrm rot="10800000">
            <a:off x="5735960" y="5229200"/>
            <a:ext cx="36512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Łącznik prosty ze strzałką 37"/>
          <p:cNvCxnSpPr/>
          <p:nvPr/>
        </p:nvCxnSpPr>
        <p:spPr bwMode="auto">
          <a:xfrm rot="10800000">
            <a:off x="5735960" y="6021288"/>
            <a:ext cx="36512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9" name="Strzałka w dół 25"/>
          <p:cNvSpPr>
            <a:spLocks noChangeArrowheads="1"/>
          </p:cNvSpPr>
          <p:nvPr/>
        </p:nvSpPr>
        <p:spPr bwMode="auto">
          <a:xfrm>
            <a:off x="6059488" y="2187576"/>
            <a:ext cx="146050" cy="4271963"/>
          </a:xfrm>
          <a:prstGeom prst="downArrow">
            <a:avLst>
              <a:gd name="adj1" fmla="val 50000"/>
              <a:gd name="adj2" fmla="val 49969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pl-PL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</a:t>
            </a:r>
            <a:endParaRPr lang="pl-PL" sz="2400" b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59496" y="5300638"/>
            <a:ext cx="2484287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małe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15792" y="5300638"/>
            <a:ext cx="392707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średnie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148240" y="5297249"/>
            <a:ext cx="249396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duże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18595" y="3031879"/>
            <a:ext cx="1846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solidFill>
                  <a:prstClr val="black"/>
                </a:solidFill>
                <a:cs typeface="Arial" charset="0"/>
              </a:rPr>
              <a:t>0,5 </a:t>
            </a:r>
            <a:r>
              <a:rPr lang="pl-PL" sz="1600" b="1" dirty="0" smtClean="0">
                <a:solidFill>
                  <a:prstClr val="black"/>
                </a:solidFill>
                <a:cs typeface="Arial" charset="0"/>
              </a:rPr>
              <a:t>NDN = 82 </a:t>
            </a:r>
            <a:r>
              <a:rPr lang="pl-PL" sz="1600" b="1" dirty="0" err="1" smtClean="0">
                <a:solidFill>
                  <a:prstClr val="black"/>
                </a:solidFill>
                <a:cs typeface="Arial" charset="0"/>
              </a:rPr>
              <a:t>dB</a:t>
            </a:r>
            <a:endParaRPr lang="pl-PL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559497" y="2996952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2" name="Strzałka w prawo 20"/>
          <p:cNvSpPr>
            <a:spLocks noChangeArrowheads="1"/>
          </p:cNvSpPr>
          <p:nvPr/>
        </p:nvSpPr>
        <p:spPr bwMode="auto">
          <a:xfrm>
            <a:off x="1689696" y="3761817"/>
            <a:ext cx="8870800" cy="219388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00B0F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80064" y="3087451"/>
            <a:ext cx="17260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b="1" dirty="0" smtClean="0">
                <a:solidFill>
                  <a:prstClr val="black"/>
                </a:solidFill>
                <a:cs typeface="Arial" charset="0"/>
              </a:rPr>
              <a:t>NDN = 85 </a:t>
            </a:r>
            <a:r>
              <a:rPr lang="pl-PL" sz="1600" b="1" dirty="0" err="1" smtClean="0">
                <a:solidFill>
                  <a:prstClr val="black"/>
                </a:solidFill>
                <a:cs typeface="Arial" charset="0"/>
              </a:rPr>
              <a:t>dB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689695" y="3616079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55552" y="4127254"/>
            <a:ext cx="162495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solidFill>
                  <a:prstClr val="black"/>
                </a:solidFill>
                <a:cs typeface="Arial" charset="0"/>
              </a:rPr>
              <a:t>0,2 </a:t>
            </a:r>
            <a:r>
              <a:rPr lang="pl-PL" sz="1600" b="1" dirty="0" smtClean="0">
                <a:solidFill>
                  <a:prstClr val="black"/>
                </a:solidFill>
                <a:cs typeface="Arial" charset="0"/>
              </a:rPr>
              <a:t>NDN = 78 </a:t>
            </a:r>
            <a:r>
              <a:rPr lang="pl-PL" sz="1600" b="1" dirty="0" err="1" smtClean="0">
                <a:solidFill>
                  <a:prstClr val="black"/>
                </a:solidFill>
                <a:cs typeface="Arial" charset="0"/>
              </a:rPr>
              <a:t>dB</a:t>
            </a:r>
            <a:endParaRPr lang="pl-PL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315592" y="3644454"/>
            <a:ext cx="0" cy="54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139095" y="332333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524100" y="1643050"/>
            <a:ext cx="728667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Jak interpretować wyniki </a:t>
            </a:r>
            <a:r>
              <a:rPr lang="pl-PL" sz="2400" b="1" dirty="0">
                <a:solidFill>
                  <a:prstClr val="black"/>
                </a:solidFill>
              </a:rPr>
              <a:t>badań i pomiarów </a:t>
            </a:r>
            <a:r>
              <a:rPr lang="pl-PL" sz="2400" b="1" dirty="0" smtClean="0">
                <a:solidFill>
                  <a:prstClr val="black"/>
                </a:solidFill>
              </a:rPr>
              <a:t>oraz oceniać ryzyko zawodowe? – </a:t>
            </a:r>
            <a:r>
              <a:rPr lang="pl-PL" sz="2000" b="1" dirty="0" smtClean="0">
                <a:solidFill>
                  <a:prstClr val="black"/>
                </a:solidFill>
              </a:rPr>
              <a:t>na przykładzie hałasu</a:t>
            </a:r>
            <a:endParaRPr lang="pl-PL" sz="1600" b="1" dirty="0">
              <a:solidFill>
                <a:prstClr val="black"/>
              </a:solidFill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079776" y="3716462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71664" y="4653136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 smtClean="0">
                <a:solidFill>
                  <a:prstClr val="black"/>
                </a:solidFill>
                <a:cs typeface="Arial" charset="0"/>
              </a:rPr>
              <a:t>Próg szkodliwości = 80 </a:t>
            </a:r>
            <a:r>
              <a:rPr lang="pl-PL" sz="1600" b="1" dirty="0" err="1" smtClean="0">
                <a:solidFill>
                  <a:prstClr val="black"/>
                </a:solidFill>
                <a:cs typeface="Arial" charset="0"/>
              </a:rPr>
              <a:t>dB</a:t>
            </a:r>
            <a:endParaRPr lang="pl-PL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487488" y="5949280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wartości NDN </a:t>
            </a:r>
            <a:r>
              <a:rPr lang="pl-PL" sz="1400" dirty="0" smtClean="0"/>
              <a:t>- dopuszczalne wartości wielkości charakteryzujących hałas, określone w przepisach w sprawie najwyższych dopuszczalnych stężeń i natężeń czynników szkodliwych dla zdrowia w środowisku pracy</a:t>
            </a:r>
            <a:endParaRPr lang="pl-PL" sz="1400" dirty="0"/>
          </a:p>
        </p:txBody>
      </p:sp>
      <p:sp>
        <p:nvSpPr>
          <p:cNvPr id="3" name="Strzałka w prawo 2"/>
          <p:cNvSpPr/>
          <p:nvPr/>
        </p:nvSpPr>
        <p:spPr>
          <a:xfrm>
            <a:off x="2337259" y="3387023"/>
            <a:ext cx="2787512" cy="37236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</a:t>
            </a:r>
            <a:r>
              <a:rPr lang="pl-PL" sz="1200" b="1" dirty="0" smtClean="0">
                <a:solidFill>
                  <a:schemeClr val="tx1"/>
                </a:solidFill>
              </a:rPr>
              <a:t>omiary co najmniej raz na 2 lata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5174976" y="4030615"/>
            <a:ext cx="5385519" cy="3522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                    pomiary minimum raz  do roku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8112224" y="3428430"/>
            <a:ext cx="0" cy="115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274638"/>
            <a:ext cx="1072812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3432" y="1556792"/>
            <a:ext cx="10540752" cy="47525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pl-PL" sz="2400" dirty="0" smtClean="0"/>
              <a:t>W przypadku </a:t>
            </a:r>
            <a:r>
              <a:rPr lang="pl-PL" sz="2400" u="sng" dirty="0" smtClean="0"/>
              <a:t>przekroczenia</a:t>
            </a:r>
            <a:r>
              <a:rPr lang="pl-PL" sz="2400" dirty="0" smtClean="0"/>
              <a:t> wartości NDN hałasu (85dB), pracodawca:</a:t>
            </a:r>
          </a:p>
          <a:p>
            <a:pPr marL="0">
              <a:spcBef>
                <a:spcPts val="600"/>
              </a:spcBef>
            </a:pPr>
            <a:r>
              <a:rPr lang="pl-PL" sz="2400" b="1" dirty="0" smtClean="0"/>
              <a:t>ocenia ryzyko zawodowe </a:t>
            </a:r>
            <a:r>
              <a:rPr lang="pl-PL" sz="2400" dirty="0" smtClean="0"/>
              <a:t>związane z narażeniem pracowników na hałas; </a:t>
            </a:r>
          </a:p>
          <a:p>
            <a:pPr marL="324000">
              <a:spcBef>
                <a:spcPts val="600"/>
              </a:spcBef>
            </a:pPr>
            <a:r>
              <a:rPr lang="pl-PL" sz="2400" b="1" dirty="0" smtClean="0"/>
              <a:t>oznacza znakami bezpieczeństwa </a:t>
            </a:r>
            <a:r>
              <a:rPr lang="pl-PL" sz="2400" dirty="0" smtClean="0"/>
              <a:t>miejsca pracy, w których wielkości charakteryzujące hałas w środowisku pracy przekraczają wartości NDN, oraz </a:t>
            </a:r>
            <a:r>
              <a:rPr lang="pl-PL" sz="2400" b="1" dirty="0" smtClean="0"/>
              <a:t>wydziela strefy </a:t>
            </a:r>
            <a:r>
              <a:rPr lang="pl-PL" sz="2400" dirty="0" smtClean="0"/>
              <a:t>z takimi miejscami i ogranicza do nich dostęp, jeżeli jest to technicznie wykonalne;</a:t>
            </a:r>
          </a:p>
          <a:p>
            <a:pPr marL="324000">
              <a:spcBef>
                <a:spcPts val="600"/>
              </a:spcBef>
            </a:pPr>
            <a:r>
              <a:rPr lang="pl-PL" sz="2400" b="1" dirty="0" smtClean="0"/>
              <a:t>udostępnia środki ochrony indywidualnej </a:t>
            </a:r>
            <a:r>
              <a:rPr lang="pl-PL" sz="2400" dirty="0" smtClean="0"/>
              <a:t>słuchu oraz nadzoruje prawidłowość ich stosowania;</a:t>
            </a:r>
          </a:p>
          <a:p>
            <a:pPr marL="324000">
              <a:spcBef>
                <a:spcPts val="600"/>
              </a:spcBef>
            </a:pPr>
            <a:r>
              <a:rPr lang="pl-PL" sz="2400" b="1" dirty="0" smtClean="0"/>
              <a:t>eliminuje u źródła ryzyko </a:t>
            </a:r>
            <a:r>
              <a:rPr lang="pl-PL" sz="2400" dirty="0" smtClean="0"/>
              <a:t>zawodowe związane z narażeniem na hałas lub drgania mechaniczne </a:t>
            </a:r>
            <a:r>
              <a:rPr lang="pl-PL" sz="2400" b="1" dirty="0" smtClean="0"/>
              <a:t>albo ogranicza je do możliwie najniższego poziomu</a:t>
            </a:r>
            <a:r>
              <a:rPr lang="pl-PL" sz="2400" dirty="0" smtClean="0"/>
              <a:t>, uwzględniając dostępne rozwiązania techniczne oraz postęp naukowo-techniczny; </a:t>
            </a:r>
          </a:p>
          <a:p>
            <a:pPr marL="324000">
              <a:spcBef>
                <a:spcPts val="600"/>
              </a:spcBef>
            </a:pPr>
            <a:r>
              <a:rPr lang="pl-PL" sz="2400" dirty="0" smtClean="0"/>
              <a:t>sporządza i wprowadza w życie </a:t>
            </a:r>
            <a:r>
              <a:rPr lang="pl-PL" sz="2400" b="1" dirty="0" smtClean="0"/>
              <a:t>program działań organizacyjno-technicznych </a:t>
            </a:r>
            <a:r>
              <a:rPr lang="pl-PL" sz="2400" dirty="0" smtClean="0"/>
              <a:t>zmierzających do ograniczenia narażenia na hałas.</a:t>
            </a:r>
          </a:p>
          <a:p>
            <a:pPr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670976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</a:t>
            </a:r>
            <a:endParaRPr lang="pl-PL" sz="2400" b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51495" y="5445224"/>
            <a:ext cx="3384376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małe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907879" y="5445224"/>
            <a:ext cx="2808312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średnie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788199" y="5445224"/>
            <a:ext cx="249396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2010"/>
                </a:solidFill>
              </a:rPr>
              <a:t>Ryzyko duże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02569" y="3212976"/>
            <a:ext cx="2245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cs typeface="Arial" charset="0"/>
              </a:rPr>
              <a:t>0,5 </a:t>
            </a:r>
            <a:r>
              <a:rPr lang="pl-PL" sz="1600" b="1" dirty="0" smtClean="0">
                <a:cs typeface="Arial" charset="0"/>
              </a:rPr>
              <a:t>NDS = 0,025 mg/m3 w powietrzu </a:t>
            </a:r>
            <a:endParaRPr lang="pl-PL" sz="1600" b="1" dirty="0"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343472" y="3357562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/>
              <a:t>0</a:t>
            </a:r>
          </a:p>
        </p:txBody>
      </p:sp>
      <p:sp>
        <p:nvSpPr>
          <p:cNvPr id="12" name="Strzałka w prawo 20"/>
          <p:cNvSpPr>
            <a:spLocks noChangeArrowheads="1"/>
          </p:cNvSpPr>
          <p:nvPr/>
        </p:nvSpPr>
        <p:spPr bwMode="auto">
          <a:xfrm>
            <a:off x="1473671" y="4159251"/>
            <a:ext cx="8654777" cy="203116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00B0F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92144" y="3212976"/>
            <a:ext cx="2053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dirty="0" smtClean="0"/>
              <a:t> </a:t>
            </a:r>
            <a:r>
              <a:rPr lang="pl-PL" sz="1600" b="1" dirty="0" smtClean="0">
                <a:cs typeface="Arial" charset="0"/>
              </a:rPr>
              <a:t>NDS = 0,05 mg/m3 w powietrzu</a:t>
            </a:r>
            <a:endParaRPr lang="pl-PL" sz="16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473670" y="3976689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811535" y="4065760"/>
            <a:ext cx="0" cy="7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46695" y="4788441"/>
            <a:ext cx="2209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cs typeface="Arial" charset="0"/>
              </a:rPr>
              <a:t>0,1 </a:t>
            </a:r>
            <a:r>
              <a:rPr lang="pl-PL" sz="1600" b="1" dirty="0" smtClean="0">
                <a:cs typeface="Arial" charset="0"/>
              </a:rPr>
              <a:t>NDS = 0,005 mg/m3 w powietrzu </a:t>
            </a:r>
            <a:endParaRPr lang="pl-PL" sz="1600" b="1" dirty="0">
              <a:cs typeface="Arial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4909019" y="3786191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1703512" y="1643050"/>
            <a:ext cx="81072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Jak interpretować wyniki </a:t>
            </a:r>
            <a:r>
              <a:rPr lang="pl-PL" sz="2400" b="1" dirty="0"/>
              <a:t>badań i pomiarów </a:t>
            </a:r>
            <a:r>
              <a:rPr lang="pl-PL" sz="2400" b="1" dirty="0" smtClean="0"/>
              <a:t>oraz oceniać ryzyko zawodowe?</a:t>
            </a:r>
            <a:r>
              <a:rPr lang="pl-PL" b="1" dirty="0" smtClean="0">
                <a:solidFill>
                  <a:prstClr val="black"/>
                </a:solidFill>
              </a:rPr>
              <a:t> – na przykładzie  czynnika chemicznego (ołów)</a:t>
            </a:r>
            <a:endParaRPr lang="pl-PL" b="1" dirty="0"/>
          </a:p>
        </p:txBody>
      </p:sp>
      <p:sp>
        <p:nvSpPr>
          <p:cNvPr id="17" name="Strzałka w prawo 16"/>
          <p:cNvSpPr/>
          <p:nvPr/>
        </p:nvSpPr>
        <p:spPr>
          <a:xfrm>
            <a:off x="1802799" y="3776712"/>
            <a:ext cx="3105079" cy="37236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</a:t>
            </a:r>
            <a:r>
              <a:rPr lang="pl-PL" sz="1200" b="1" dirty="0" smtClean="0">
                <a:solidFill>
                  <a:schemeClr val="tx1"/>
                </a:solidFill>
              </a:rPr>
              <a:t>omiary co najmniej raz na 2 lata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8" name="Strzałka w prawo 17"/>
          <p:cNvSpPr/>
          <p:nvPr/>
        </p:nvSpPr>
        <p:spPr>
          <a:xfrm>
            <a:off x="4958952" y="4436213"/>
            <a:ext cx="5169496" cy="3522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           pomiary minimum raz  do roku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826845" y="3867150"/>
            <a:ext cx="0" cy="115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451494" y="6052900"/>
            <a:ext cx="9757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prstClr val="black"/>
                </a:solidFill>
              </a:rPr>
              <a:t>NDS </a:t>
            </a:r>
            <a:r>
              <a:rPr lang="pl-PL" sz="1400" dirty="0" smtClean="0">
                <a:solidFill>
                  <a:prstClr val="black"/>
                </a:solidFill>
              </a:rPr>
              <a:t>– najwyższe dopuszczalne stężenie określone przepisami prawa</a:t>
            </a:r>
            <a:endParaRPr lang="pl-PL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Plan prezentacji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52810"/>
              </p:ext>
            </p:extLst>
          </p:nvPr>
        </p:nvGraphicFramePr>
        <p:xfrm>
          <a:off x="609600" y="1196753"/>
          <a:ext cx="10814992" cy="49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108816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384" y="1412776"/>
            <a:ext cx="11160176" cy="504056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pl-PL" sz="2400" dirty="0"/>
              <a:t>W</a:t>
            </a:r>
            <a:r>
              <a:rPr lang="pl-PL" sz="2400" dirty="0" smtClean="0"/>
              <a:t> przypadku </a:t>
            </a:r>
            <a:r>
              <a:rPr lang="pl-PL" sz="2400" u="sng" dirty="0" smtClean="0"/>
              <a:t>przekroczenia</a:t>
            </a:r>
            <a:r>
              <a:rPr lang="pl-PL" sz="2400" dirty="0" smtClean="0"/>
              <a:t> najwyższych dopuszczalnych stężeń czynnika chemicznego </a:t>
            </a:r>
            <a:br>
              <a:rPr lang="pl-PL" sz="2400" dirty="0" smtClean="0"/>
            </a:br>
            <a:r>
              <a:rPr lang="pl-PL" sz="2400" dirty="0" smtClean="0"/>
              <a:t>(ołów - 0,05 mg/m3) </a:t>
            </a:r>
            <a:r>
              <a:rPr lang="pl-PL" sz="2400" dirty="0"/>
              <a:t>pracodawca niezwłocznie podejmie działania </a:t>
            </a:r>
            <a:r>
              <a:rPr lang="pl-PL" sz="2400" dirty="0" smtClean="0"/>
              <a:t>i środki zmierzające do </a:t>
            </a:r>
            <a:r>
              <a:rPr lang="pl-PL" sz="2400" b="1" dirty="0" smtClean="0"/>
              <a:t>zlikwidowania przekroczeń </a:t>
            </a:r>
            <a:r>
              <a:rPr lang="pl-PL" sz="2400" dirty="0" smtClean="0"/>
              <a:t>zgodnie przepisami BHP i </a:t>
            </a:r>
            <a:r>
              <a:rPr lang="pl-PL" sz="2400" b="1" dirty="0" smtClean="0"/>
              <a:t>ocenia ryzyko zawodowe </a:t>
            </a:r>
            <a:r>
              <a:rPr lang="pl-PL" sz="2400" dirty="0" smtClean="0"/>
              <a:t>stwarzane przez czynnik chemiczny, w którym uwzględnia: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/>
              <a:t>niebezpieczne właściwości </a:t>
            </a:r>
            <a:r>
              <a:rPr lang="pl-PL" sz="2200" dirty="0" smtClean="0"/>
              <a:t>czynnika chemicznego;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otrzymane od dostawcy </a:t>
            </a:r>
            <a:r>
              <a:rPr lang="pl-PL" sz="2200" b="1" dirty="0" smtClean="0"/>
              <a:t>informacje dotyczące zagrożenia czynnikiem chemicznym </a:t>
            </a:r>
            <a:r>
              <a:rPr lang="pl-PL" sz="2200" dirty="0" smtClean="0"/>
              <a:t>oraz zalecenia w zakresie jego bezpiecznego stosowania, zawarte w karcie charakterystyki</a:t>
            </a:r>
            <a:r>
              <a:rPr lang="pl-PL" sz="2200" dirty="0"/>
              <a:t>;</a:t>
            </a:r>
            <a:endParaRPr lang="pl-PL" sz="2200" dirty="0" smtClean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/>
              <a:t>rodzaj, poziom i czas trwania narażenia</a:t>
            </a:r>
            <a:r>
              <a:rPr lang="pl-PL" sz="2200" dirty="0" smtClean="0"/>
              <a:t>;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/>
              <a:t>wartości najwyższych dopuszczalnych stężeń </a:t>
            </a:r>
            <a:r>
              <a:rPr lang="pl-PL" sz="2200" dirty="0" smtClean="0"/>
              <a:t>w środowisku pracy;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/>
              <a:t>wyniki oceny stanu zdrowia pracowników</a:t>
            </a:r>
            <a:r>
              <a:rPr lang="pl-PL" sz="2200" dirty="0"/>
              <a:t>, jeżeli została przeprowadzona;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wartości dopuszczalnych stężeń w materiale biologicznym, jeżeli zostały ustalone;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/>
              <a:t>efekty działań zapobiegawczych</a:t>
            </a:r>
            <a:r>
              <a:rPr lang="pl-PL" sz="2200" dirty="0" smtClean="0"/>
              <a:t>;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b="1" dirty="0" smtClean="0"/>
              <a:t>warunki pracy przy użytkowaniu czynnika chemicznego</a:t>
            </a:r>
            <a:r>
              <a:rPr lang="pl-PL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108816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cs typeface="Arial" charset="0"/>
              </a:rPr>
              <a:t>Analiza otrzymanych z laboratorium wyników badań i pomiarów czynników szkodliwych dla zdrowia oraz podjęcie stosownych działań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384" y="1556792"/>
            <a:ext cx="10972800" cy="482453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  <a:p>
            <a:pPr marL="0">
              <a:spcBef>
                <a:spcPts val="0"/>
              </a:spcBef>
              <a:buNone/>
            </a:pPr>
            <a:endParaRPr lang="pl-PL" sz="20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1703512" y="1340768"/>
            <a:ext cx="81072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Kto może dokonać interpretacji </a:t>
            </a:r>
            <a:r>
              <a:rPr lang="pl-PL" sz="2400" b="1" dirty="0" smtClean="0">
                <a:cs typeface="Arial" charset="0"/>
              </a:rPr>
              <a:t>wyników badań i pomiarów czynników szkodliwych dla zdrowia?</a:t>
            </a:r>
            <a:r>
              <a:rPr lang="pl-PL" sz="2400" b="1" dirty="0" smtClean="0"/>
              <a:t> 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9376" y="2345010"/>
            <a:ext cx="1137726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dirty="0" smtClean="0">
                <a:cs typeface="Arial" charset="0"/>
              </a:rPr>
              <a:t>Zgodnie z przepisami ustawy z dnia 26 czerwca 1974 r. Kodeks pracy oraz Rozporządzenia Rady Ministrów z dnia 2 września 1997 r. w sprawie służby bezpieczeństwa i higieny pracy </a:t>
            </a:r>
            <a:br>
              <a:rPr lang="pl-PL" sz="2200" dirty="0" smtClean="0">
                <a:cs typeface="Arial" charset="0"/>
              </a:rPr>
            </a:br>
            <a:r>
              <a:rPr lang="pl-PL" sz="2200" dirty="0" smtClean="0">
                <a:cs typeface="Arial" charset="0"/>
              </a:rPr>
              <a:t>(Dz. U. 1997 Nr 109, poz. 704) i Rozporządzenia Rady Ministrów z dnia 2 listopada 2004 r</a:t>
            </a:r>
            <a:r>
              <a:rPr lang="pl-PL" sz="2200" dirty="0">
                <a:cs typeface="Arial" charset="0"/>
              </a:rPr>
              <a:t>. </a:t>
            </a:r>
            <a:r>
              <a:rPr lang="pl-PL" sz="2200" dirty="0" smtClean="0">
                <a:cs typeface="Arial" charset="0"/>
              </a:rPr>
              <a:t/>
            </a:r>
            <a:br>
              <a:rPr lang="pl-PL" sz="2200" dirty="0" smtClean="0">
                <a:cs typeface="Arial" charset="0"/>
              </a:rPr>
            </a:br>
            <a:r>
              <a:rPr lang="pl-PL" sz="2200" dirty="0" smtClean="0">
                <a:cs typeface="Arial" charset="0"/>
              </a:rPr>
              <a:t>(</a:t>
            </a:r>
            <a:r>
              <a:rPr lang="pl-PL" sz="2200" dirty="0">
                <a:cs typeface="Arial" charset="0"/>
              </a:rPr>
              <a:t>Dz. U. z 2004 r. Nr 246, poz. 2468) zm</a:t>
            </a:r>
            <a:r>
              <a:rPr lang="pl-PL" sz="2200" dirty="0" smtClean="0">
                <a:cs typeface="Arial" charset="0"/>
              </a:rPr>
              <a:t>ieniającego powyższe Rozporządzenie,  </a:t>
            </a:r>
            <a:br>
              <a:rPr lang="pl-PL" sz="2200" dirty="0" smtClean="0">
                <a:cs typeface="Arial" charset="0"/>
              </a:rPr>
            </a:br>
            <a:r>
              <a:rPr lang="pl-PL" sz="2200" dirty="0" smtClean="0">
                <a:cs typeface="Arial" charset="0"/>
              </a:rPr>
              <a:t>u </a:t>
            </a:r>
            <a:r>
              <a:rPr lang="pl-PL" sz="2200" dirty="0">
                <a:cs typeface="Arial" charset="0"/>
              </a:rPr>
              <a:t>pracodawcy zatrudniającego</a:t>
            </a:r>
            <a:r>
              <a:rPr lang="pl-PL" sz="2200" dirty="0" smtClean="0">
                <a:cs typeface="Arial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 smtClean="0">
                <a:cs typeface="Arial" charset="0"/>
              </a:rPr>
              <a:t>do </a:t>
            </a:r>
            <a:r>
              <a:rPr lang="pl-PL" sz="2200" dirty="0">
                <a:cs typeface="Arial" charset="0"/>
              </a:rPr>
              <a:t>10 </a:t>
            </a:r>
            <a:r>
              <a:rPr lang="pl-PL" sz="2200" dirty="0" smtClean="0">
                <a:cs typeface="Arial" charset="0"/>
              </a:rPr>
              <a:t>pracowników może on samodzielnie dokonywać powyższych </a:t>
            </a:r>
            <a:r>
              <a:rPr lang="pl-PL" sz="2200" dirty="0">
                <a:cs typeface="Arial" charset="0"/>
              </a:rPr>
              <a:t>czynności lub powierzyć je </a:t>
            </a:r>
            <a:r>
              <a:rPr lang="pl-PL" sz="2200" dirty="0" smtClean="0">
                <a:cs typeface="Arial" charset="0"/>
              </a:rPr>
              <a:t>specjaliście </a:t>
            </a:r>
            <a:r>
              <a:rPr lang="pl-PL" sz="2200" dirty="0">
                <a:cs typeface="Arial" charset="0"/>
              </a:rPr>
              <a:t>BHP spoza zakładu </a:t>
            </a:r>
            <a:r>
              <a:rPr lang="pl-PL" sz="2200" dirty="0" smtClean="0">
                <a:cs typeface="Arial" charset="0"/>
              </a:rPr>
              <a:t>pracy</a:t>
            </a:r>
            <a:r>
              <a:rPr lang="pl-PL" sz="2200" dirty="0">
                <a:cs typeface="Arial" charset="0"/>
              </a:rPr>
              <a:t>;</a:t>
            </a:r>
            <a:endParaRPr lang="pl-PL" sz="2200" dirty="0" smtClean="0"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cs typeface="Arial" charset="0"/>
              </a:rPr>
              <a:t>p</a:t>
            </a:r>
            <a:r>
              <a:rPr lang="pl-PL" sz="2200" dirty="0" smtClean="0">
                <a:cs typeface="Arial" charset="0"/>
              </a:rPr>
              <a:t>owyżej </a:t>
            </a:r>
            <a:r>
              <a:rPr lang="pl-PL" sz="2200" dirty="0">
                <a:cs typeface="Arial" charset="0"/>
              </a:rPr>
              <a:t>10 do 100 pracowników interpretacji dokonuje pracownik wykonujący zadania służby </a:t>
            </a:r>
            <a:r>
              <a:rPr lang="pl-PL" sz="2200" dirty="0" smtClean="0">
                <a:cs typeface="Arial" charset="0"/>
              </a:rPr>
              <a:t>BHP w danej organizacji lub </a:t>
            </a:r>
            <a:r>
              <a:rPr lang="pl-PL" sz="2200" dirty="0">
                <a:cs typeface="Arial" charset="0"/>
              </a:rPr>
              <a:t>pracodawca może powierzyć te czynności specjaliście BHP spoza zakładu </a:t>
            </a:r>
            <a:r>
              <a:rPr lang="pl-PL" sz="2200" dirty="0" smtClean="0">
                <a:cs typeface="Arial" charset="0"/>
              </a:rPr>
              <a:t>pracy</a:t>
            </a:r>
            <a:r>
              <a:rPr lang="pl-PL" sz="2200" dirty="0">
                <a:cs typeface="Arial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 smtClean="0">
                <a:cs typeface="Arial" charset="0"/>
              </a:rPr>
              <a:t>powyżej </a:t>
            </a:r>
            <a:r>
              <a:rPr lang="pl-PL" sz="2200" dirty="0">
                <a:cs typeface="Arial" charset="0"/>
              </a:rPr>
              <a:t>100 pracowników </a:t>
            </a:r>
            <a:r>
              <a:rPr lang="pl-PL" sz="2200" dirty="0" smtClean="0">
                <a:cs typeface="Arial" charset="0"/>
              </a:rPr>
              <a:t>interpretacji </a:t>
            </a:r>
            <a:r>
              <a:rPr lang="pl-PL" sz="2200" dirty="0">
                <a:cs typeface="Arial" charset="0"/>
              </a:rPr>
              <a:t>wyników badań i pomiarów wykonuje powołana </a:t>
            </a:r>
            <a:r>
              <a:rPr lang="pl-PL" sz="2200" dirty="0" smtClean="0">
                <a:cs typeface="Arial" charset="0"/>
              </a:rPr>
              <a:t/>
            </a:r>
            <a:br>
              <a:rPr lang="pl-PL" sz="2200" dirty="0" smtClean="0">
                <a:cs typeface="Arial" charset="0"/>
              </a:rPr>
            </a:br>
            <a:r>
              <a:rPr lang="pl-PL" sz="2200" dirty="0" smtClean="0">
                <a:cs typeface="Arial" charset="0"/>
              </a:rPr>
              <a:t>u </a:t>
            </a:r>
            <a:r>
              <a:rPr lang="pl-PL" sz="2200" dirty="0">
                <a:cs typeface="Arial" charset="0"/>
              </a:rPr>
              <a:t>pracodawcy służba </a:t>
            </a:r>
            <a:r>
              <a:rPr lang="pl-PL" sz="2200" dirty="0" smtClean="0">
                <a:cs typeface="Arial" charset="0"/>
              </a:rPr>
              <a:t>BHP.</a:t>
            </a:r>
            <a:endParaRPr lang="pl-PL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6688" y="-4371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                          </a:t>
            </a:r>
            <a:r>
              <a:rPr lang="pl-PL" sz="2800" b="1" dirty="0" smtClean="0"/>
              <a:t>Centrum Badań Jakości sp. z o.o.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Nowoczesne </a:t>
            </a:r>
            <a:r>
              <a:rPr lang="pl-PL" altLang="pl-PL" sz="2600" b="1" dirty="0">
                <a:ea typeface="Verdana" panose="020B0604030504040204" pitchFamily="34" charset="0"/>
                <a:cs typeface="Verdana" panose="020B0604030504040204" pitchFamily="34" charset="0"/>
              </a:rPr>
              <a:t>akredytowane</a:t>
            </a:r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laboratoria </a:t>
            </a:r>
            <a:r>
              <a:rPr lang="pl-PL" altLang="pl-PL" sz="2600" b="1" dirty="0">
                <a:ea typeface="Verdana" panose="020B0604030504040204" pitchFamily="34" charset="0"/>
                <a:cs typeface="Verdana" panose="020B0604030504040204" pitchFamily="34" charset="0"/>
              </a:rPr>
              <a:t>badawcze </a:t>
            </a:r>
            <a: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zatrudniające</a:t>
            </a:r>
            <a:b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ponad </a:t>
            </a:r>
            <a:r>
              <a:rPr lang="pl-PL" altLang="pl-PL" sz="2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470 osób</a:t>
            </a:r>
          </a:p>
          <a:p>
            <a:pPr marL="0" indent="0">
              <a:buNone/>
            </a:pPr>
            <a:endParaRPr lang="pl-PL" altLang="pl-PL" sz="2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altLang="pl-PL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8"/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Laboratoria znajdują się na terenie województwa </a:t>
            </a:r>
            <a:r>
              <a:rPr lang="pl-PL" altLang="pl-PL" sz="2600" u="sng" dirty="0">
                <a:ea typeface="Verdana" panose="020B0604030504040204" pitchFamily="34" charset="0"/>
                <a:cs typeface="Verdana" panose="020B0604030504040204" pitchFamily="34" charset="0"/>
              </a:rPr>
              <a:t>dolnośląskiego</a:t>
            </a:r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 między innymi </a:t>
            </a:r>
            <a: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pl-PL" altLang="pl-PL" sz="2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600" b="1" dirty="0">
                <a:ea typeface="Verdana" panose="020B0604030504040204" pitchFamily="34" charset="0"/>
                <a:cs typeface="Verdana" panose="020B0604030504040204" pitchFamily="34" charset="0"/>
              </a:rPr>
              <a:t>Lubinie </a:t>
            </a:r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(siedziba główna), </a:t>
            </a:r>
            <a:r>
              <a:rPr lang="pl-PL" altLang="pl-PL" sz="2600" b="1" dirty="0">
                <a:ea typeface="Verdana" panose="020B0604030504040204" pitchFamily="34" charset="0"/>
                <a:cs typeface="Verdana" panose="020B0604030504040204" pitchFamily="34" charset="0"/>
              </a:rPr>
              <a:t>Polkowicach, Głogowie, Legnicy.</a:t>
            </a:r>
            <a:r>
              <a:rPr lang="pl-PL" altLang="pl-PL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073" y="791435"/>
            <a:ext cx="4608512" cy="3069613"/>
          </a:xfrm>
          <a:prstGeom prst="rect">
            <a:avLst/>
          </a:prstGeom>
        </p:spPr>
      </p:pic>
      <p:pic>
        <p:nvPicPr>
          <p:cNvPr id="5" name="Picture 4" descr="oddzia&amp;lstrok; Leg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429000"/>
            <a:ext cx="4018113" cy="267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5972"/>
            <a:ext cx="1149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Centrum Badań Jakości sp. z o.o.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1984" y="1700808"/>
            <a:ext cx="5904656" cy="4281340"/>
          </a:xfrm>
        </p:spPr>
        <p:txBody>
          <a:bodyPr>
            <a:noAutofit/>
          </a:bodyPr>
          <a:lstStyle/>
          <a:p>
            <a:pPr marL="273050" lvl="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CBJ sp. z o.o. posiada akredytację na ponad </a:t>
            </a:r>
            <a:r>
              <a:rPr lang="pl-PL" altLang="pl-PL" sz="25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4600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metod badawczych, w tym również 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5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altLang="pl-PL" sz="25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zakresie </a:t>
            </a:r>
            <a:r>
              <a:rPr lang="pl-PL" altLang="pl-PL" sz="25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elastycznym.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Elastyczny </a:t>
            </a: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zakres 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pozwala na przedstawianie naszym klientom </a:t>
            </a: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kompleksowej 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oferty </a:t>
            </a: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badań 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oraz szybkie reagowanie </a:t>
            </a:r>
            <a:r>
              <a:rPr lang="pl-PL" altLang="pl-PL" sz="25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zmiany </a:t>
            </a:r>
            <a:b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obszarach dotyczących stosowanych metod badawczych poprze uaktualnianie </a:t>
            </a:r>
            <a:b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5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wrażanie wdrażanie nowych metod.</a:t>
            </a:r>
            <a:endParaRPr lang="pl-PL" altLang="pl-PL" sz="25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http://www.cbj.com.pl/gallery/4b2100e8/4b2101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28800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89843"/>
            <a:ext cx="1149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Centrum Badań Jakości sp. z o.o.</a:t>
            </a:r>
            <a:endParaRPr lang="pl-PL" sz="2800" b="1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2064" y="986513"/>
            <a:ext cx="3678942" cy="5267232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3146" y="964294"/>
            <a:ext cx="3976790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Zakres Akredytacji Centrum Badań Jakości sp. z o.o.</a:t>
            </a:r>
            <a:endParaRPr lang="pl-PL" sz="2800" b="1" dirty="0"/>
          </a:p>
        </p:txBody>
      </p:sp>
      <p:pic>
        <p:nvPicPr>
          <p:cNvPr id="4" name="Picture 2" descr="Laboratori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84784"/>
            <a:ext cx="3150149" cy="47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2" y="197336"/>
            <a:ext cx="1149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168008" y="1916832"/>
            <a:ext cx="5414392" cy="420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70000"/>
              <a:buFont typeface="Arial" pitchFamily="34" charset="0"/>
              <a:buNone/>
            </a:pPr>
            <a:endParaRPr lang="pl-PL" altLang="pl-PL" sz="2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07768" y="1340768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pl-PL" altLang="pl-PL" sz="2200" dirty="0">
                <a:ea typeface="Verdana" pitchFamily="34" charset="0"/>
                <a:cs typeface="Verdana" pitchFamily="34" charset="0"/>
              </a:rPr>
              <a:t>Metody akredytowane – </a:t>
            </a:r>
            <a:r>
              <a:rPr lang="pl-PL" altLang="pl-PL" sz="2400" b="1" dirty="0">
                <a:ea typeface="Verdana" pitchFamily="34" charset="0"/>
                <a:cs typeface="Verdana" pitchFamily="34" charset="0"/>
              </a:rPr>
              <a:t>Zakres Akredytacji Nr AB 412</a:t>
            </a:r>
            <a:r>
              <a:rPr lang="pl-PL" altLang="pl-PL" sz="2200" dirty="0">
                <a:ea typeface="Verdana" pitchFamily="34" charset="0"/>
                <a:cs typeface="Verdana" pitchFamily="34" charset="0"/>
              </a:rPr>
              <a:t>, dotyczą badań: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pl-PL" altLang="pl-PL" sz="2200" b="1" i="1" dirty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w</a:t>
            </a:r>
            <a:r>
              <a:rPr lang="pl-PL" altLang="pl-PL" sz="2200" b="1" i="1" dirty="0" smtClean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łaściwości fizycznych i chemicznych</a:t>
            </a:r>
            <a:r>
              <a:rPr lang="pl-PL" altLang="pl-PL" sz="2200" i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materiałów górniczych i hutniczych przemysłu miedziowego; paliw stałych; odpadów; środowiska naturalnego (w tym wody, ścieków, gleb, osadów ściekowych); </a:t>
            </a:r>
            <a:r>
              <a:rPr lang="pl-PL" altLang="pl-PL" sz="2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środowiska pracy</a:t>
            </a: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; gazów odlotowych, powietrza wentylacyjnego z kopalnianych szybów wydechowych;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pl-PL" altLang="pl-PL" sz="2200" b="1" i="1" dirty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mikrobiologicznych</a:t>
            </a:r>
            <a:r>
              <a:rPr lang="pl-PL" altLang="pl-PL" sz="2200" i="1" dirty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altLang="pl-PL" sz="2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żywności i wody,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pl-PL" altLang="pl-PL" sz="2200" b="1" i="1" dirty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inżynierii środowiska </a:t>
            </a: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pl-PL" altLang="pl-PL" sz="2200" b="1" dirty="0">
                <a:ea typeface="Verdana" pitchFamily="34" charset="0"/>
                <a:cs typeface="Verdana" pitchFamily="34" charset="0"/>
              </a:rPr>
              <a:t>mikroklimat, hałas, oświetlenie, </a:t>
            </a:r>
            <a:r>
              <a:rPr lang="pl-PL" altLang="pl-PL" sz="2200" b="1" dirty="0" err="1">
                <a:ea typeface="Verdana" pitchFamily="34" charset="0"/>
                <a:cs typeface="Verdana" pitchFamily="34" charset="0"/>
              </a:rPr>
              <a:t>nielaserowe</a:t>
            </a:r>
            <a:r>
              <a:rPr lang="pl-PL" altLang="pl-PL" sz="2200" b="1" dirty="0">
                <a:ea typeface="Verdana" pitchFamily="34" charset="0"/>
                <a:cs typeface="Verdana" pitchFamily="34" charset="0"/>
              </a:rPr>
              <a:t> promieniowanie optyczne, pola elektromagnetyczne,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 także </a:t>
            </a:r>
            <a:r>
              <a:rPr lang="pl-PL" altLang="pl-PL" sz="2200" b="1" i="1" dirty="0">
                <a:solidFill>
                  <a:srgbClr val="009900"/>
                </a:solidFill>
                <a:ea typeface="Verdana" pitchFamily="34" charset="0"/>
                <a:cs typeface="Verdana" pitchFamily="34" charset="0"/>
              </a:rPr>
              <a:t>pobierania próbek </a:t>
            </a:r>
            <a:r>
              <a:rPr lang="pl-PL" altLang="pl-PL" sz="2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do badań środowiskowych</a:t>
            </a:r>
            <a:r>
              <a:rPr lang="pl-PL" altLang="pl-PL" sz="2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, gazów odlotowych, powietrza oraz koncentratu miedzi.</a:t>
            </a:r>
          </a:p>
        </p:txBody>
      </p:sp>
    </p:spTree>
    <p:extLst>
      <p:ext uri="{BB962C8B-B14F-4D97-AF65-F5344CB8AC3E}">
        <p14:creationId xmlns:p14="http://schemas.microsoft.com/office/powerpoint/2010/main" val="38340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590856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Akredytowane badania środowiska pracy w CBJ sp. z o.o. – AB 412 </a:t>
            </a:r>
            <a:br>
              <a:rPr lang="pl-PL" sz="2400" b="1" dirty="0" smtClean="0"/>
            </a:br>
            <a:r>
              <a:rPr lang="pl-PL" sz="2400" b="1" dirty="0" smtClean="0"/>
              <a:t>– zakres dostosowany do procesów naszych klientów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307900"/>
            <a:ext cx="10972800" cy="4929412"/>
          </a:xfrm>
        </p:spPr>
        <p:txBody>
          <a:bodyPr>
            <a:normAutofit fontScale="92500" lnSpcReduction="10000"/>
          </a:bodyPr>
          <a:lstStyle/>
          <a:p>
            <a:r>
              <a:rPr lang="pl-PL" sz="2800" b="1" dirty="0" smtClean="0"/>
              <a:t>Pobieranie próbek powietrza </a:t>
            </a:r>
            <a:r>
              <a:rPr lang="pl-PL" sz="2800" dirty="0" smtClean="0"/>
              <a:t>w celu oceny narażenia zawodowego na pyły przemysłowe, metale i ich związki, substancje nieorganiczne i organiczne;</a:t>
            </a:r>
          </a:p>
          <a:p>
            <a:r>
              <a:rPr lang="pl-PL" sz="2800" dirty="0" smtClean="0"/>
              <a:t>Badania stężenia </a:t>
            </a:r>
            <a:r>
              <a:rPr lang="pl-PL" sz="2800" b="1" dirty="0" smtClean="0"/>
              <a:t>wolnej krystalicznej krzemionki </a:t>
            </a:r>
            <a:r>
              <a:rPr lang="pl-PL" sz="2800" dirty="0" smtClean="0"/>
              <a:t>oraz </a:t>
            </a:r>
            <a:r>
              <a:rPr lang="pl-PL" sz="2800" b="1" dirty="0" err="1" smtClean="0"/>
              <a:t>respirabilnej</a:t>
            </a:r>
            <a:r>
              <a:rPr lang="pl-PL" sz="2800" dirty="0" smtClean="0"/>
              <a:t> </a:t>
            </a:r>
            <a:r>
              <a:rPr lang="pl-PL" sz="2800" b="1" dirty="0" smtClean="0"/>
              <a:t>krystalicznej krzemionki</a:t>
            </a:r>
            <a:r>
              <a:rPr lang="pl-PL" sz="2800" dirty="0" smtClean="0"/>
              <a:t>;</a:t>
            </a:r>
          </a:p>
          <a:p>
            <a:r>
              <a:rPr lang="pl-PL" sz="2800" dirty="0" smtClean="0"/>
              <a:t>Badania stężenia </a:t>
            </a:r>
            <a:r>
              <a:rPr lang="pl-PL" sz="2800" b="1" dirty="0" smtClean="0"/>
              <a:t>metali</a:t>
            </a:r>
            <a:r>
              <a:rPr lang="pl-PL" sz="2800" dirty="0" smtClean="0"/>
              <a:t> (frakcja </a:t>
            </a:r>
            <a:r>
              <a:rPr lang="pl-PL" sz="2800" dirty="0" err="1" smtClean="0"/>
              <a:t>respirabilna</a:t>
            </a:r>
            <a:r>
              <a:rPr lang="pl-PL" sz="2800" dirty="0" smtClean="0"/>
              <a:t> i </a:t>
            </a:r>
            <a:r>
              <a:rPr lang="pl-PL" sz="2800" dirty="0" err="1" smtClean="0"/>
              <a:t>wdychalna</a:t>
            </a:r>
            <a:r>
              <a:rPr lang="pl-PL" sz="2800" dirty="0" smtClean="0"/>
              <a:t>) – </a:t>
            </a:r>
            <a:r>
              <a:rPr lang="pl-PL" sz="2800" b="1" dirty="0" smtClean="0"/>
              <a:t>zakres elastyczny</a:t>
            </a:r>
            <a:r>
              <a:rPr lang="pl-PL" sz="2800" dirty="0" smtClean="0"/>
              <a:t>;</a:t>
            </a:r>
          </a:p>
          <a:p>
            <a:r>
              <a:rPr lang="pl-PL" sz="2800" dirty="0" smtClean="0"/>
              <a:t>Badania stężenia </a:t>
            </a:r>
            <a:r>
              <a:rPr lang="pl-PL" sz="2800" b="1" dirty="0" smtClean="0"/>
              <a:t>olejów mineralnych wysokorafinowanych </a:t>
            </a:r>
            <a:r>
              <a:rPr lang="pl-PL" sz="2800" dirty="0" smtClean="0"/>
              <a:t>z wyłączeniem cieczy obróbkowych(frakcja </a:t>
            </a:r>
            <a:r>
              <a:rPr lang="pl-PL" sz="2800" dirty="0" err="1" smtClean="0"/>
              <a:t>wdychalna</a:t>
            </a:r>
            <a:r>
              <a:rPr lang="pl-PL" sz="2800" dirty="0" smtClean="0"/>
              <a:t>);</a:t>
            </a:r>
          </a:p>
          <a:p>
            <a:r>
              <a:rPr lang="pl-PL" sz="2800" dirty="0" smtClean="0"/>
              <a:t>Badania stężenia </a:t>
            </a:r>
            <a:r>
              <a:rPr lang="pl-PL" sz="2800" b="1" dirty="0" smtClean="0"/>
              <a:t>chlorowodoru, amoniaku, tlenku i </a:t>
            </a:r>
            <a:r>
              <a:rPr lang="pl-PL" sz="2800" b="1" dirty="0" err="1" smtClean="0"/>
              <a:t>ditlenku</a:t>
            </a:r>
            <a:r>
              <a:rPr lang="pl-PL" sz="2800" b="1" dirty="0" smtClean="0"/>
              <a:t> azotu </a:t>
            </a:r>
            <a:r>
              <a:rPr lang="pl-PL" sz="2800" b="1" dirty="0" err="1" smtClean="0"/>
              <a:t>ditlenku</a:t>
            </a:r>
            <a:r>
              <a:rPr lang="pl-PL" sz="2800" b="1" dirty="0" smtClean="0"/>
              <a:t> siarki oraz tlenku węgla, kwasu </a:t>
            </a:r>
            <a:r>
              <a:rPr lang="pl-PL" sz="2800" b="1" dirty="0" smtClean="0"/>
              <a:t>siarkowego</a:t>
            </a:r>
            <a:r>
              <a:rPr lang="pl-PL" sz="2800" dirty="0"/>
              <a:t> </a:t>
            </a:r>
            <a:r>
              <a:rPr lang="pl-PL" sz="2800" dirty="0" smtClean="0"/>
              <a:t>(frakcja </a:t>
            </a:r>
            <a:r>
              <a:rPr lang="pl-PL" sz="2800" dirty="0" err="1" smtClean="0"/>
              <a:t>torakalna</a:t>
            </a:r>
            <a:r>
              <a:rPr lang="pl-PL" sz="2800" dirty="0" smtClean="0"/>
              <a:t>);</a:t>
            </a:r>
          </a:p>
          <a:p>
            <a:r>
              <a:rPr lang="pl-PL" sz="2800" dirty="0" smtClean="0"/>
              <a:t>Badania stężenia </a:t>
            </a:r>
            <a:r>
              <a:rPr lang="pl-PL" sz="2800" b="1" dirty="0" smtClean="0"/>
              <a:t>wielopierścieniowych węglowodorów aromatycznych (WWA), rozpuszczalników organicznych, aldehydów i ketonów oraz </a:t>
            </a:r>
            <a:r>
              <a:rPr lang="pl-PL" sz="2800" b="1" dirty="0" err="1" smtClean="0"/>
              <a:t>disiarczku</a:t>
            </a:r>
            <a:r>
              <a:rPr lang="pl-PL" sz="2800" b="1" dirty="0" smtClean="0"/>
              <a:t> węgla </a:t>
            </a:r>
            <a:r>
              <a:rPr lang="pl-PL" sz="2800" dirty="0" smtClean="0"/>
              <a:t>– </a:t>
            </a:r>
            <a:r>
              <a:rPr lang="pl-PL" sz="2800" b="1" dirty="0" smtClean="0"/>
              <a:t>zakres elastyczny</a:t>
            </a:r>
            <a:r>
              <a:rPr lang="pl-PL" sz="2800" dirty="0" smtClean="0"/>
              <a:t>;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32841"/>
            <a:ext cx="1149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9590856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Akredytowane badania środowiska pracy w CBJ sp. z o.o. – AB 412</a:t>
            </a:r>
            <a:br>
              <a:rPr lang="pl-PL" sz="2400" b="1" dirty="0" smtClean="0"/>
            </a:br>
            <a:r>
              <a:rPr lang="pl-PL" sz="2400" b="1" dirty="0" smtClean="0"/>
              <a:t>– zakres dostosowany do procesów naszych klientów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3432" y="1417638"/>
            <a:ext cx="10468744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Pomiary:</a:t>
            </a:r>
          </a:p>
          <a:p>
            <a:r>
              <a:rPr lang="pl-PL" sz="2800" b="1" dirty="0" smtClean="0"/>
              <a:t>mikroklimatu</a:t>
            </a:r>
            <a:r>
              <a:rPr lang="pl-PL" sz="2800" dirty="0" smtClean="0"/>
              <a:t> zimnego, umiarkowanego i gorącego;</a:t>
            </a:r>
          </a:p>
          <a:p>
            <a:r>
              <a:rPr lang="pl-PL" sz="2800" b="1" dirty="0"/>
              <a:t>drgań mechanicznych </a:t>
            </a:r>
            <a:r>
              <a:rPr lang="pl-PL" sz="2800" dirty="0"/>
              <a:t>działających na organizm </a:t>
            </a:r>
            <a:r>
              <a:rPr lang="pl-PL" sz="2800" dirty="0" smtClean="0"/>
              <a:t>człowieka przez kończyny górne oraz drgań mechanicznych o ogólnym działaniu na organizm człowieka;</a:t>
            </a:r>
            <a:endParaRPr lang="pl-PL" sz="2800" dirty="0"/>
          </a:p>
          <a:p>
            <a:r>
              <a:rPr lang="pl-PL" sz="2800" b="1" dirty="0"/>
              <a:t>hałasu</a:t>
            </a:r>
            <a:r>
              <a:rPr lang="pl-PL" sz="2800" dirty="0"/>
              <a:t>, w tym dobór ochronników słuchu;</a:t>
            </a:r>
          </a:p>
          <a:p>
            <a:r>
              <a:rPr lang="pl-PL" sz="2800" b="1" dirty="0" err="1"/>
              <a:t>nielaserowego</a:t>
            </a:r>
            <a:r>
              <a:rPr lang="pl-PL" sz="2800" b="1" dirty="0"/>
              <a:t> promieniowania </a:t>
            </a:r>
            <a:r>
              <a:rPr lang="pl-PL" sz="2800" b="1" dirty="0" smtClean="0"/>
              <a:t>optycznego</a:t>
            </a:r>
            <a:r>
              <a:rPr lang="pl-PL" sz="2800" dirty="0" smtClean="0"/>
              <a:t>;</a:t>
            </a:r>
            <a:endParaRPr lang="pl-PL" sz="2800" dirty="0"/>
          </a:p>
          <a:p>
            <a:r>
              <a:rPr lang="pl-PL" sz="2800" b="1" dirty="0"/>
              <a:t>pól </a:t>
            </a:r>
            <a:r>
              <a:rPr lang="pl-PL" sz="2800" b="1" dirty="0" smtClean="0"/>
              <a:t>elektromagnetycznych</a:t>
            </a:r>
            <a:r>
              <a:rPr lang="pl-PL" sz="2800" dirty="0" smtClean="0"/>
              <a:t>;</a:t>
            </a:r>
            <a:endParaRPr lang="pl-PL" sz="2800" dirty="0"/>
          </a:p>
          <a:p>
            <a:r>
              <a:rPr lang="pl-PL" sz="2800" b="1" dirty="0"/>
              <a:t>o</a:t>
            </a:r>
            <a:r>
              <a:rPr lang="pl-PL" sz="2800" b="1" dirty="0" smtClean="0"/>
              <a:t>świetlenia</a:t>
            </a:r>
            <a:r>
              <a:rPr lang="pl-PL" sz="2800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74638"/>
            <a:ext cx="1149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11175032" cy="1143000"/>
          </a:xfrm>
        </p:spPr>
        <p:txBody>
          <a:bodyPr>
            <a:noAutofit/>
          </a:bodyPr>
          <a:lstStyle/>
          <a:p>
            <a:r>
              <a:rPr lang="pl-PL" sz="2800" b="1" dirty="0"/>
              <a:t>Badania środowiska pracy </a:t>
            </a:r>
            <a:r>
              <a:rPr lang="pl-PL" sz="2800" b="1" dirty="0" smtClean="0"/>
              <a:t>stanowią wsparcie </a:t>
            </a:r>
            <a:br>
              <a:rPr lang="pl-PL" sz="2800" b="1" dirty="0" smtClean="0"/>
            </a:br>
            <a:r>
              <a:rPr lang="pl-PL" sz="2800" b="1" dirty="0" smtClean="0"/>
              <a:t>eliminacji </a:t>
            </a:r>
            <a:r>
              <a:rPr lang="pl-PL" sz="2800" b="1" dirty="0"/>
              <a:t>czynników </a:t>
            </a:r>
            <a:r>
              <a:rPr lang="pl-PL" sz="2800" b="1" dirty="0" smtClean="0"/>
              <a:t>szkodliwych na stanowiskach pracy poprzez: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3832" y="1772816"/>
            <a:ext cx="6998568" cy="46085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Dostarczanie informacji na temat zagrożeń na stanowiskach pracy;</a:t>
            </a:r>
          </a:p>
          <a:p>
            <a:r>
              <a:rPr lang="pl-PL" sz="2400" dirty="0" smtClean="0"/>
              <a:t>Identyfikację natężenia lub stężenia czynników szkodliwych, co pozwala na zastosowanie odpowiednich środków ochronny indywidualnej </a:t>
            </a:r>
            <a:br>
              <a:rPr lang="pl-PL" sz="2400" dirty="0" smtClean="0"/>
            </a:br>
            <a:r>
              <a:rPr lang="pl-PL" sz="2400" dirty="0" smtClean="0"/>
              <a:t>i zbiorowej dla pracowników;</a:t>
            </a:r>
          </a:p>
          <a:p>
            <a:r>
              <a:rPr lang="pl-PL" sz="2400" dirty="0" smtClean="0"/>
              <a:t>Określenie danych wejściowych do podejmowania działań związanych z poprawą warunków pracy;</a:t>
            </a:r>
          </a:p>
          <a:p>
            <a:r>
              <a:rPr lang="pl-PL" sz="2400" dirty="0" smtClean="0"/>
              <a:t>Określenie danych wejściowych do procesu projektowania i unowocześniania </a:t>
            </a:r>
            <a:r>
              <a:rPr lang="pl-PL" sz="2400" dirty="0"/>
              <a:t>środków pracy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ergonomii na stanowiskach </a:t>
            </a:r>
            <a:r>
              <a:rPr lang="pl-PL" sz="2400" dirty="0" smtClean="0"/>
              <a:t>pracy.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19671"/>
            <a:ext cx="3803120" cy="49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68008" y="730741"/>
            <a:ext cx="5184576" cy="34896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b="1" dirty="0"/>
              <a:t>Badania i pomiary </a:t>
            </a:r>
            <a:r>
              <a:rPr lang="pl-PL" sz="2400" dirty="0"/>
              <a:t>czynników szkodliwych przeprowadzane </a:t>
            </a:r>
            <a:r>
              <a:rPr lang="pl-PL" sz="2400" b="1" dirty="0" smtClean="0"/>
              <a:t>systematycznie</a:t>
            </a:r>
            <a:r>
              <a:rPr lang="pl-PL" sz="2400" dirty="0" smtClean="0"/>
              <a:t>, przez </a:t>
            </a:r>
            <a:r>
              <a:rPr lang="pl-PL" sz="2400" b="1" dirty="0" smtClean="0"/>
              <a:t>akredytowane laboratoria</a:t>
            </a:r>
            <a:r>
              <a:rPr lang="pl-PL" sz="2400" dirty="0" smtClean="0"/>
              <a:t>, stanowią podstawę </a:t>
            </a:r>
            <a:r>
              <a:rPr lang="pl-PL" sz="2400" dirty="0"/>
              <a:t>do zapewnienia w </a:t>
            </a:r>
            <a:r>
              <a:rPr lang="pl-PL" sz="2400" dirty="0" smtClean="0"/>
              <a:t>organizacji bezpiecznych </a:t>
            </a:r>
            <a:r>
              <a:rPr lang="pl-PL" sz="2400" dirty="0"/>
              <a:t>i higienicznych warunków pracy oraz kontrolowania stanu zagrożeń na stanowiskach pracy.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8" y="743354"/>
            <a:ext cx="5085308" cy="3477005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9416" y="4085847"/>
            <a:ext cx="10369152" cy="277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pl-PL" sz="24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l-PL" sz="2400" dirty="0" smtClean="0"/>
              <a:t>Pracodawca poprzez interpretację wyników badań i pomiarów otrzymuje </a:t>
            </a:r>
            <a:br>
              <a:rPr lang="pl-PL" sz="2400" dirty="0" smtClean="0"/>
            </a:br>
            <a:r>
              <a:rPr lang="pl-PL" sz="2400" b="1" dirty="0" smtClean="0"/>
              <a:t>wsparcie w podejmowaniu decyzji </a:t>
            </a:r>
            <a:r>
              <a:rPr lang="pl-PL" sz="2400" dirty="0" smtClean="0"/>
              <a:t>prowadzących do eliminacji zagrożeń dla </a:t>
            </a:r>
            <a:br>
              <a:rPr lang="pl-PL" sz="2400" dirty="0" smtClean="0"/>
            </a:br>
            <a:r>
              <a:rPr lang="pl-PL" sz="2400" dirty="0" smtClean="0"/>
              <a:t>zdrowia i życia pracowników oraz minimalizowania strat i problemów, które mogą wpływać na działalność przedsiębiorstwa.</a:t>
            </a:r>
          </a:p>
        </p:txBody>
      </p:sp>
    </p:spTree>
    <p:extLst>
      <p:ext uri="{BB962C8B-B14F-4D97-AF65-F5344CB8AC3E}">
        <p14:creationId xmlns:p14="http://schemas.microsoft.com/office/powerpoint/2010/main" val="40980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Wprowadzenie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000" dirty="0" smtClean="0"/>
              <a:t>Zgodnie z Rozporządzeniem Ministra Zdrowia z dnia 2 lutego 2011 </a:t>
            </a:r>
            <a:r>
              <a:rPr lang="pl-PL" sz="3000" dirty="0"/>
              <a:t>w sprawie badań i pomiarów czynników szkodliwych dla zdrowia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środowisku </a:t>
            </a:r>
            <a:r>
              <a:rPr lang="pl-PL" sz="3000" dirty="0" smtClean="0"/>
              <a:t>pracy (Dz. U. Nr 33, poz. 166):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badania i pomiary czynników szkodliwych dla zdrowia w środowisku pracy wykonują </a:t>
            </a:r>
            <a:r>
              <a:rPr lang="pl-PL" b="1" dirty="0" smtClean="0"/>
              <a:t>laboratoria</a:t>
            </a:r>
            <a:r>
              <a:rPr lang="pl-PL" dirty="0" smtClean="0"/>
              <a:t>, które </a:t>
            </a:r>
            <a:r>
              <a:rPr lang="pl-PL" b="1" dirty="0" smtClean="0"/>
              <a:t>uzyskały akredytację </a:t>
            </a:r>
            <a:r>
              <a:rPr lang="pl-PL" dirty="0" smtClean="0"/>
              <a:t>w tym zakresie;</a:t>
            </a:r>
          </a:p>
          <a:p>
            <a:pPr>
              <a:spcBef>
                <a:spcPts val="1200"/>
              </a:spcBef>
            </a:pPr>
            <a:r>
              <a:rPr lang="pl-PL" dirty="0"/>
              <a:t>b</a:t>
            </a:r>
            <a:r>
              <a:rPr lang="pl-PL" dirty="0" smtClean="0"/>
              <a:t>adania i pomiary wykonuje się zgodnie z metodami określonymi </a:t>
            </a:r>
            <a:br>
              <a:rPr lang="pl-PL" dirty="0" smtClean="0"/>
            </a:br>
            <a:r>
              <a:rPr lang="pl-PL" dirty="0" smtClean="0"/>
              <a:t>w Polskich Normach, a w przypadku braku takich norm, metodami rekomendowanymi i zwalidowanymi przez </a:t>
            </a:r>
            <a:r>
              <a:rPr lang="pl-PL" b="1" dirty="0" smtClean="0"/>
              <a:t>laboratoria akredytowane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lub laboratoria szkół wyższych oraz instytutów naukowych i badawczych</a:t>
            </a:r>
          </a:p>
          <a:p>
            <a:pPr lvl="1"/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6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384" y="476672"/>
            <a:ext cx="10873208" cy="5616624"/>
          </a:xfrm>
        </p:spPr>
        <p:txBody>
          <a:bodyPr>
            <a:normAutofit fontScale="62500" lnSpcReduction="20000"/>
          </a:bodyPr>
          <a:lstStyle/>
          <a:p>
            <a:endParaRPr lang="pl-PL" sz="4500" i="1" dirty="0"/>
          </a:p>
          <a:p>
            <a:pPr marL="0" indent="0">
              <a:buNone/>
            </a:pPr>
            <a:r>
              <a:rPr lang="pl-PL" sz="3800" b="1" dirty="0"/>
              <a:t>Centrum Badań Jakości sp. z o.o.</a:t>
            </a:r>
          </a:p>
          <a:p>
            <a:pPr marL="0" indent="0">
              <a:buNone/>
            </a:pPr>
            <a:r>
              <a:rPr lang="pl-PL" sz="3800" b="1" dirty="0"/>
              <a:t>59-301 Lubin; ul. M. Skłodowskiej-Curie 62</a:t>
            </a:r>
          </a:p>
          <a:p>
            <a:pPr marL="0" indent="0">
              <a:buNone/>
            </a:pPr>
            <a:r>
              <a:rPr lang="pl-PL" sz="4500" b="1" dirty="0">
                <a:solidFill>
                  <a:srgbClr val="00B050"/>
                </a:solidFill>
              </a:rPr>
              <a:t>www.cbj.com.pl </a:t>
            </a:r>
          </a:p>
          <a:p>
            <a:endParaRPr lang="pl-PL" sz="4500" i="1" dirty="0"/>
          </a:p>
          <a:p>
            <a:pPr marL="0" indent="0">
              <a:buNone/>
            </a:pPr>
            <a:endParaRPr lang="pl-PL" sz="4500" i="1" dirty="0"/>
          </a:p>
          <a:p>
            <a:pPr marL="0" indent="0">
              <a:buNone/>
            </a:pPr>
            <a:r>
              <a:rPr lang="pl-PL" sz="3800" dirty="0" smtClean="0"/>
              <a:t>Informacji na temat badań środowiska pracy w CBJ sp. z o.o. udziela:</a:t>
            </a:r>
          </a:p>
          <a:p>
            <a:pPr>
              <a:spcBef>
                <a:spcPts val="1200"/>
              </a:spcBef>
            </a:pPr>
            <a:r>
              <a:rPr lang="pl-PL" sz="3800" b="1" dirty="0" smtClean="0">
                <a:solidFill>
                  <a:srgbClr val="00B050"/>
                </a:solidFill>
              </a:rPr>
              <a:t>Alicja Lasota </a:t>
            </a:r>
            <a:r>
              <a:rPr lang="pl-PL" sz="3800" dirty="0" smtClean="0"/>
              <a:t>– Główny </a:t>
            </a:r>
            <a:r>
              <a:rPr lang="pl-PL" sz="3800" dirty="0"/>
              <a:t>Inżynier Badań </a:t>
            </a:r>
            <a:r>
              <a:rPr lang="pl-PL" sz="3800" dirty="0" smtClean="0"/>
              <a:t>Jakości</a:t>
            </a:r>
          </a:p>
          <a:p>
            <a:pPr marL="0" indent="0">
              <a:buNone/>
            </a:pPr>
            <a:r>
              <a:rPr lang="pl-PL" sz="3800" dirty="0" smtClean="0"/>
              <a:t>	tel. </a:t>
            </a:r>
            <a:r>
              <a:rPr lang="pt-BR" sz="3800" dirty="0" smtClean="0"/>
              <a:t>(+</a:t>
            </a:r>
            <a:r>
              <a:rPr lang="pt-BR" sz="3800" dirty="0"/>
              <a:t>48) 76 747 67 </a:t>
            </a:r>
            <a:r>
              <a:rPr lang="pt-BR" sz="3800" dirty="0" smtClean="0"/>
              <a:t>99</a:t>
            </a:r>
            <a:endParaRPr lang="pt-BR" sz="3800" dirty="0"/>
          </a:p>
          <a:p>
            <a:pPr marL="0" indent="0">
              <a:buNone/>
            </a:pPr>
            <a:r>
              <a:rPr lang="pl-PL" sz="3800" dirty="0" smtClean="0"/>
              <a:t>	</a:t>
            </a:r>
            <a:r>
              <a:rPr lang="pt-BR" sz="3800" dirty="0" smtClean="0"/>
              <a:t>e-mail</a:t>
            </a:r>
            <a:r>
              <a:rPr lang="pt-BR" sz="3800" dirty="0"/>
              <a:t>: </a:t>
            </a:r>
            <a:r>
              <a:rPr lang="pt-BR" sz="3800" b="1" dirty="0" smtClean="0">
                <a:solidFill>
                  <a:srgbClr val="00B050"/>
                </a:solidFill>
              </a:rPr>
              <a:t>a.lasota@cbj.kghm.pl</a:t>
            </a:r>
            <a:endParaRPr lang="pl-PL" sz="3800" b="1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3800" b="1" dirty="0" smtClean="0">
                <a:solidFill>
                  <a:srgbClr val="00B050"/>
                </a:solidFill>
              </a:rPr>
              <a:t>Marta Mrugała </a:t>
            </a:r>
            <a:r>
              <a:rPr lang="pl-PL" sz="3800" dirty="0" smtClean="0"/>
              <a:t>– Kierownik Działu Laboratorium Badań Nieprzemysłowych</a:t>
            </a:r>
            <a:endParaRPr lang="pl-PL" sz="3800" dirty="0"/>
          </a:p>
          <a:p>
            <a:pPr marL="0" indent="0">
              <a:buNone/>
            </a:pPr>
            <a:r>
              <a:rPr lang="pl-PL" sz="3800" dirty="0" smtClean="0"/>
              <a:t>	</a:t>
            </a:r>
            <a:r>
              <a:rPr lang="pt-BR" sz="3800" dirty="0" smtClean="0"/>
              <a:t>tel.</a:t>
            </a:r>
            <a:r>
              <a:rPr lang="pl-PL" sz="3800" dirty="0" smtClean="0"/>
              <a:t> </a:t>
            </a:r>
            <a:r>
              <a:rPr lang="pt-BR" sz="3800" dirty="0" smtClean="0"/>
              <a:t>(+</a:t>
            </a:r>
            <a:r>
              <a:rPr lang="pt-BR" sz="3800" dirty="0"/>
              <a:t>48) 76 </a:t>
            </a:r>
            <a:r>
              <a:rPr lang="pl-PL" sz="3800" dirty="0" smtClean="0"/>
              <a:t>747 67 88</a:t>
            </a:r>
            <a:endParaRPr lang="pt-BR" sz="3800" dirty="0"/>
          </a:p>
          <a:p>
            <a:pPr marL="0" indent="0">
              <a:buNone/>
            </a:pPr>
            <a:r>
              <a:rPr lang="pl-PL" sz="3800" dirty="0" smtClean="0"/>
              <a:t>	</a:t>
            </a:r>
            <a:r>
              <a:rPr lang="pt-BR" sz="3800" dirty="0" smtClean="0"/>
              <a:t>e-mail</a:t>
            </a:r>
            <a:r>
              <a:rPr lang="pt-BR" sz="3800" dirty="0"/>
              <a:t>: </a:t>
            </a:r>
            <a:r>
              <a:rPr lang="pl-PL" sz="3800" b="1" dirty="0" err="1" smtClean="0">
                <a:solidFill>
                  <a:srgbClr val="00B050"/>
                </a:solidFill>
              </a:rPr>
              <a:t>m.mrugala</a:t>
            </a:r>
            <a:r>
              <a:rPr lang="pt-BR" sz="3800" b="1" dirty="0" smtClean="0">
                <a:solidFill>
                  <a:srgbClr val="00B050"/>
                </a:solidFill>
              </a:rPr>
              <a:t>@cbj.kghm.pl</a:t>
            </a:r>
            <a:endParaRPr lang="pt-BR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4500" dirty="0" smtClean="0"/>
          </a:p>
          <a:p>
            <a:endParaRPr lang="pl-PL" sz="18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066" y="836712"/>
            <a:ext cx="4176462" cy="12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System Akredytacji w Polsce.</a:t>
            </a:r>
            <a:br>
              <a:rPr lang="pl-PL" sz="2800" b="1" dirty="0"/>
            </a:br>
            <a:r>
              <a:rPr lang="pl-PL" sz="2800" b="1" dirty="0"/>
              <a:t>Akredytacja w obszarach regulowanych prawnie.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628800"/>
            <a:ext cx="10972800" cy="45259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altLang="pl-PL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Polskie Centrum Akredytacji </a:t>
            </a: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(PCA) jest krajową jednostką akredytującą, upoważnioną do akredytacji jednostek oceniających zgodność; posiada status państwowej osoby </a:t>
            </a: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prawnej. PCA </a:t>
            </a: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działa zgodnie z wymaganiami określonymi w: </a:t>
            </a:r>
          </a:p>
          <a:p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Rozporządzeniu Parlamentu Europejskiego i Rady (WE)  Nr 765/2008, </a:t>
            </a:r>
            <a:b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 dnia 9 lipca 2008 r. ustanawiającemu wymagania w zakresie akredytacji </a:t>
            </a: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nadzoru rynku odnoszące się do warunków wprowadzania produktów do </a:t>
            </a: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obrotu; </a:t>
            </a:r>
            <a:endParaRPr lang="pl-PL" altLang="pl-PL" sz="26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Ustawie </a:t>
            </a: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 dnia 13 kwietnia 2016 o systemach oceny zgodności i nadzoru rynku (tj. Dz. U. z 2017 r. poz. </a:t>
            </a: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1398).</a:t>
            </a:r>
            <a:endParaRPr lang="pl-PL" altLang="pl-PL" sz="26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altLang="pl-PL" sz="2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69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68" y="1988840"/>
            <a:ext cx="4836732" cy="2903579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954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/>
              <a:t>System Akredytacji w Polsce.</a:t>
            </a:r>
            <a:br>
              <a:rPr lang="pl-PL" sz="2800" b="1" dirty="0" smtClean="0"/>
            </a:br>
            <a:r>
              <a:rPr lang="pl-PL" sz="2800" b="1" dirty="0" smtClean="0"/>
              <a:t>Akredytacja w obszarach regulowanych prawnie.</a:t>
            </a:r>
            <a:endParaRPr lang="pl-PL" sz="2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39816" y="1995032"/>
            <a:ext cx="760512" cy="71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040" y="1340768"/>
            <a:ext cx="7142584" cy="4525963"/>
          </a:xfrm>
        </p:spPr>
        <p:txBody>
          <a:bodyPr>
            <a:noAutofit/>
          </a:bodyPr>
          <a:lstStyle/>
          <a:p>
            <a:pPr marL="273050" lvl="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altLang="pl-PL" sz="28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Akredytacja</a:t>
            </a:r>
            <a:r>
              <a:rPr lang="pl-PL" altLang="pl-PL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(z fr. </a:t>
            </a:r>
            <a:r>
              <a:rPr lang="pl-PL" altLang="pl-PL" sz="2800" i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Accréditer</a:t>
            </a:r>
            <a:r>
              <a:rPr lang="pl-PL" altLang="pl-PL" sz="2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pl-PL" altLang="pl-PL" sz="28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8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„upełnomocnić” </a:t>
            </a:r>
            <a:r>
              <a:rPr lang="pl-PL" altLang="pl-PL" sz="28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udzielenie pełnomocnictwa</a:t>
            </a:r>
            <a:endParaRPr lang="pl-PL" altLang="pl-PL" sz="2400" b="1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Akredytacja </a:t>
            </a:r>
            <a:r>
              <a:rPr lang="pl-PL" altLang="pl-PL" sz="2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oznacza </a:t>
            </a: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poświadczenie przez krajową jednostkę akredytującą, że jednostka oceniająca zgodność (np. laboratorium) spełnia wymagania określone w normach zharmonizowanych oraz </a:t>
            </a:r>
            <a:b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stosownych przypadkach wszelkie dodatkowe wymagania, w tym wymagania określone </a:t>
            </a:r>
            <a:b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odpowiednich systemach sektorowych, konieczne do realizacji określonych czynności związanych z oceną zgodności.</a:t>
            </a:r>
            <a:endParaRPr lang="pl-PL" altLang="pl-PL" sz="26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82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39419"/>
              </p:ext>
            </p:extLst>
          </p:nvPr>
        </p:nvGraphicFramePr>
        <p:xfrm>
          <a:off x="263352" y="1628800"/>
          <a:ext cx="11463064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  <a:t>System Akredytacji w Polsce.</a:t>
            </a:r>
            <a:b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  <a:t>Akredytacja w obszarach regulowanych prawnie</a:t>
            </a:r>
            <a:r>
              <a:rPr lang="pl-PL" sz="2800" b="1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6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prstClr val="black"/>
                </a:solidFill>
              </a:rPr>
              <a:t>System Akredytacji w Polsce.</a:t>
            </a:r>
            <a:br>
              <a:rPr lang="pl-PL" sz="2400" b="1" dirty="0">
                <a:solidFill>
                  <a:prstClr val="black"/>
                </a:solidFill>
              </a:rPr>
            </a:br>
            <a:r>
              <a:rPr lang="pl-PL" sz="2400" b="1" dirty="0">
                <a:solidFill>
                  <a:prstClr val="black"/>
                </a:solidFill>
              </a:rPr>
              <a:t>Akredytacja w obszarach regulowanych prawnie.</a:t>
            </a:r>
            <a:endParaRPr lang="pl-PL" sz="2400" dirty="0"/>
          </a:p>
        </p:txBody>
      </p:sp>
      <p:graphicFrame>
        <p:nvGraphicFramePr>
          <p:cNvPr id="4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686023"/>
              </p:ext>
            </p:extLst>
          </p:nvPr>
        </p:nvGraphicFramePr>
        <p:xfrm>
          <a:off x="479376" y="1356729"/>
          <a:ext cx="11233248" cy="516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6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1404" y="651400"/>
            <a:ext cx="3743268" cy="14814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0"/>
            <a:ext cx="9590400" cy="1143000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</a:t>
            </a:r>
            <a:r>
              <a:rPr lang="pl-PL" sz="2800" b="1" dirty="0" smtClean="0">
                <a:latin typeface="+mn-lt"/>
              </a:rPr>
              <a:t>odstawowe obowiązki pracodawcy – wymagania prawne 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124744"/>
            <a:ext cx="11319048" cy="532859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  <a:defRPr/>
            </a:pPr>
            <a:endParaRPr lang="pl-PL" sz="3600" dirty="0"/>
          </a:p>
          <a:p>
            <a:pPr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pl-PL" sz="9600" dirty="0">
                <a:cs typeface="Arial" charset="0"/>
              </a:rPr>
              <a:t>	</a:t>
            </a:r>
            <a:r>
              <a:rPr lang="pl-PL" sz="9600" dirty="0" smtClean="0">
                <a:cs typeface="Arial" charset="0"/>
              </a:rPr>
              <a:t>Zgodnie z przepisami ustawy z dnia 26 czerwca 1974 r. </a:t>
            </a:r>
            <a:br>
              <a:rPr lang="pl-PL" sz="9600" dirty="0" smtClean="0">
                <a:cs typeface="Arial" charset="0"/>
              </a:rPr>
            </a:br>
            <a:r>
              <a:rPr lang="pl-PL" sz="9600" dirty="0" smtClean="0">
                <a:cs typeface="Arial" charset="0"/>
              </a:rPr>
              <a:t>Kodeks pracy (tj. - Dz. U. 2018 r., poz. 108), pracodawca: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9600" dirty="0" smtClean="0">
                <a:cs typeface="Arial" charset="0"/>
              </a:rPr>
              <a:t>ponosi </a:t>
            </a:r>
            <a:r>
              <a:rPr lang="pl-PL" sz="9600" dirty="0">
                <a:cs typeface="Arial" charset="0"/>
              </a:rPr>
              <a:t>odpowiedzialność za stan </a:t>
            </a:r>
            <a:r>
              <a:rPr lang="pl-PL" sz="9600" dirty="0" smtClean="0">
                <a:cs typeface="Arial" charset="0"/>
              </a:rPr>
              <a:t>bezpieczeństwa i </a:t>
            </a:r>
            <a:r>
              <a:rPr lang="pl-PL" sz="9600" dirty="0">
                <a:cs typeface="Arial" charset="0"/>
              </a:rPr>
              <a:t>higieny pracy </a:t>
            </a:r>
            <a:r>
              <a:rPr lang="pl-PL" sz="9600" dirty="0" smtClean="0">
                <a:cs typeface="Arial" charset="0"/>
              </a:rPr>
              <a:t>w </a:t>
            </a:r>
            <a:r>
              <a:rPr lang="pl-PL" sz="9600" dirty="0">
                <a:cs typeface="Arial" charset="0"/>
              </a:rPr>
              <a:t>zakładzie </a:t>
            </a:r>
            <a:r>
              <a:rPr lang="pl-PL" sz="9600" dirty="0" smtClean="0">
                <a:cs typeface="Arial" charset="0"/>
              </a:rPr>
              <a:t>pracy;</a:t>
            </a:r>
            <a:endParaRPr lang="pl-PL" sz="5600" dirty="0" smtClean="0">
              <a:cs typeface="Arial" charset="0"/>
            </a:endParaRPr>
          </a:p>
          <a:p>
            <a:pPr lvl="1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pl-PL" sz="9600" dirty="0" smtClean="0">
                <a:cs typeface="Arial" charset="0"/>
              </a:rPr>
              <a:t>jest </a:t>
            </a:r>
            <a:r>
              <a:rPr lang="pl-PL" sz="9600" dirty="0">
                <a:cs typeface="Arial" charset="0"/>
              </a:rPr>
              <a:t>obowiązany chronić zdrowie i życie pracowników poprzez zapewnienie bezpiecznych </a:t>
            </a:r>
            <a:r>
              <a:rPr lang="pl-PL" sz="9600" dirty="0" smtClean="0">
                <a:cs typeface="Arial" charset="0"/>
              </a:rPr>
              <a:t>i </a:t>
            </a:r>
            <a:r>
              <a:rPr lang="pl-PL" sz="9600" dirty="0">
                <a:cs typeface="Arial" charset="0"/>
              </a:rPr>
              <a:t>higienicznych warunków pracy przy odpowiednim wykorzystaniu osiągnięć nauki i </a:t>
            </a:r>
            <a:r>
              <a:rPr lang="pl-PL" sz="9600" dirty="0" smtClean="0">
                <a:cs typeface="Arial" charset="0"/>
              </a:rPr>
              <a:t>techniki; </a:t>
            </a:r>
          </a:p>
          <a:p>
            <a:pPr lvl="1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pl-PL" sz="9600" dirty="0" smtClean="0">
                <a:cs typeface="Arial" charset="0"/>
              </a:rPr>
              <a:t>jest </a:t>
            </a:r>
            <a:r>
              <a:rPr lang="pl-PL" sz="9600" dirty="0">
                <a:cs typeface="Arial" charset="0"/>
              </a:rPr>
              <a:t>obowiązany organizować pracę w sposób zapewniający bezpieczne i higieniczne warunki </a:t>
            </a:r>
            <a:r>
              <a:rPr lang="pl-PL" sz="9600" dirty="0" smtClean="0">
                <a:cs typeface="Arial" charset="0"/>
              </a:rPr>
              <a:t>pracy;</a:t>
            </a:r>
            <a:endParaRPr lang="pl-PL" sz="5600" dirty="0" smtClean="0">
              <a:cs typeface="Arial" charset="0"/>
            </a:endParaRPr>
          </a:p>
          <a:p>
            <a:pPr lvl="1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pl-PL" sz="9600" dirty="0" smtClean="0"/>
              <a:t>przeprowadza na swój koszt, </a:t>
            </a:r>
            <a:r>
              <a:rPr lang="pl-PL" sz="9600" b="1" dirty="0" smtClean="0"/>
              <a:t>badania i pomiary czynników szkodliwych dla zdrowia</a:t>
            </a:r>
            <a:r>
              <a:rPr lang="pl-PL" sz="9600" dirty="0" smtClean="0"/>
              <a:t>, </a:t>
            </a:r>
          </a:p>
          <a:p>
            <a:pPr lvl="1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pl-PL" sz="9600" dirty="0" smtClean="0"/>
              <a:t>rejestruje </a:t>
            </a:r>
            <a:r>
              <a:rPr lang="pl-PL" sz="9600" dirty="0"/>
              <a:t>i</a:t>
            </a:r>
            <a:r>
              <a:rPr lang="pl-PL" sz="9600" dirty="0" smtClean="0"/>
              <a:t> przechowuje wyniki badań i pomiarów oraz udostępnia je pracownikom;</a:t>
            </a:r>
            <a:endParaRPr lang="pl-PL" sz="45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83" y="591190"/>
            <a:ext cx="3744417" cy="1480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0" y="-69008"/>
            <a:ext cx="8856984" cy="114300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prstClr val="black"/>
                </a:solidFill>
              </a:rPr>
              <a:t>Podstawowe obowiązki pracodawcy – wymagania prawne </a:t>
            </a:r>
            <a:endParaRPr lang="pl-PL" sz="24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5400" y="1556793"/>
            <a:ext cx="10684768" cy="4464495"/>
          </a:xfrm>
        </p:spPr>
        <p:txBody>
          <a:bodyPr>
            <a:normAutofit fontScale="85000" lnSpcReduction="10000"/>
          </a:bodyPr>
          <a:lstStyle/>
          <a:p>
            <a:r>
              <a:rPr lang="pl-PL" sz="2800" dirty="0" smtClean="0"/>
              <a:t>ocenia i dokumentuje ryzyko zawodowe związane </a:t>
            </a:r>
            <a:br>
              <a:rPr lang="pl-PL" sz="2800" dirty="0" smtClean="0"/>
            </a:br>
            <a:r>
              <a:rPr lang="pl-PL" sz="2800" dirty="0" smtClean="0"/>
              <a:t>z wykonywaną pracą oraz stosuje środki kontroli ryzyka zawodowego;</a:t>
            </a:r>
          </a:p>
          <a:p>
            <a:pPr>
              <a:buNone/>
            </a:pPr>
            <a:endParaRPr lang="pl-PL" sz="1600" dirty="0" smtClean="0"/>
          </a:p>
          <a:p>
            <a:r>
              <a:rPr lang="pl-PL" sz="2800" dirty="0" smtClean="0"/>
              <a:t>informuje pracowników o ryzyku zawodowym, które wiąże się z wykonywaną pracą, oraz o zasadach ochrony przed zagrożeniami;</a:t>
            </a:r>
          </a:p>
          <a:p>
            <a:endParaRPr lang="pl-PL" sz="1600" dirty="0" smtClean="0"/>
          </a:p>
          <a:p>
            <a:pPr algn="just">
              <a:lnSpc>
                <a:spcPct val="120000"/>
              </a:lnSpc>
              <a:buClr>
                <a:schemeClr val="tx1"/>
              </a:buClr>
              <a:defRPr/>
            </a:pPr>
            <a:r>
              <a:rPr lang="pl-PL" sz="2800" dirty="0" smtClean="0">
                <a:cs typeface="Arial" pitchFamily="34" charset="0"/>
              </a:rPr>
              <a:t>zapewnia </a:t>
            </a:r>
            <a:r>
              <a:rPr lang="pl-PL" sz="2800" b="1" dirty="0">
                <a:cs typeface="Arial" pitchFamily="34" charset="0"/>
              </a:rPr>
              <a:t>wykonanie badań i pomiarów czynnika szkodliwego </a:t>
            </a:r>
            <a:r>
              <a:rPr lang="pl-PL" sz="2800" dirty="0">
                <a:cs typeface="Arial" pitchFamily="34" charset="0"/>
              </a:rPr>
              <a:t>dla zdrowia </a:t>
            </a:r>
            <a:r>
              <a:rPr lang="pl-PL" sz="2800" dirty="0" smtClean="0">
                <a:cs typeface="Arial" pitchFamily="34" charset="0"/>
              </a:rPr>
              <a:t/>
            </a:r>
            <a:br>
              <a:rPr lang="pl-PL" sz="2800" dirty="0" smtClean="0">
                <a:cs typeface="Arial" pitchFamily="34" charset="0"/>
              </a:rPr>
            </a:br>
            <a:r>
              <a:rPr lang="pl-PL" sz="2800" dirty="0" smtClean="0">
                <a:cs typeface="Arial" pitchFamily="34" charset="0"/>
              </a:rPr>
              <a:t>w </a:t>
            </a:r>
            <a:r>
              <a:rPr lang="pl-PL" sz="2800" dirty="0">
                <a:cs typeface="Arial" pitchFamily="34" charset="0"/>
              </a:rPr>
              <a:t>środowisku pracy, nie później niż </a:t>
            </a:r>
            <a:r>
              <a:rPr lang="pl-PL" sz="2800" dirty="0" smtClean="0">
                <a:cs typeface="Arial" pitchFamily="34" charset="0"/>
              </a:rPr>
              <a:t>w </a:t>
            </a:r>
            <a:r>
              <a:rPr lang="pl-PL" sz="2800" dirty="0">
                <a:cs typeface="Arial" pitchFamily="34" charset="0"/>
              </a:rPr>
              <a:t>terminie 30 dni od dnia rozpoczęcia działalności. Następnie zapewnia przeprowadzanie kolejnych badań </a:t>
            </a:r>
            <a:r>
              <a:rPr lang="pl-PL" sz="2800" dirty="0" smtClean="0">
                <a:cs typeface="Arial" pitchFamily="34" charset="0"/>
              </a:rPr>
              <a:t>i </a:t>
            </a:r>
            <a:r>
              <a:rPr lang="pl-PL" sz="2800" dirty="0">
                <a:cs typeface="Arial" pitchFamily="34" charset="0"/>
              </a:rPr>
              <a:t>pomiarów </a:t>
            </a:r>
            <a:r>
              <a:rPr lang="pl-PL" sz="2800" dirty="0" smtClean="0">
                <a:cs typeface="Arial" pitchFamily="34" charset="0"/>
              </a:rPr>
              <a:t/>
            </a:r>
            <a:br>
              <a:rPr lang="pl-PL" sz="2800" dirty="0" smtClean="0">
                <a:cs typeface="Arial" pitchFamily="34" charset="0"/>
              </a:rPr>
            </a:br>
            <a:r>
              <a:rPr lang="pl-PL" sz="2800" dirty="0" smtClean="0">
                <a:cs typeface="Arial" pitchFamily="34" charset="0"/>
              </a:rPr>
              <a:t>z </a:t>
            </a:r>
            <a:r>
              <a:rPr lang="pl-PL" sz="2800" dirty="0">
                <a:cs typeface="Arial" pitchFamily="34" charset="0"/>
              </a:rPr>
              <a:t>częstotliwością i w trybie określonym </a:t>
            </a:r>
            <a:r>
              <a:rPr lang="pl-PL" sz="2800" dirty="0" smtClean="0">
                <a:cs typeface="Arial" pitchFamily="34" charset="0"/>
              </a:rPr>
              <a:t>w Rozporządzeniu </a:t>
            </a:r>
            <a:r>
              <a:rPr lang="pl-PL" sz="2800" dirty="0">
                <a:cs typeface="Arial" pitchFamily="34" charset="0"/>
              </a:rPr>
              <a:t>Ministra Zdrowia  </a:t>
            </a:r>
            <a:r>
              <a:rPr lang="pl-PL" sz="2800" dirty="0" smtClean="0">
                <a:cs typeface="Arial" pitchFamily="34" charset="0"/>
              </a:rPr>
              <a:t>z </a:t>
            </a:r>
            <a:r>
              <a:rPr lang="pl-PL" sz="2800" dirty="0">
                <a:cs typeface="Arial" pitchFamily="34" charset="0"/>
              </a:rPr>
              <a:t>dnia </a:t>
            </a:r>
            <a:r>
              <a:rPr lang="pl-PL" sz="2800" dirty="0" smtClean="0">
                <a:cs typeface="Arial" pitchFamily="34" charset="0"/>
              </a:rPr>
              <a:t/>
            </a:r>
            <a:br>
              <a:rPr lang="pl-PL" sz="2800" dirty="0" smtClean="0">
                <a:cs typeface="Arial" pitchFamily="34" charset="0"/>
              </a:rPr>
            </a:br>
            <a:r>
              <a:rPr lang="pl-PL" sz="2800" dirty="0" smtClean="0">
                <a:cs typeface="Arial" pitchFamily="34" charset="0"/>
              </a:rPr>
              <a:t>2 </a:t>
            </a:r>
            <a:r>
              <a:rPr lang="pl-PL" sz="2800" dirty="0">
                <a:cs typeface="Arial" pitchFamily="34" charset="0"/>
              </a:rPr>
              <a:t>lutego 2011 r. w sprawie badań </a:t>
            </a:r>
            <a:r>
              <a:rPr lang="pl-PL" sz="2800" dirty="0" smtClean="0">
                <a:cs typeface="Arial" pitchFamily="34" charset="0"/>
              </a:rPr>
              <a:t>i </a:t>
            </a:r>
            <a:r>
              <a:rPr lang="pl-PL" sz="2800" dirty="0">
                <a:cs typeface="Arial" pitchFamily="34" charset="0"/>
              </a:rPr>
              <a:t>pomiarów czynników szkodliwych dla zdrowia </a:t>
            </a:r>
            <a:r>
              <a:rPr lang="pl-PL" sz="2800" dirty="0" smtClean="0">
                <a:cs typeface="Arial" pitchFamily="34" charset="0"/>
              </a:rPr>
              <a:t/>
            </a:r>
            <a:br>
              <a:rPr lang="pl-PL" sz="2800" dirty="0" smtClean="0">
                <a:cs typeface="Arial" pitchFamily="34" charset="0"/>
              </a:rPr>
            </a:br>
            <a:r>
              <a:rPr lang="pl-PL" sz="2800" dirty="0" smtClean="0">
                <a:cs typeface="Arial" pitchFamily="34" charset="0"/>
              </a:rPr>
              <a:t>w </a:t>
            </a:r>
            <a:r>
              <a:rPr lang="pl-PL" sz="2800" dirty="0">
                <a:cs typeface="Arial" pitchFamily="34" charset="0"/>
              </a:rPr>
              <a:t>środowisku </a:t>
            </a:r>
            <a:r>
              <a:rPr lang="pl-PL" sz="2800" dirty="0" smtClean="0">
                <a:cs typeface="Arial" pitchFamily="34" charset="0"/>
              </a:rPr>
              <a:t>pracy </a:t>
            </a:r>
            <a:r>
              <a:rPr lang="pl-PL" sz="2800" dirty="0" smtClean="0"/>
              <a:t>(Dz. U. Nr 33, poz. 166).</a:t>
            </a:r>
            <a:r>
              <a:rPr lang="pl-PL" sz="2800" dirty="0" smtClean="0">
                <a:cs typeface="Arial" pitchFamily="34" charset="0"/>
              </a:rPr>
              <a:t> </a:t>
            </a:r>
            <a:endParaRPr lang="pl-PL" sz="2800" dirty="0">
              <a:cs typeface="Arial" pitchFamily="34" charset="0"/>
            </a:endParaRPr>
          </a:p>
          <a:p>
            <a:pPr marL="114300" indent="-457200">
              <a:lnSpc>
                <a:spcPct val="120000"/>
              </a:lnSpc>
              <a:buClr>
                <a:schemeClr val="tx1"/>
              </a:buClr>
              <a:buNone/>
              <a:defRPr/>
            </a:pPr>
            <a:endParaRPr lang="pl-PL" dirty="0"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1664</Words>
  <Application>Microsoft Office PowerPoint</Application>
  <PresentationFormat>Panoramiczny</PresentationFormat>
  <Paragraphs>218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Motyw pakietu Office</vt:lpstr>
      <vt:lpstr>Badania środowiska pracy jako wsparcie  eliminacji czynników szkodliwych </vt:lpstr>
      <vt:lpstr>Plan prezentacji</vt:lpstr>
      <vt:lpstr>Wprowadzenie</vt:lpstr>
      <vt:lpstr>System Akredytacji w Polsce. Akredytacja w obszarach regulowanych prawnie.</vt:lpstr>
      <vt:lpstr>Prezentacja programu PowerPoint</vt:lpstr>
      <vt:lpstr>System Akredytacji w Polsce. Akredytacja w obszarach regulowanych prawnie.</vt:lpstr>
      <vt:lpstr>System Akredytacji w Polsce. Akredytacja w obszarach regulowanych prawnie.</vt:lpstr>
      <vt:lpstr>Podstawowe obowiązki pracodawcy – wymagania prawne </vt:lpstr>
      <vt:lpstr>Podstawowe obowiązki pracodawcy – wymagania prawne </vt:lpstr>
      <vt:lpstr>Etapy działań związane z identyfikacją oraz analizą wyników badań i pomiarów czynników szkodliwych dla zdrowia</vt:lpstr>
      <vt:lpstr>Etapy działań związane z identyfikacją wyników badań i pomiarów  czynników szkodliwych dla zdrowia – Etap I</vt:lpstr>
      <vt:lpstr>Etapy działań związane z identyfikacją zakresu badań i pomiarów  czynników szkodliwych dla zdrowia – Etap I</vt:lpstr>
      <vt:lpstr>Etapy działań związane z identyfikacją zakresu badań i pomiarów  czynników szkodliwych dla zdrowia – Etap II  Identyfikacja potencjalnego narażenia powinna dać  odpowiedź na pytania?</vt:lpstr>
      <vt:lpstr>Etapy działań związane z identyfikacją oraz analizą wyników badań i pomiarów czynników szkodliwych dla zdrowia – Etap III</vt:lpstr>
      <vt:lpstr>Etapy działań związane z identyfikacja oraz analizą wyników badań i pomiarów  czynników szkodliwych dla zdrowia – Etap IV</vt:lpstr>
      <vt:lpstr>Analiza otrzymanych z laboratorium wyników badań i pomiarów czynników szkodliwych dla zdrowia oraz podjęcie stosownych działań – Etap V</vt:lpstr>
      <vt:lpstr>Analiza otrzymanych z laboratorium wyników badań i pomiarów czynników szkodliwych dla zdrowia oraz podjęcie stosownych działań</vt:lpstr>
      <vt:lpstr>Analiza otrzymanych z laboratorium wyników badań i pomiarów czynników szkodliwych dla zdrowia oraz podjęcie stosownych działań</vt:lpstr>
      <vt:lpstr>Analiza otrzymanych z laboratorium wyników badań i pomiarów czynników szkodliwych dla zdrowia oraz podjęcie stosownych działań</vt:lpstr>
      <vt:lpstr>Analiza otrzymanych z laboratorium wyników badań i pomiarów czynników szkodliwych dla zdrowia oraz podjęcie stosownych działań</vt:lpstr>
      <vt:lpstr>Analiza otrzymanych z laboratorium wyników badań i pomiarów czynników szkodliwych dla zdrowia oraz podjęcie stosownych działań</vt:lpstr>
      <vt:lpstr>                          Centrum Badań Jakości sp. z o.o.</vt:lpstr>
      <vt:lpstr>Centrum Badań Jakości sp. z o.o.</vt:lpstr>
      <vt:lpstr>Centrum Badań Jakości sp. z o.o.</vt:lpstr>
      <vt:lpstr>Zakres Akredytacji Centrum Badań Jakości sp. z o.o.</vt:lpstr>
      <vt:lpstr>Akredytowane badania środowiska pracy w CBJ sp. z o.o. – AB 412  – zakres dostosowany do procesów naszych klientów</vt:lpstr>
      <vt:lpstr>Akredytowane badania środowiska pracy w CBJ sp. z o.o. – AB 412 – zakres dostosowany do procesów naszych klientów</vt:lpstr>
      <vt:lpstr>Badania środowiska pracy stanowią wsparcie  eliminacji czynników szkodliwych na stanowiskach pracy poprzez: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Badania czynników szkodliwych dla zdrowia</dc:title>
  <dc:creator>ALL</dc:creator>
  <cp:lastModifiedBy>Rajczakowska Katarzyna</cp:lastModifiedBy>
  <cp:revision>200</cp:revision>
  <cp:lastPrinted>2018-04-19T12:15:26Z</cp:lastPrinted>
  <dcterms:created xsi:type="dcterms:W3CDTF">2018-04-12T06:10:30Z</dcterms:created>
  <dcterms:modified xsi:type="dcterms:W3CDTF">2018-04-24T05:47:32Z</dcterms:modified>
</cp:coreProperties>
</file>