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4611" r:id="rId2"/>
    <p:sldMasterId id="2147487243" r:id="rId3"/>
    <p:sldMasterId id="2147487470" r:id="rId4"/>
    <p:sldMasterId id="2147487482" r:id="rId5"/>
    <p:sldMasterId id="2147487495" r:id="rId6"/>
    <p:sldMasterId id="2147487508" r:id="rId7"/>
    <p:sldMasterId id="2147488324" r:id="rId8"/>
    <p:sldMasterId id="2147488339" r:id="rId9"/>
    <p:sldMasterId id="2147488354" r:id="rId10"/>
    <p:sldMasterId id="2147488548" r:id="rId11"/>
  </p:sldMasterIdLst>
  <p:notesMasterIdLst>
    <p:notesMasterId r:id="rId55"/>
  </p:notesMasterIdLst>
  <p:handoutMasterIdLst>
    <p:handoutMasterId r:id="rId56"/>
  </p:handoutMasterIdLst>
  <p:sldIdLst>
    <p:sldId id="2071" r:id="rId12"/>
    <p:sldId id="2247" r:id="rId13"/>
    <p:sldId id="2292" r:id="rId14"/>
    <p:sldId id="2293" r:id="rId15"/>
    <p:sldId id="2249" r:id="rId16"/>
    <p:sldId id="2187" r:id="rId17"/>
    <p:sldId id="2193" r:id="rId18"/>
    <p:sldId id="2281" r:id="rId19"/>
    <p:sldId id="2282" r:id="rId20"/>
    <p:sldId id="2254" r:id="rId21"/>
    <p:sldId id="2283" r:id="rId22"/>
    <p:sldId id="2251" r:id="rId23"/>
    <p:sldId id="2203" r:id="rId24"/>
    <p:sldId id="2256" r:id="rId25"/>
    <p:sldId id="2285" r:id="rId26"/>
    <p:sldId id="2252" r:id="rId27"/>
    <p:sldId id="2284" r:id="rId28"/>
    <p:sldId id="2286" r:id="rId29"/>
    <p:sldId id="2297" r:id="rId30"/>
    <p:sldId id="2291" r:id="rId31"/>
    <p:sldId id="2287" r:id="rId32"/>
    <p:sldId id="2189" r:id="rId33"/>
    <p:sldId id="2258" r:id="rId34"/>
    <p:sldId id="2260" r:id="rId35"/>
    <p:sldId id="2261" r:id="rId36"/>
    <p:sldId id="2262" r:id="rId37"/>
    <p:sldId id="2263" r:id="rId38"/>
    <p:sldId id="2264" r:id="rId39"/>
    <p:sldId id="2265" r:id="rId40"/>
    <p:sldId id="2295" r:id="rId41"/>
    <p:sldId id="2672" r:id="rId42"/>
    <p:sldId id="2408" r:id="rId43"/>
    <p:sldId id="2267" r:id="rId44"/>
    <p:sldId id="2239" r:id="rId45"/>
    <p:sldId id="2269" r:id="rId46"/>
    <p:sldId id="2270" r:id="rId47"/>
    <p:sldId id="2271" r:id="rId48"/>
    <p:sldId id="2272" r:id="rId49"/>
    <p:sldId id="2273" r:id="rId50"/>
    <p:sldId id="2277" r:id="rId51"/>
    <p:sldId id="2278" r:id="rId52"/>
    <p:sldId id="2279" r:id="rId53"/>
    <p:sldId id="1729" r:id="rId54"/>
  </p:sldIdLst>
  <p:sldSz cx="9144000" cy="6858000" type="screen4x3"/>
  <p:notesSz cx="9947275" cy="6858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1" userDrawn="1">
          <p15:clr>
            <a:srgbClr val="A4A3A4"/>
          </p15:clr>
        </p15:guide>
        <p15:guide id="2" pos="313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6600"/>
    <a:srgbClr val="FFEEB9"/>
    <a:srgbClr val="FFFF99"/>
    <a:srgbClr val="FFE697"/>
    <a:srgbClr val="FFFFCC"/>
    <a:srgbClr val="C2F862"/>
    <a:srgbClr val="33CC33"/>
    <a:srgbClr val="C1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86414" autoAdjust="0"/>
  </p:normalViewPr>
  <p:slideViewPr>
    <p:cSldViewPr>
      <p:cViewPr varScale="1">
        <p:scale>
          <a:sx n="87" d="100"/>
          <a:sy n="87" d="100"/>
        </p:scale>
        <p:origin x="139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838" y="90"/>
      </p:cViewPr>
      <p:guideLst>
        <p:guide orient="horz" pos="2161"/>
        <p:guide pos="3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Magazyn\power%20point\2016-prezentacje\KGHM\WYKR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Magazyn\2017\Ilo&#347;&#263;%20zak&#322;ad&#243;w_zatrudnienie%202017\zatrudnienie%20wg%20wieku%20stazu%202017\Zatrudnienia%20w%20rozbiciu%20na%20grupy%20sta&#380;owe%20i%20wiekowe_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Magazyn\power%20point\2016-prezentacje\KGHM\WYKRES2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Magazyn\2017\Ilo&#347;&#263;%20zak&#322;ad&#243;w_zatrudnienie%202017\zatrudnienie%20wg%20wieku%20stazu%202017\Zatrudnienia%20w%20rozbiciu%20na%20grupy%20sta&#380;owe%20i%20wiekowe_2017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890230803642454E-2"/>
          <c:y val="2.2503511190070283E-2"/>
          <c:w val="0.96455186528998327"/>
          <c:h val="0.67325876313526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Arkusz2!$C$1</c:f>
              <c:strCache>
                <c:ptCount val="1"/>
                <c:pt idx="0">
                  <c:v>3 M-CE 2017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0943104925481982E-16"/>
                  <c:y val="1.352265043948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44-4811-B043-E890961A9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Arkusz2!$A$2:$B$9</c:f>
              <c:multiLvlStrCache>
                <c:ptCount val="8"/>
                <c:lvl>
                  <c:pt idx="0">
                    <c:v>ZAŁ.WŁ.</c:v>
                  </c:pt>
                  <c:pt idx="1">
                    <c:v>FIRMY USŁ.</c:v>
                  </c:pt>
                  <c:pt idx="2">
                    <c:v>ZAŁ.WŁ.</c:v>
                  </c:pt>
                  <c:pt idx="3">
                    <c:v>FIRMY USŁ.</c:v>
                  </c:pt>
                  <c:pt idx="4">
                    <c:v>ZAŁ.WŁ.</c:v>
                  </c:pt>
                  <c:pt idx="5">
                    <c:v>FIRMY USŁ.</c:v>
                  </c:pt>
                  <c:pt idx="6">
                    <c:v>ZAŁ.WŁ.</c:v>
                  </c:pt>
                  <c:pt idx="7">
                    <c:v>FIRMY USŁ.</c:v>
                  </c:pt>
                </c:lvl>
                <c:lvl>
                  <c:pt idx="0">
                    <c:v>OGÓŁEM</c:v>
                  </c:pt>
                  <c:pt idx="2">
                    <c:v>O/ZG LUBIN</c:v>
                  </c:pt>
                  <c:pt idx="4">
                    <c:v>O/ZG POLK.-SIER.</c:v>
                  </c:pt>
                  <c:pt idx="6">
                    <c:v>O/ZG RUDNA</c:v>
                  </c:pt>
                </c:lvl>
              </c:multiLvlStrCache>
            </c:multiLvlStrRef>
          </c:cat>
          <c:val>
            <c:numRef>
              <c:f>Arkusz2!$C$2:$C$9</c:f>
              <c:numCache>
                <c:formatCode>General</c:formatCode>
                <c:ptCount val="8"/>
                <c:pt idx="0">
                  <c:v>57</c:v>
                </c:pt>
                <c:pt idx="1">
                  <c:v>14</c:v>
                </c:pt>
                <c:pt idx="2">
                  <c:v>19</c:v>
                </c:pt>
                <c:pt idx="3">
                  <c:v>4</c:v>
                </c:pt>
                <c:pt idx="4">
                  <c:v>13</c:v>
                </c:pt>
                <c:pt idx="5">
                  <c:v>4</c:v>
                </c:pt>
                <c:pt idx="6">
                  <c:v>25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44-4811-B043-E890961A9D62}"/>
            </c:ext>
          </c:extLst>
        </c:ser>
        <c:ser>
          <c:idx val="1"/>
          <c:order val="1"/>
          <c:tx>
            <c:strRef>
              <c:f>Arkusz2!$D$1</c:f>
              <c:strCache>
                <c:ptCount val="1"/>
                <c:pt idx="0">
                  <c:v>3 M-CE 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4767764577488102E-3"/>
                  <c:y val="8.11359026369173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44-4811-B043-E890961A9D6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7CA-4B85-9CD0-559B3935A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7CA-4B85-9CD0-559B3935AD8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7CA-4B85-9CD0-559B3935A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Arkusz2!$A$2:$B$9</c:f>
              <c:multiLvlStrCache>
                <c:ptCount val="8"/>
                <c:lvl>
                  <c:pt idx="0">
                    <c:v>ZAŁ.WŁ.</c:v>
                  </c:pt>
                  <c:pt idx="1">
                    <c:v>FIRMY USŁ.</c:v>
                  </c:pt>
                  <c:pt idx="2">
                    <c:v>ZAŁ.WŁ.</c:v>
                  </c:pt>
                  <c:pt idx="3">
                    <c:v>FIRMY USŁ.</c:v>
                  </c:pt>
                  <c:pt idx="4">
                    <c:v>ZAŁ.WŁ.</c:v>
                  </c:pt>
                  <c:pt idx="5">
                    <c:v>FIRMY USŁ.</c:v>
                  </c:pt>
                  <c:pt idx="6">
                    <c:v>ZAŁ.WŁ.</c:v>
                  </c:pt>
                  <c:pt idx="7">
                    <c:v>FIRMY USŁ.</c:v>
                  </c:pt>
                </c:lvl>
                <c:lvl>
                  <c:pt idx="0">
                    <c:v>OGÓŁEM</c:v>
                  </c:pt>
                  <c:pt idx="2">
                    <c:v>O/ZG LUBIN</c:v>
                  </c:pt>
                  <c:pt idx="4">
                    <c:v>O/ZG POLK.-SIER.</c:v>
                  </c:pt>
                  <c:pt idx="6">
                    <c:v>O/ZG RUDNA</c:v>
                  </c:pt>
                </c:lvl>
              </c:multiLvlStrCache>
            </c:multiLvlStrRef>
          </c:cat>
          <c:val>
            <c:numRef>
              <c:f>Arkusz2!$D$2:$D$9</c:f>
              <c:numCache>
                <c:formatCode>General</c:formatCode>
                <c:ptCount val="8"/>
                <c:pt idx="0">
                  <c:v>47</c:v>
                </c:pt>
                <c:pt idx="1">
                  <c:v>18</c:v>
                </c:pt>
                <c:pt idx="2">
                  <c:v>9</c:v>
                </c:pt>
                <c:pt idx="3">
                  <c:v>4</c:v>
                </c:pt>
                <c:pt idx="4">
                  <c:v>15</c:v>
                </c:pt>
                <c:pt idx="5">
                  <c:v>5</c:v>
                </c:pt>
                <c:pt idx="6">
                  <c:v>23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44-4811-B043-E890961A9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27"/>
        <c:axId val="476935448"/>
        <c:axId val="476937408"/>
      </c:barChart>
      <c:catAx>
        <c:axId val="47693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l-PL"/>
          </a:p>
        </c:txPr>
        <c:crossAx val="476937408"/>
        <c:crosses val="autoZero"/>
        <c:auto val="1"/>
        <c:lblAlgn val="ctr"/>
        <c:lblOffset val="100"/>
        <c:noMultiLvlLbl val="0"/>
      </c:catAx>
      <c:valAx>
        <c:axId val="47693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693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 m-ce 2018</c:v>
                </c:pt>
              </c:strCache>
            </c:strRef>
          </c:cat>
          <c:val>
            <c:numRef>
              <c:f>Arkusz1!$B$2:$B$11</c:f>
              <c:numCache>
                <c:formatCode>0.00</c:formatCode>
                <c:ptCount val="10"/>
                <c:pt idx="0">
                  <c:v>0.2635509092506369</c:v>
                </c:pt>
                <c:pt idx="1">
                  <c:v>0.11146946479794302</c:v>
                </c:pt>
                <c:pt idx="2">
                  <c:v>0.14819535111183563</c:v>
                </c:pt>
                <c:pt idx="3">
                  <c:v>0.15340224259468935</c:v>
                </c:pt>
                <c:pt idx="4">
                  <c:v>0.10142208248513079</c:v>
                </c:pt>
                <c:pt idx="5">
                  <c:v>0.15157601158040729</c:v>
                </c:pt>
                <c:pt idx="6">
                  <c:v>0.10811882258602204</c:v>
                </c:pt>
                <c:pt idx="7">
                  <c:v>9.3954939211154331E-2</c:v>
                </c:pt>
                <c:pt idx="8">
                  <c:v>9.7298033606740802E-2</c:v>
                </c:pt>
                <c:pt idx="9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9A-41D2-8312-FC0D4D1D3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4541496"/>
        <c:axId val="664541824"/>
      </c:lineChart>
      <c:catAx>
        <c:axId val="66454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4541824"/>
        <c:crosses val="autoZero"/>
        <c:auto val="1"/>
        <c:lblAlgn val="ctr"/>
        <c:lblOffset val="100"/>
        <c:noMultiLvlLbl val="0"/>
      </c:catAx>
      <c:valAx>
        <c:axId val="66454182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6454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Arkusz1!$B$2:$B$11</c:f>
              <c:numCache>
                <c:formatCode>0.00</c:formatCode>
                <c:ptCount val="10"/>
                <c:pt idx="0">
                  <c:v>0.17930787161556391</c:v>
                </c:pt>
                <c:pt idx="1">
                  <c:v>0.45656888483049879</c:v>
                </c:pt>
                <c:pt idx="2">
                  <c:v>0.11714402858314298</c:v>
                </c:pt>
                <c:pt idx="3">
                  <c:v>0.1616205150307079</c:v>
                </c:pt>
                <c:pt idx="4">
                  <c:v>0.15182186234817813</c:v>
                </c:pt>
                <c:pt idx="5">
                  <c:v>0.27038719446247028</c:v>
                </c:pt>
                <c:pt idx="6">
                  <c:v>9.853672956594571E-2</c:v>
                </c:pt>
                <c:pt idx="7">
                  <c:v>0.88</c:v>
                </c:pt>
                <c:pt idx="8">
                  <c:v>0.1069747539580659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53-4A0A-B21B-9F41540CB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4541496"/>
        <c:axId val="664541824"/>
      </c:lineChart>
      <c:catAx>
        <c:axId val="66454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4541824"/>
        <c:crosses val="autoZero"/>
        <c:auto val="1"/>
        <c:lblAlgn val="ctr"/>
        <c:lblOffset val="100"/>
        <c:noMultiLvlLbl val="0"/>
      </c:catAx>
      <c:valAx>
        <c:axId val="66454182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6454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855218266360076E-3"/>
          <c:y val="0.10257602826738087"/>
          <c:w val="0.98083862384775389"/>
          <c:h val="0.622508624549021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Górnictwo ogółem</c:v>
                </c:pt>
              </c:strCache>
            </c:strRef>
          </c:tx>
          <c:spPr>
            <a:solidFill>
              <a:srgbClr val="008000"/>
            </a:solidFill>
            <a:ln w="43064">
              <a:solidFill>
                <a:srgbClr val="99CC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9.2245718382295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D-4365-BD40-693B557101AD}"/>
                </c:ext>
              </c:extLst>
            </c:dLbl>
            <c:dLbl>
              <c:idx val="1"/>
              <c:layout>
                <c:manualLayout>
                  <c:x val="0"/>
                  <c:y val="2.7673836572061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229587876901001E-2"/>
                      <c:h val="7.95620531621033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2D-4365-BD40-693B557101AD}"/>
                </c:ext>
              </c:extLst>
            </c:dLbl>
            <c:dLbl>
              <c:idx val="7"/>
              <c:layout>
                <c:manualLayout>
                  <c:x val="2.8062115381917102E-3"/>
                  <c:y val="-1.84491436764591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42D-4365-BD40-693B557101AD}"/>
                </c:ext>
              </c:extLst>
            </c:dLbl>
            <c:dLbl>
              <c:idx val="9"/>
              <c:layout>
                <c:manualLayout>
                  <c:x val="1.4031057690958346E-2"/>
                  <c:y val="6.14971455881960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2D-4365-BD40-693B557101AD}"/>
                </c:ext>
              </c:extLst>
            </c:dLbl>
            <c:dLbl>
              <c:idx val="10"/>
              <c:layout>
                <c:manualLayout>
                  <c:x val="1.403105769095845E-2"/>
                  <c:y val="-2.7673715514688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2D-4365-BD40-693B557101AD}"/>
                </c:ext>
              </c:extLst>
            </c:dLbl>
            <c:spPr>
              <a:noFill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800" b="1">
                    <a:solidFill>
                      <a:srgbClr val="0066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2018*</c:v>
                </c:pt>
              </c:strCache>
            </c:strRef>
          </c:cat>
          <c:val>
            <c:numRef>
              <c:f>Arkusz1!$C$2:$C$18</c:f>
              <c:numCache>
                <c:formatCode>General</c:formatCode>
                <c:ptCount val="10"/>
                <c:pt idx="0">
                  <c:v>50</c:v>
                </c:pt>
                <c:pt idx="1">
                  <c:v>32</c:v>
                </c:pt>
                <c:pt idx="2">
                  <c:v>25</c:v>
                </c:pt>
                <c:pt idx="3">
                  <c:v>18</c:v>
                </c:pt>
                <c:pt idx="4">
                  <c:v>16</c:v>
                </c:pt>
                <c:pt idx="5">
                  <c:v>29</c:v>
                </c:pt>
                <c:pt idx="6">
                  <c:v>12</c:v>
                </c:pt>
                <c:pt idx="7">
                  <c:v>9</c:v>
                </c:pt>
                <c:pt idx="8">
                  <c:v>14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2D-4365-BD40-693B55710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81954784"/>
        <c:axId val="1"/>
      </c:barChar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Górnictwo węgla kamiennego</c:v>
                </c:pt>
              </c:strCache>
            </c:strRef>
          </c:tx>
          <c:spPr>
            <a:ln w="4708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33633">
                <a:solidFill>
                  <a:schemeClr val="bg1"/>
                </a:solidFill>
              </a:ln>
            </c:spPr>
          </c:marker>
          <c:dLbls>
            <c:dLbl>
              <c:idx val="7"/>
              <c:layout>
                <c:manualLayout>
                  <c:x val="-2.1730683459449077E-2"/>
                  <c:y val="-1.2857540876855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4-4D51-968E-BF3601C6DE9C}"/>
                </c:ext>
              </c:extLst>
            </c:dLbl>
            <c:dLbl>
              <c:idx val="9"/>
              <c:layout>
                <c:manualLayout>
                  <c:x val="-3.5761741150407422E-2"/>
                  <c:y val="3.07485727940985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2D-4365-BD40-693B557101AD}"/>
                </c:ext>
              </c:extLst>
            </c:dLbl>
            <c:dLbl>
              <c:idx val="10"/>
              <c:layout>
                <c:manualLayout>
                  <c:x val="-1.4509549902451005E-2"/>
                  <c:y val="-1.8449143676459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2D-4365-BD40-693B557101AD}"/>
                </c:ext>
              </c:extLst>
            </c:dLbl>
            <c:spPr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966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2018*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0"/>
                <c:pt idx="0">
                  <c:v>43</c:v>
                </c:pt>
                <c:pt idx="1">
                  <c:v>19</c:v>
                </c:pt>
                <c:pt idx="2">
                  <c:v>18</c:v>
                </c:pt>
                <c:pt idx="3">
                  <c:v>11</c:v>
                </c:pt>
                <c:pt idx="4">
                  <c:v>7</c:v>
                </c:pt>
                <c:pt idx="5">
                  <c:v>22</c:v>
                </c:pt>
                <c:pt idx="6">
                  <c:v>7</c:v>
                </c:pt>
                <c:pt idx="7">
                  <c:v>5</c:v>
                </c:pt>
                <c:pt idx="8">
                  <c:v>9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42D-4365-BD40-693B557101A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Kopalnie rud miedzi</c:v>
                </c:pt>
              </c:strCache>
            </c:strRef>
          </c:tx>
          <c:spPr>
            <a:ln w="43586">
              <a:solidFill>
                <a:srgbClr val="663300"/>
              </a:solidFill>
            </a:ln>
          </c:spPr>
          <c:marker>
            <c:symbol val="triangle"/>
            <c:size val="2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2.2397103459384893E-2"/>
                  <c:y val="-9.22457183822958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2D-4365-BD40-693B557101AD}"/>
                </c:ext>
              </c:extLst>
            </c:dLbl>
            <c:dLbl>
              <c:idx val="4"/>
              <c:layout>
                <c:manualLayout>
                  <c:x val="-2.3835342113092756E-2"/>
                  <c:y val="2.1524000955869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2D-4365-BD40-693B557101AD}"/>
                </c:ext>
              </c:extLst>
            </c:dLbl>
            <c:dLbl>
              <c:idx val="6"/>
              <c:layout>
                <c:manualLayout>
                  <c:x val="-2.5238447882188715E-2"/>
                  <c:y val="3.9973144632328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2D-4365-BD40-693B557101AD}"/>
                </c:ext>
              </c:extLst>
            </c:dLbl>
            <c:dLbl>
              <c:idx val="7"/>
              <c:layout>
                <c:manualLayout>
                  <c:x val="-1.6819813267613584E-2"/>
                  <c:y val="2.812237787158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2D-4365-BD40-693B557101AD}"/>
                </c:ext>
              </c:extLst>
            </c:dLbl>
            <c:dLbl>
              <c:idx val="9"/>
              <c:layout>
                <c:manualLayout>
                  <c:x val="-5.5774006725406349E-3"/>
                  <c:y val="5.536841815395680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2D-4365-BD40-693B557101AD}"/>
                </c:ext>
              </c:extLst>
            </c:dLbl>
            <c:spPr>
              <a:solidFill>
                <a:srgbClr val="CC6600"/>
              </a:solidFill>
              <a:ln>
                <a:solidFill>
                  <a:srgbClr val="663300"/>
                </a:solidFill>
              </a:ln>
            </c:spPr>
            <c:txPr>
              <a:bodyPr/>
              <a:lstStyle/>
              <a:p>
                <a:pPr>
                  <a:defRPr sz="1966" b="1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2018*</c:v>
                </c:pt>
              </c:strCache>
            </c:strRef>
          </c:cat>
          <c:val>
            <c:numRef>
              <c:f>Arkusz1!$D$2:$D$18</c:f>
              <c:numCache>
                <c:formatCode>General</c:formatCode>
                <c:ptCount val="10"/>
                <c:pt idx="0">
                  <c:v>2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42D-4365-BD40-693B55710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54784"/>
        <c:axId val="1"/>
      </c:lineChart>
      <c:catAx>
        <c:axId val="18195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5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1954784"/>
        <c:crosses val="autoZero"/>
        <c:crossBetween val="between"/>
      </c:valAx>
      <c:spPr>
        <a:noFill/>
        <a:ln w="2534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2.0876888074915684E-2"/>
          <c:y val="0.84665638324633752"/>
          <c:w val="0.85901294934047956"/>
          <c:h val="0.13796933035661324"/>
        </c:manualLayout>
      </c:layout>
      <c:overlay val="0"/>
      <c:txPr>
        <a:bodyPr/>
        <a:lstStyle/>
        <a:p>
          <a:pPr>
            <a:defRPr sz="16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  <a:bevelB w="152400" h="50800" prst="softRound"/>
    </a:sp3d>
  </c:spPr>
  <c:txPr>
    <a:bodyPr/>
    <a:lstStyle/>
    <a:p>
      <a:pPr>
        <a:defRPr sz="1865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33777360152826E-2"/>
          <c:y val="0.19980142712072457"/>
          <c:w val="0.8288101738248268"/>
          <c:h val="0.29960588296523893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Górnictwo ogółem</c:v>
                </c:pt>
              </c:strCache>
            </c:strRef>
          </c:tx>
          <c:spPr>
            <a:ln w="46123">
              <a:solidFill>
                <a:schemeClr val="tx1"/>
              </a:solidFill>
            </a:ln>
          </c:spPr>
          <c:marker>
            <c:spPr>
              <a:solidFill>
                <a:srgbClr val="C00000"/>
              </a:solidFill>
              <a:ln w="32941">
                <a:solidFill>
                  <a:schemeClr val="tx1"/>
                </a:solidFill>
              </a:ln>
            </c:spPr>
          </c:marker>
          <c:dLbls>
            <c:dLbl>
              <c:idx val="8"/>
              <c:layout>
                <c:manualLayout>
                  <c:x val="8.965730426435432E-3"/>
                  <c:y val="3.4102733614691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62-4088-B6D7-F4F05C5CBA52}"/>
                </c:ext>
              </c:extLst>
            </c:dLbl>
            <c:numFmt formatCode="#,##0.0" sourceLinked="0"/>
            <c:spPr>
              <a:solidFill>
                <a:schemeClr val="bg2">
                  <a:lumMod val="20000"/>
                  <a:lumOff val="80000"/>
                </a:schemeClr>
              </a:solidFill>
              <a:ln w="251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Arkusz1!$A$2:$A$12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3 m-ce 2018</c:v>
                </c:pt>
              </c:strCache>
            </c:strRef>
          </c:cat>
          <c:val>
            <c:numRef>
              <c:f>Arkusz1!$B$2:$B$12</c:f>
              <c:numCache>
                <c:formatCode>0.0</c:formatCode>
                <c:ptCount val="9"/>
                <c:pt idx="0">
                  <c:v>78.92</c:v>
                </c:pt>
                <c:pt idx="1">
                  <c:v>77.88</c:v>
                </c:pt>
                <c:pt idx="2" formatCode="General">
                  <c:v>81.3</c:v>
                </c:pt>
                <c:pt idx="3" formatCode="General">
                  <c:v>84.3</c:v>
                </c:pt>
                <c:pt idx="4">
                  <c:v>85</c:v>
                </c:pt>
                <c:pt idx="5" formatCode="General">
                  <c:v>85.7</c:v>
                </c:pt>
                <c:pt idx="6" formatCode="General">
                  <c:v>81.099999999999994</c:v>
                </c:pt>
                <c:pt idx="7" formatCode="General">
                  <c:v>83.8</c:v>
                </c:pt>
                <c:pt idx="8" formatCode="General">
                  <c:v>87.9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62-4088-B6D7-F4F05C5CBA5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Kopalnie rud miedzi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dLbls>
            <c:dLbl>
              <c:idx val="8"/>
              <c:layout>
                <c:manualLayout>
                  <c:x val="-4.9489985348390553E-2"/>
                  <c:y val="-3.5390851076223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7-4775-902F-EF2D8A248A6D}"/>
                </c:ext>
              </c:extLst>
            </c:dLbl>
            <c:spPr>
              <a:solidFill>
                <a:srgbClr val="FFEEB9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Arkusz1!$A$2:$A$12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3 m-ce 2018</c:v>
                </c:pt>
              </c:strCache>
            </c:strRef>
          </c:cat>
          <c:val>
            <c:numRef>
              <c:f>Arkusz1!$C$2:$C$12</c:f>
              <c:numCache>
                <c:formatCode>0.0</c:formatCode>
                <c:ptCount val="9"/>
                <c:pt idx="0">
                  <c:v>74.3</c:v>
                </c:pt>
                <c:pt idx="1">
                  <c:v>81</c:v>
                </c:pt>
                <c:pt idx="2">
                  <c:v>82.7</c:v>
                </c:pt>
                <c:pt idx="3">
                  <c:v>80.8</c:v>
                </c:pt>
                <c:pt idx="4">
                  <c:v>83.4</c:v>
                </c:pt>
                <c:pt idx="5">
                  <c:v>85.6</c:v>
                </c:pt>
                <c:pt idx="6">
                  <c:v>71</c:v>
                </c:pt>
                <c:pt idx="7">
                  <c:v>79.8</c:v>
                </c:pt>
                <c:pt idx="8">
                  <c:v>95.4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97-4775-902F-EF2D8A248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99120"/>
        <c:axId val="1"/>
      </c:lineChart>
      <c:catAx>
        <c:axId val="183299120"/>
        <c:scaling>
          <c:orientation val="minMax"/>
        </c:scaling>
        <c:delete val="0"/>
        <c:axPos val="b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crossAx val="183299120"/>
        <c:crosses val="autoZero"/>
        <c:crossBetween val="between"/>
      </c:valAx>
      <c:spPr>
        <a:noFill/>
        <a:ln w="25344">
          <a:noFill/>
        </a:ln>
      </c:spPr>
    </c:plotArea>
    <c:legend>
      <c:legendPos val="b"/>
      <c:legendEntry>
        <c:idx val="1"/>
        <c:txPr>
          <a:bodyPr/>
          <a:lstStyle/>
          <a:p>
            <a:pPr>
              <a:defRPr sz="1600" b="1">
                <a:solidFill>
                  <a:srgbClr val="CC6600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19124265994935039"/>
          <c:y val="0.60696177756565439"/>
          <c:w val="0.59509115294143977"/>
          <c:h val="0.11163841076248296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 sz="1826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Górnicza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Arkusz1!$B$1:$K$1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23.04.2018</c:v>
                </c:pt>
              </c:strCache>
            </c:strRef>
          </c:cat>
          <c:val>
            <c:numRef>
              <c:f>Arkusz1!$B$2:$K$2</c:f>
              <c:numCache>
                <c:formatCode>General</c:formatCode>
                <c:ptCount val="10"/>
                <c:pt idx="0">
                  <c:v>60</c:v>
                </c:pt>
                <c:pt idx="1">
                  <c:v>25</c:v>
                </c:pt>
                <c:pt idx="2">
                  <c:v>25</c:v>
                </c:pt>
                <c:pt idx="3">
                  <c:v>20</c:v>
                </c:pt>
                <c:pt idx="4">
                  <c:v>12</c:v>
                </c:pt>
                <c:pt idx="5">
                  <c:v>30</c:v>
                </c:pt>
                <c:pt idx="6">
                  <c:v>13</c:v>
                </c:pt>
                <c:pt idx="7">
                  <c:v>20</c:v>
                </c:pt>
                <c:pt idx="8">
                  <c:v>10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C6-4D4D-9E2C-D9B4A55BEB61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Mechaniczna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Arkusz1!$B$1:$K$1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23.04.2018</c:v>
                </c:pt>
              </c:strCache>
            </c:strRef>
          </c:cat>
          <c:val>
            <c:numRef>
              <c:f>Arkusz1!$B$3:$K$3</c:f>
              <c:numCache>
                <c:formatCode>General</c:formatCode>
                <c:ptCount val="10"/>
                <c:pt idx="0">
                  <c:v>25</c:v>
                </c:pt>
                <c:pt idx="1">
                  <c:v>26</c:v>
                </c:pt>
                <c:pt idx="2">
                  <c:v>26</c:v>
                </c:pt>
                <c:pt idx="3">
                  <c:v>19</c:v>
                </c:pt>
                <c:pt idx="4">
                  <c:v>16</c:v>
                </c:pt>
                <c:pt idx="5">
                  <c:v>18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C6-4D4D-9E2C-D9B4A55BEB61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Elektryczna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Arkusz1!$B$1:$K$1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23.04.2018</c:v>
                </c:pt>
              </c:strCache>
            </c:strRef>
          </c:cat>
          <c:val>
            <c:numRef>
              <c:f>Arkusz1!$B$4:$K$4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C6-4D4D-9E2C-D9B4A55BEB61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Inna</c:v>
                </c:pt>
              </c:strCache>
            </c:strRef>
          </c:tx>
          <c:spPr>
            <a:ln w="38100" cap="rnd">
              <a:solidFill>
                <a:srgbClr val="CC6600"/>
              </a:solidFill>
              <a:round/>
            </a:ln>
            <a:effectLst/>
          </c:spPr>
          <c:marker>
            <c:symbol val="none"/>
          </c:marker>
          <c:cat>
            <c:strRef>
              <c:f>Arkusz1!$B$1:$K$1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23.04.2018</c:v>
                </c:pt>
              </c:strCache>
            </c:strRef>
          </c:cat>
          <c:val>
            <c:numRef>
              <c:f>Arkusz1!$B$5:$K$5</c:f>
              <c:numCache>
                <c:formatCode>General</c:formatCode>
                <c:ptCount val="10"/>
                <c:pt idx="0">
                  <c:v>6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9</c:v>
                </c:pt>
                <c:pt idx="5">
                  <c:v>10</c:v>
                </c:pt>
                <c:pt idx="6">
                  <c:v>8</c:v>
                </c:pt>
                <c:pt idx="7">
                  <c:v>4</c:v>
                </c:pt>
                <c:pt idx="8">
                  <c:v>5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C6-4D4D-9E2C-D9B4A55BE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666944"/>
        <c:axId val="477668256"/>
      </c:lineChart>
      <c:catAx>
        <c:axId val="4776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7668256"/>
        <c:crosses val="autoZero"/>
        <c:auto val="1"/>
        <c:lblAlgn val="ctr"/>
        <c:lblOffset val="100"/>
        <c:noMultiLvlLbl val="0"/>
      </c:catAx>
      <c:valAx>
        <c:axId val="477668256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766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5000000000001"/>
          <c:y val="9.3749999999999997E-3"/>
          <c:w val="0.59583333333333333"/>
          <c:h val="0.8937500000000000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D0-4346-B33B-F9E424AEBD1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D0-4346-B33B-F9E424AEBD1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D0-4346-B33B-F9E424AEBD1C}"/>
              </c:ext>
            </c:extLst>
          </c:dPt>
          <c:dPt>
            <c:idx val="3"/>
            <c:bubble3D val="0"/>
            <c:spPr>
              <a:solidFill>
                <a:srgbClr val="B48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D0-4346-B33B-F9E424AEBD1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D0-4346-B33B-F9E424AEB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Górnicza</c:v>
                </c:pt>
                <c:pt idx="1">
                  <c:v>Mechaniczna</c:v>
                </c:pt>
                <c:pt idx="2">
                  <c:v>Elektryczna</c:v>
                </c:pt>
                <c:pt idx="3">
                  <c:v>Inna</c:v>
                </c:pt>
              </c:strCache>
            </c:strRef>
          </c:cat>
          <c:val>
            <c:numRef>
              <c:f>Arkusz1!$B$2:$B$5</c:f>
              <c:numCache>
                <c:formatCode>0.0%</c:formatCode>
                <c:ptCount val="4"/>
                <c:pt idx="0">
                  <c:v>0.48799999999999999</c:v>
                </c:pt>
                <c:pt idx="1">
                  <c:v>0.377</c:v>
                </c:pt>
                <c:pt idx="2">
                  <c:v>1.2999999999999999E-2</c:v>
                </c:pt>
                <c:pt idx="3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0-4346-B33B-F9E424AE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4999999999999"/>
          <c:y val="0"/>
          <c:w val="0.62083333333333346"/>
          <c:h val="0.9312500000000001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B6-4CBE-9613-40277918EBE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B6-4CBE-9613-40277918EBE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B6-4CBE-9613-40277918EBED}"/>
              </c:ext>
            </c:extLst>
          </c:dPt>
          <c:dPt>
            <c:idx val="3"/>
            <c:bubble3D val="0"/>
            <c:spPr>
              <a:solidFill>
                <a:srgbClr val="B48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B6-4CBE-9613-40277918EB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DB6-4CBE-9613-40277918E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Górnicza</c:v>
                </c:pt>
                <c:pt idx="1">
                  <c:v>Mechaniczna</c:v>
                </c:pt>
                <c:pt idx="2">
                  <c:v>Elektryczna</c:v>
                </c:pt>
                <c:pt idx="3">
                  <c:v>Inna</c:v>
                </c:pt>
              </c:strCache>
            </c:strRef>
          </c:cat>
          <c:val>
            <c:numRef>
              <c:f>Arkusz1!$B$2:$B$5</c:f>
              <c:numCache>
                <c:formatCode>0.0%</c:formatCode>
                <c:ptCount val="4"/>
                <c:pt idx="0">
                  <c:v>0.67900000000000005</c:v>
                </c:pt>
                <c:pt idx="1">
                  <c:v>0.23100000000000001</c:v>
                </c:pt>
                <c:pt idx="2">
                  <c:v>0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B6-4CBE-9613-40277918E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090207686235281E-2"/>
          <c:y val="5.3834656210142405E-2"/>
          <c:w val="0.94150151417698447"/>
          <c:h val="0.61241813462088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ŚMIERTELNE</c:v>
                </c:pt>
              </c:strCache>
            </c:strRef>
          </c:tx>
          <c:spPr>
            <a:solidFill>
              <a:srgbClr val="A50021"/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cat>
            <c:strRef>
              <c:f>Arkusz1!$A$2:$A$7</c:f>
              <c:strCache>
                <c:ptCount val="6"/>
                <c:pt idx="0">
                  <c:v>&lt; 1</c:v>
                </c:pt>
                <c:pt idx="1">
                  <c:v>1-5</c:v>
                </c:pt>
                <c:pt idx="2">
                  <c:v>6-10</c:v>
                </c:pt>
                <c:pt idx="3">
                  <c:v>11-15</c:v>
                </c:pt>
                <c:pt idx="4">
                  <c:v>16-20</c:v>
                </c:pt>
                <c:pt idx="5">
                  <c:v>&gt; 20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17</c:v>
                </c:pt>
                <c:pt idx="1">
                  <c:v>52</c:v>
                </c:pt>
                <c:pt idx="2">
                  <c:v>41</c:v>
                </c:pt>
                <c:pt idx="3">
                  <c:v>15</c:v>
                </c:pt>
                <c:pt idx="4">
                  <c:v>27</c:v>
                </c:pt>
                <c:pt idx="5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E3-41D2-8BB3-73FC1AFFB76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CIĘŻKIE</c:v>
                </c:pt>
              </c:strCache>
            </c:strRef>
          </c:tx>
          <c:spPr>
            <a:solidFill>
              <a:srgbClr val="7030A0"/>
            </a:solidFill>
            <a:ln w="25062">
              <a:noFill/>
            </a:ln>
          </c:spPr>
          <c:invertIfNegative val="0"/>
          <c:cat>
            <c:strRef>
              <c:f>Arkusz1!$A$2:$A$7</c:f>
              <c:strCache>
                <c:ptCount val="6"/>
                <c:pt idx="0">
                  <c:v>&lt; 1</c:v>
                </c:pt>
                <c:pt idx="1">
                  <c:v>1-5</c:v>
                </c:pt>
                <c:pt idx="2">
                  <c:v>6-10</c:v>
                </c:pt>
                <c:pt idx="3">
                  <c:v>11-15</c:v>
                </c:pt>
                <c:pt idx="4">
                  <c:v>16-20</c:v>
                </c:pt>
                <c:pt idx="5">
                  <c:v>&gt; 20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27</c:v>
                </c:pt>
                <c:pt idx="1">
                  <c:v>42</c:v>
                </c:pt>
                <c:pt idx="2">
                  <c:v>34</c:v>
                </c:pt>
                <c:pt idx="3">
                  <c:v>25</c:v>
                </c:pt>
                <c:pt idx="4">
                  <c:v>16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E3-41D2-8BB3-73FC1AFFB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85424280"/>
        <c:axId val="1"/>
      </c:barChart>
      <c:catAx>
        <c:axId val="18542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63">
            <a:noFill/>
          </a:ln>
        </c:spPr>
        <c:txPr>
          <a:bodyPr rot="-1320000" spcFirstLastPara="1" vertOverflow="ellipsis" vert="horz" wrap="square" anchor="ctr" anchorCtr="1"/>
          <a:lstStyle/>
          <a:p>
            <a:pPr>
              <a:defRPr sz="137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85424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884054720383757E-2"/>
          <c:y val="4.8865049504823253E-2"/>
          <c:w val="0.94150151417698447"/>
          <c:h val="0.61241813462088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ŚMIERTELNE</c:v>
                </c:pt>
              </c:strCache>
            </c:strRef>
          </c:tx>
          <c:spPr>
            <a:solidFill>
              <a:srgbClr val="A50021"/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cat>
            <c:strRef>
              <c:f>Arkusz1!$A$2:$A$7</c:f>
              <c:strCache>
                <c:ptCount val="6"/>
                <c:pt idx="0">
                  <c:v>&lt; 25</c:v>
                </c:pt>
                <c:pt idx="1">
                  <c:v>25-30</c:v>
                </c:pt>
                <c:pt idx="2">
                  <c:v>31-35</c:v>
                </c:pt>
                <c:pt idx="3">
                  <c:v>36-40</c:v>
                </c:pt>
                <c:pt idx="4">
                  <c:v>41-45</c:v>
                </c:pt>
                <c:pt idx="5">
                  <c:v>&gt; 45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11</c:v>
                </c:pt>
                <c:pt idx="1">
                  <c:v>30</c:v>
                </c:pt>
                <c:pt idx="2">
                  <c:v>34</c:v>
                </c:pt>
                <c:pt idx="3">
                  <c:v>36</c:v>
                </c:pt>
                <c:pt idx="4">
                  <c:v>60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CB-4616-BDE8-99B6BD2F1FF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CIĘŻKIE</c:v>
                </c:pt>
              </c:strCache>
            </c:strRef>
          </c:tx>
          <c:spPr>
            <a:solidFill>
              <a:srgbClr val="7030A0"/>
            </a:solidFill>
            <a:ln w="24929">
              <a:noFill/>
            </a:ln>
          </c:spPr>
          <c:invertIfNegative val="0"/>
          <c:cat>
            <c:strRef>
              <c:f>Arkusz1!$A$2:$A$7</c:f>
              <c:strCache>
                <c:ptCount val="6"/>
                <c:pt idx="0">
                  <c:v>&lt; 25</c:v>
                </c:pt>
                <c:pt idx="1">
                  <c:v>25-30</c:v>
                </c:pt>
                <c:pt idx="2">
                  <c:v>31-35</c:v>
                </c:pt>
                <c:pt idx="3">
                  <c:v>36-40</c:v>
                </c:pt>
                <c:pt idx="4">
                  <c:v>41-45</c:v>
                </c:pt>
                <c:pt idx="5">
                  <c:v>&gt; 45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16</c:v>
                </c:pt>
                <c:pt idx="1">
                  <c:v>38</c:v>
                </c:pt>
                <c:pt idx="2">
                  <c:v>32</c:v>
                </c:pt>
                <c:pt idx="3">
                  <c:v>36</c:v>
                </c:pt>
                <c:pt idx="4">
                  <c:v>35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CB-4616-BDE8-99B6BD2F1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82349560"/>
        <c:axId val="1"/>
      </c:barChart>
      <c:catAx>
        <c:axId val="18234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32">
            <a:noFill/>
          </a:ln>
        </c:spPr>
        <c:txPr>
          <a:bodyPr rot="-1740000" spcFirstLastPara="1" vertOverflow="ellipsis" vert="horz" wrap="square" anchor="ctr" anchorCtr="1"/>
          <a:lstStyle/>
          <a:p>
            <a:pPr>
              <a:defRPr sz="1372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82349560"/>
        <c:crosses val="autoZero"/>
        <c:crossBetween val="between"/>
      </c:valAx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KWK</c:v>
          </c:tx>
          <c:spPr>
            <a:solidFill>
              <a:schemeClr val="tx1"/>
            </a:solidFill>
            <a:ln>
              <a:solidFill>
                <a:schemeClr val="accent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'RAZEM OUG'!$B$90:$G$90</c:f>
              <c:strCache>
                <c:ptCount val="6"/>
                <c:pt idx="0">
                  <c:v>do 1 roku</c:v>
                </c:pt>
                <c:pt idx="1">
                  <c:v>1 - 5 lat</c:v>
                </c:pt>
                <c:pt idx="2">
                  <c:v>6 - 10 lat</c:v>
                </c:pt>
                <c:pt idx="3">
                  <c:v>11 - 15 lat</c:v>
                </c:pt>
                <c:pt idx="4">
                  <c:v>16 - 20 lat</c:v>
                </c:pt>
                <c:pt idx="5">
                  <c:v>&gt;20 lat</c:v>
                </c:pt>
              </c:strCache>
            </c:strRef>
          </c:cat>
          <c:val>
            <c:numRef>
              <c:f>'RAZEM OUG'!$B$92:$G$92</c:f>
              <c:numCache>
                <c:formatCode>0.0%</c:formatCode>
                <c:ptCount val="6"/>
                <c:pt idx="0">
                  <c:v>2.6194085455152744E-2</c:v>
                </c:pt>
                <c:pt idx="1">
                  <c:v>0.13247347190462733</c:v>
                </c:pt>
                <c:pt idx="2">
                  <c:v>0.30397471801855042</c:v>
                </c:pt>
                <c:pt idx="3">
                  <c:v>0.1466817399347396</c:v>
                </c:pt>
                <c:pt idx="4">
                  <c:v>6.95768351275661E-2</c:v>
                </c:pt>
                <c:pt idx="5">
                  <c:v>0.32109914955936386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9-46C7-A2E7-5634729A55FC}"/>
            </c:ext>
          </c:extLst>
        </c:ser>
        <c:ser>
          <c:idx val="1"/>
          <c:order val="1"/>
          <c:tx>
            <c:v>rudy miedzi</c:v>
          </c:tx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'RAZEM OUG'!$B$90:$G$90</c:f>
              <c:strCache>
                <c:ptCount val="6"/>
                <c:pt idx="0">
                  <c:v>do 1 roku</c:v>
                </c:pt>
                <c:pt idx="1">
                  <c:v>1 - 5 lat</c:v>
                </c:pt>
                <c:pt idx="2">
                  <c:v>6 - 10 lat</c:v>
                </c:pt>
                <c:pt idx="3">
                  <c:v>11 - 15 lat</c:v>
                </c:pt>
                <c:pt idx="4">
                  <c:v>16 - 20 lat</c:v>
                </c:pt>
                <c:pt idx="5">
                  <c:v>&gt;20 lat</c:v>
                </c:pt>
              </c:strCache>
            </c:strRef>
          </c:cat>
          <c:val>
            <c:numRef>
              <c:f>'RAZEM OUG'!$B$94:$G$94</c:f>
              <c:numCache>
                <c:formatCode>0.0%</c:formatCode>
                <c:ptCount val="6"/>
                <c:pt idx="0">
                  <c:v>3.9301671355287109E-2</c:v>
                </c:pt>
                <c:pt idx="1">
                  <c:v>0.14024491146781401</c:v>
                </c:pt>
                <c:pt idx="2">
                  <c:v>0.19038557008108556</c:v>
                </c:pt>
                <c:pt idx="3">
                  <c:v>0.22356445474102268</c:v>
                </c:pt>
                <c:pt idx="4">
                  <c:v>0.12924044348833361</c:v>
                </c:pt>
                <c:pt idx="5">
                  <c:v>0.27726294886645708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9-46C7-A2E7-5634729A55FC}"/>
            </c:ext>
          </c:extLst>
        </c:ser>
        <c:ser>
          <c:idx val="2"/>
          <c:order val="2"/>
          <c:tx>
            <c:v>pozostałe zakłady podziemne</c:v>
          </c:tx>
          <c:spPr>
            <a:solidFill>
              <a:schemeClr val="accent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'RAZEM OUG'!$B$90:$G$90</c:f>
              <c:strCache>
                <c:ptCount val="6"/>
                <c:pt idx="0">
                  <c:v>do 1 roku</c:v>
                </c:pt>
                <c:pt idx="1">
                  <c:v>1 - 5 lat</c:v>
                </c:pt>
                <c:pt idx="2">
                  <c:v>6 - 10 lat</c:v>
                </c:pt>
                <c:pt idx="3">
                  <c:v>11 - 15 lat</c:v>
                </c:pt>
                <c:pt idx="4">
                  <c:v>16 - 20 lat</c:v>
                </c:pt>
                <c:pt idx="5">
                  <c:v>&gt;20 lat</c:v>
                </c:pt>
              </c:strCache>
            </c:strRef>
          </c:cat>
          <c:val>
            <c:numRef>
              <c:f>'RAZEM OUG'!$B$96:$G$96</c:f>
              <c:numCache>
                <c:formatCode>0.0%</c:formatCode>
                <c:ptCount val="6"/>
                <c:pt idx="0">
                  <c:v>9.8825831702544026E-2</c:v>
                </c:pt>
                <c:pt idx="1">
                  <c:v>0.18101761252446183</c:v>
                </c:pt>
                <c:pt idx="2">
                  <c:v>0.19178082191780821</c:v>
                </c:pt>
                <c:pt idx="3">
                  <c:v>0.18297455968688844</c:v>
                </c:pt>
                <c:pt idx="4">
                  <c:v>5.8708414872798431E-2</c:v>
                </c:pt>
                <c:pt idx="5">
                  <c:v>0.28669275929549903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9-46C7-A2E7-5634729A5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149240"/>
        <c:axId val="587150552"/>
      </c:barChart>
      <c:catAx>
        <c:axId val="58714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7150552"/>
        <c:crosses val="autoZero"/>
        <c:auto val="1"/>
        <c:lblAlgn val="ctr"/>
        <c:lblOffset val="100"/>
        <c:noMultiLvlLbl val="0"/>
      </c:catAx>
      <c:valAx>
        <c:axId val="58715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714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532412340048927E-2"/>
          <c:y val="2.3809523809523812E-3"/>
          <c:w val="0.95194379895346559"/>
          <c:h val="0.68624221972253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Arkusz2!$C$1</c:f>
              <c:strCache>
                <c:ptCount val="1"/>
                <c:pt idx="0">
                  <c:v>3 M-CE 2017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1428571428571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0B-4805-BC73-1FC4C893538D}"/>
                </c:ext>
              </c:extLst>
            </c:dLbl>
            <c:dLbl>
              <c:idx val="1"/>
              <c:layout>
                <c:manualLayout>
                  <c:x val="-4.1515306508270698E-3"/>
                  <c:y val="7.1428571428571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B-4805-BC73-1FC4C893538D}"/>
                </c:ext>
              </c:extLst>
            </c:dLbl>
            <c:dLbl>
              <c:idx val="2"/>
              <c:layout>
                <c:manualLayout>
                  <c:x val="-5.5353742011028106E-3"/>
                  <c:y val="4.76190476190473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423798273529861E-2"/>
                      <c:h val="5.4464379452568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30B-4805-BC73-1FC4C893538D}"/>
                </c:ext>
              </c:extLst>
            </c:dLbl>
            <c:dLbl>
              <c:idx val="3"/>
              <c:layout>
                <c:manualLayout>
                  <c:x val="-9.6869048519298805E-3"/>
                  <c:y val="-8.73005787978513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0B-4805-BC73-1FC4C893538D}"/>
                </c:ext>
              </c:extLst>
            </c:dLbl>
            <c:dLbl>
              <c:idx val="4"/>
              <c:layout>
                <c:manualLayout>
                  <c:x val="-1.522227905303259E-2"/>
                  <c:y val="-8.33333333333337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423798273529861E-2"/>
                      <c:h val="7.1131046119235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0B-4805-BC73-1FC4C893538D}"/>
                </c:ext>
              </c:extLst>
            </c:dLbl>
            <c:dLbl>
              <c:idx val="6"/>
              <c:layout>
                <c:manualLayout>
                  <c:x val="-5.5353742011027595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0B-4805-BC73-1FC4C893538D}"/>
                </c:ext>
              </c:extLst>
            </c:dLbl>
            <c:dLbl>
              <c:idx val="7"/>
              <c:layout>
                <c:manualLayout>
                  <c:x val="-1.0943104925481982E-16"/>
                  <c:y val="1.352265043948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0B-4805-BC73-1FC4C8935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Arkusz2!$A$2:$B$9</c:f>
              <c:multiLvlStrCache>
                <c:ptCount val="8"/>
                <c:lvl>
                  <c:pt idx="0">
                    <c:v>ZAŁ.WŁ.</c:v>
                  </c:pt>
                  <c:pt idx="1">
                    <c:v>FIRMY USŁ.</c:v>
                  </c:pt>
                  <c:pt idx="2">
                    <c:v>ZAŁ.WŁ.</c:v>
                  </c:pt>
                  <c:pt idx="3">
                    <c:v>FIRMY USŁ.</c:v>
                  </c:pt>
                  <c:pt idx="4">
                    <c:v>ZAŁ.WŁ.</c:v>
                  </c:pt>
                  <c:pt idx="5">
                    <c:v>FIRMY USŁ.</c:v>
                  </c:pt>
                  <c:pt idx="6">
                    <c:v>ZAŁ.WŁ.</c:v>
                  </c:pt>
                  <c:pt idx="7">
                    <c:v>FIRMY USŁ.</c:v>
                  </c:pt>
                </c:lvl>
                <c:lvl>
                  <c:pt idx="0">
                    <c:v>OGÓŁEM</c:v>
                  </c:pt>
                  <c:pt idx="2">
                    <c:v>O/ZG LUBIN</c:v>
                  </c:pt>
                  <c:pt idx="4">
                    <c:v>O/ZG POLK.-SIER.</c:v>
                  </c:pt>
                  <c:pt idx="6">
                    <c:v>O/ZG RUDNA</c:v>
                  </c:pt>
                </c:lvl>
              </c:multiLvlStrCache>
            </c:multiLvlStrRef>
          </c:cat>
          <c:val>
            <c:numRef>
              <c:f>Arkusz2!$C$2:$C$9</c:f>
              <c:numCache>
                <c:formatCode>0.0</c:formatCode>
                <c:ptCount val="8"/>
                <c:pt idx="0">
                  <c:v>4.7</c:v>
                </c:pt>
                <c:pt idx="1">
                  <c:v>2.1</c:v>
                </c:pt>
                <c:pt idx="2">
                  <c:v>6.3</c:v>
                </c:pt>
                <c:pt idx="3">
                  <c:v>1.7</c:v>
                </c:pt>
                <c:pt idx="4">
                  <c:v>2.7</c:v>
                </c:pt>
                <c:pt idx="5">
                  <c:v>1.7</c:v>
                </c:pt>
                <c:pt idx="6">
                  <c:v>5.8</c:v>
                </c:pt>
                <c:pt idx="7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0B-4805-BC73-1FC4C893538D}"/>
            </c:ext>
          </c:extLst>
        </c:ser>
        <c:ser>
          <c:idx val="1"/>
          <c:order val="1"/>
          <c:tx>
            <c:strRef>
              <c:f>Arkusz2!$D$1</c:f>
              <c:strCache>
                <c:ptCount val="1"/>
                <c:pt idx="0">
                  <c:v>3 M-CE 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070748402205533E-2"/>
                  <c:y val="4.7619047619047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0B-4805-BC73-1FC4C893538D}"/>
                </c:ext>
              </c:extLst>
            </c:dLbl>
            <c:dLbl>
              <c:idx val="1"/>
              <c:layout>
                <c:manualLayout>
                  <c:x val="1.7091012666199902E-3"/>
                  <c:y val="8.1137982752155988E-3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0B-4805-BC73-1FC4C893538D}"/>
                </c:ext>
              </c:extLst>
            </c:dLbl>
            <c:dLbl>
              <c:idx val="2"/>
              <c:layout>
                <c:manualLayout>
                  <c:x val="8.3030613016540893E-3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0B-4805-BC73-1FC4C893538D}"/>
                </c:ext>
              </c:extLst>
            </c:dLbl>
            <c:dLbl>
              <c:idx val="3"/>
              <c:layout>
                <c:manualLayout>
                  <c:x val="1.522227905303259E-2"/>
                  <c:y val="-4.7619047619047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0B-4805-BC73-1FC4C893538D}"/>
                </c:ext>
              </c:extLst>
            </c:dLbl>
            <c:dLbl>
              <c:idx val="4"/>
              <c:layout>
                <c:manualLayout>
                  <c:x val="0"/>
                  <c:y val="2.3809523809523374E-3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0B-4805-BC73-1FC4C893538D}"/>
                </c:ext>
              </c:extLst>
            </c:dLbl>
            <c:dLbl>
              <c:idx val="5"/>
              <c:layout>
                <c:manualLayout>
                  <c:x val="1.2454591952481109E-2"/>
                  <c:y val="-1.9047619047619049E-2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2D-48C7-8BA4-0DA0C9526EB6}"/>
                </c:ext>
              </c:extLst>
            </c:dLbl>
            <c:dLbl>
              <c:idx val="6"/>
              <c:layout>
                <c:manualLayout>
                  <c:x val="1.1070748402205418E-2"/>
                  <c:y val="-7.1428571428571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0B-4805-BC73-1FC4C893538D}"/>
                </c:ext>
              </c:extLst>
            </c:dLbl>
            <c:dLbl>
              <c:idx val="7"/>
              <c:layout>
                <c:manualLayout>
                  <c:x val="1.522227905303259E-2"/>
                  <c:y val="-8.7300578797851381E-17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0B-4805-BC73-1FC4C893538D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Arkusz2!$A$2:$B$9</c:f>
              <c:multiLvlStrCache>
                <c:ptCount val="8"/>
                <c:lvl>
                  <c:pt idx="0">
                    <c:v>ZAŁ.WŁ.</c:v>
                  </c:pt>
                  <c:pt idx="1">
                    <c:v>FIRMY USŁ.</c:v>
                  </c:pt>
                  <c:pt idx="2">
                    <c:v>ZAŁ.WŁ.</c:v>
                  </c:pt>
                  <c:pt idx="3">
                    <c:v>FIRMY USŁ.</c:v>
                  </c:pt>
                  <c:pt idx="4">
                    <c:v>ZAŁ.WŁ.</c:v>
                  </c:pt>
                  <c:pt idx="5">
                    <c:v>FIRMY USŁ.</c:v>
                  </c:pt>
                  <c:pt idx="6">
                    <c:v>ZAŁ.WŁ.</c:v>
                  </c:pt>
                  <c:pt idx="7">
                    <c:v>FIRMY USŁ.</c:v>
                  </c:pt>
                </c:lvl>
                <c:lvl>
                  <c:pt idx="0">
                    <c:v>OGÓŁEM</c:v>
                  </c:pt>
                  <c:pt idx="2">
                    <c:v>O/ZG LUBIN</c:v>
                  </c:pt>
                  <c:pt idx="4">
                    <c:v>O/ZG POLK.-SIER.</c:v>
                  </c:pt>
                  <c:pt idx="6">
                    <c:v>O/ZG RUDNA</c:v>
                  </c:pt>
                </c:lvl>
              </c:multiLvlStrCache>
            </c:multiLvlStrRef>
          </c:cat>
          <c:val>
            <c:numRef>
              <c:f>Arkusz2!$D$2:$D$9</c:f>
              <c:numCache>
                <c:formatCode>0.0</c:formatCode>
                <c:ptCount val="8"/>
                <c:pt idx="0">
                  <c:v>3.9</c:v>
                </c:pt>
                <c:pt idx="1">
                  <c:v>2.7</c:v>
                </c:pt>
                <c:pt idx="2">
                  <c:v>3</c:v>
                </c:pt>
                <c:pt idx="3">
                  <c:v>1.7</c:v>
                </c:pt>
                <c:pt idx="4">
                  <c:v>3.2</c:v>
                </c:pt>
                <c:pt idx="5">
                  <c:v>2.1</c:v>
                </c:pt>
                <c:pt idx="6">
                  <c:v>5.3</c:v>
                </c:pt>
                <c:pt idx="7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30B-4805-BC73-1FC4C8935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542622016"/>
        <c:axId val="542616528"/>
      </c:barChart>
      <c:catAx>
        <c:axId val="54262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l-PL"/>
          </a:p>
        </c:txPr>
        <c:crossAx val="542616528"/>
        <c:crosses val="autoZero"/>
        <c:auto val="1"/>
        <c:lblAlgn val="ctr"/>
        <c:lblOffset val="100"/>
        <c:noMultiLvlLbl val="0"/>
      </c:catAx>
      <c:valAx>
        <c:axId val="5426165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4262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45250245768437"/>
          <c:y val="0.90751237345331837"/>
          <c:w val="0.61639856786357883"/>
          <c:h val="5.439238845144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KWK</c:v>
          </c:tx>
          <c:spPr>
            <a:solidFill>
              <a:schemeClr val="tx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'RAZEM OUG'!$J$90:$O$90</c:f>
              <c:strCache>
                <c:ptCount val="6"/>
                <c:pt idx="0">
                  <c:v>0-24 lata</c:v>
                </c:pt>
                <c:pt idx="1">
                  <c:v>25-30 lat</c:v>
                </c:pt>
                <c:pt idx="2">
                  <c:v>31-35 lat</c:v>
                </c:pt>
                <c:pt idx="3">
                  <c:v>36-40 lat</c:v>
                </c:pt>
                <c:pt idx="4">
                  <c:v>41-45 lat</c:v>
                </c:pt>
                <c:pt idx="5">
                  <c:v>&gt;45 lat</c:v>
                </c:pt>
              </c:strCache>
            </c:strRef>
          </c:cat>
          <c:val>
            <c:numRef>
              <c:f>'RAZEM OUG'!$J$92:$O$92</c:f>
              <c:numCache>
                <c:formatCode>0.0%</c:formatCode>
                <c:ptCount val="6"/>
                <c:pt idx="0">
                  <c:v>4.032527427352843E-2</c:v>
                </c:pt>
                <c:pt idx="1">
                  <c:v>0.17058914210837337</c:v>
                </c:pt>
                <c:pt idx="2">
                  <c:v>0.20452968834305388</c:v>
                </c:pt>
                <c:pt idx="3">
                  <c:v>0.17040929061432131</c:v>
                </c:pt>
                <c:pt idx="4">
                  <c:v>0.17166825107268568</c:v>
                </c:pt>
                <c:pt idx="5">
                  <c:v>0.24247835358803729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1-4529-AA84-4BD469EFEDB5}"/>
            </c:ext>
          </c:extLst>
        </c:ser>
        <c:ser>
          <c:idx val="1"/>
          <c:order val="1"/>
          <c:tx>
            <c:v>rudy miedzi</c:v>
          </c:tx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'RAZEM OUG'!$J$90:$O$90</c:f>
              <c:strCache>
                <c:ptCount val="6"/>
                <c:pt idx="0">
                  <c:v>0-24 lata</c:v>
                </c:pt>
                <c:pt idx="1">
                  <c:v>25-30 lat</c:v>
                </c:pt>
                <c:pt idx="2">
                  <c:v>31-35 lat</c:v>
                </c:pt>
                <c:pt idx="3">
                  <c:v>36-40 lat</c:v>
                </c:pt>
                <c:pt idx="4">
                  <c:v>41-45 lat</c:v>
                </c:pt>
                <c:pt idx="5">
                  <c:v>&gt;45 lat</c:v>
                </c:pt>
              </c:strCache>
            </c:strRef>
          </c:cat>
          <c:val>
            <c:numRef>
              <c:f>'RAZEM OUG'!$J$94:$O$94</c:f>
              <c:numCache>
                <c:formatCode>0.0%</c:formatCode>
                <c:ptCount val="6"/>
                <c:pt idx="0">
                  <c:v>4.625186165811683E-2</c:v>
                </c:pt>
                <c:pt idx="1">
                  <c:v>0.14090683435379778</c:v>
                </c:pt>
                <c:pt idx="2">
                  <c:v>0.17673341055767003</c:v>
                </c:pt>
                <c:pt idx="3">
                  <c:v>0.20254840311103756</c:v>
                </c:pt>
                <c:pt idx="4">
                  <c:v>0.19741850074466324</c:v>
                </c:pt>
                <c:pt idx="5">
                  <c:v>0.23614098957471455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1-4529-AA84-4BD469EFEDB5}"/>
            </c:ext>
          </c:extLst>
        </c:ser>
        <c:ser>
          <c:idx val="2"/>
          <c:order val="2"/>
          <c:tx>
            <c:v>pozostałe zakłady podziemne</c:v>
          </c:tx>
          <c:spPr>
            <a:solidFill>
              <a:schemeClr val="accent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val>
            <c:numRef>
              <c:f>'RAZEM OUG'!$J$96:$O$96</c:f>
              <c:numCache>
                <c:formatCode>0.0%</c:formatCode>
                <c:ptCount val="6"/>
                <c:pt idx="0">
                  <c:v>5.2837573385518588E-2</c:v>
                </c:pt>
                <c:pt idx="1">
                  <c:v>0.13796477495107631</c:v>
                </c:pt>
                <c:pt idx="2">
                  <c:v>0.11105675146771037</c:v>
                </c:pt>
                <c:pt idx="3">
                  <c:v>0.18444227005870842</c:v>
                </c:pt>
                <c:pt idx="4">
                  <c:v>0.18737769080234834</c:v>
                </c:pt>
                <c:pt idx="5">
                  <c:v>0.32632093933463796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1-4529-AA84-4BD469EFE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704472"/>
        <c:axId val="393704800"/>
      </c:barChart>
      <c:catAx>
        <c:axId val="39370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704800"/>
        <c:crosses val="autoZero"/>
        <c:auto val="1"/>
        <c:lblAlgn val="ctr"/>
        <c:lblOffset val="100"/>
        <c:noMultiLvlLbl val="0"/>
      </c:catAx>
      <c:valAx>
        <c:axId val="39370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70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47868827652548E-2"/>
          <c:y val="0.11924619635561134"/>
          <c:w val="0.94150151417698447"/>
          <c:h val="0.61241813462088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ŚMIERTELNE</c:v>
                </c:pt>
              </c:strCache>
            </c:strRef>
          </c:tx>
          <c:spPr>
            <a:solidFill>
              <a:srgbClr val="A50021"/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dLbls>
            <c:dLbl>
              <c:idx val="1"/>
              <c:layout>
                <c:manualLayout>
                  <c:x val="-2.5866835288592743E-17"/>
                  <c:y val="8.3409372323675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0D-4974-89F1-E2D209A6449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0D-4974-89F1-E2D209A6449B}"/>
                </c:ext>
              </c:extLst>
            </c:dLbl>
            <c:dLbl>
              <c:idx val="4"/>
              <c:layout>
                <c:manualLayout>
                  <c:x val="-6.3460949219019932E-3"/>
                  <c:y val="6.55278039997968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0D-4974-89F1-E2D209A6449B}"/>
                </c:ext>
              </c:extLst>
            </c:dLbl>
            <c:dLbl>
              <c:idx val="6"/>
              <c:layout>
                <c:manualLayout>
                  <c:x val="1.9615323682835978E-3"/>
                  <c:y val="3.42854115475347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0D-4974-89F1-E2D209A6449B}"/>
                </c:ext>
              </c:extLst>
            </c:dLbl>
            <c:spPr>
              <a:noFill/>
              <a:ln w="2492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6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&lt; 25</c:v>
                </c:pt>
                <c:pt idx="1">
                  <c:v>25-30</c:v>
                </c:pt>
                <c:pt idx="2">
                  <c:v>31-35</c:v>
                </c:pt>
                <c:pt idx="3">
                  <c:v>36-40</c:v>
                </c:pt>
                <c:pt idx="4">
                  <c:v>41-45</c:v>
                </c:pt>
                <c:pt idx="5">
                  <c:v>&gt; 45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0D-4974-89F1-E2D209A6449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CIĘŻKIE</c:v>
                </c:pt>
              </c:strCache>
            </c:strRef>
          </c:tx>
          <c:spPr>
            <a:solidFill>
              <a:srgbClr val="7030A0"/>
            </a:solidFill>
            <a:ln w="24929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0D-4974-89F1-E2D209A6449B}"/>
                </c:ext>
              </c:extLst>
            </c:dLbl>
            <c:spPr>
              <a:noFill/>
              <a:ln w="2534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96" b="1">
                    <a:solidFill>
                      <a:schemeClr val="accent3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&lt; 25</c:v>
                </c:pt>
                <c:pt idx="1">
                  <c:v>25-30</c:v>
                </c:pt>
                <c:pt idx="2">
                  <c:v>31-35</c:v>
                </c:pt>
                <c:pt idx="3">
                  <c:v>36-40</c:v>
                </c:pt>
                <c:pt idx="4">
                  <c:v>41-45</c:v>
                </c:pt>
                <c:pt idx="5">
                  <c:v>&gt; 45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0D-4974-89F1-E2D209A64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82349560"/>
        <c:axId val="1"/>
      </c:barChart>
      <c:catAx>
        <c:axId val="18234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32">
            <a:noFill/>
          </a:ln>
        </c:spPr>
        <c:txPr>
          <a:bodyPr rot="-1740000" spcFirstLastPara="1" vertOverflow="ellipsis" vert="horz" wrap="square" anchor="ctr" anchorCtr="1"/>
          <a:lstStyle/>
          <a:p>
            <a:pPr>
              <a:defRPr sz="1372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182349560"/>
        <c:crosses val="autoZero"/>
        <c:crossBetween val="between"/>
      </c:valAx>
      <c:spPr>
        <a:noFill/>
        <a:ln w="25349">
          <a:noFill/>
        </a:ln>
      </c:spPr>
    </c:plotArea>
    <c:legend>
      <c:legendPos val="b"/>
      <c:overlay val="0"/>
      <c:txPr>
        <a:bodyPr/>
        <a:lstStyle/>
        <a:p>
          <a:pPr>
            <a:defRPr sz="2000" b="1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wg wieku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05-47A8-8B49-F8C31C5C282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C2-4833-955F-F95FF109880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2C2-4833-955F-F95FF109880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C2-4833-955F-F95FF1098807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C2-4833-955F-F95FF1098807}"/>
              </c:ext>
            </c:extLst>
          </c:dPt>
          <c:dPt>
            <c:idx val="5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2C2-4833-955F-F95FF109880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2C2-4833-955F-F95FF10988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2C2-4833-955F-F95FF1098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0-24 lata</c:v>
                </c:pt>
                <c:pt idx="1">
                  <c:v>25-30 lat</c:v>
                </c:pt>
                <c:pt idx="2">
                  <c:v>31-35 lat</c:v>
                </c:pt>
                <c:pt idx="3">
                  <c:v>36-40 lat</c:v>
                </c:pt>
                <c:pt idx="4">
                  <c:v>41-45 lat</c:v>
                </c:pt>
                <c:pt idx="5">
                  <c:v>&gt;45 lat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4.1000000000000002E-2</c:v>
                </c:pt>
                <c:pt idx="1">
                  <c:v>0.16600000000000001</c:v>
                </c:pt>
                <c:pt idx="2">
                  <c:v>0.19900000000000001</c:v>
                </c:pt>
                <c:pt idx="3">
                  <c:v>0.17499999999999999</c:v>
                </c:pt>
                <c:pt idx="4">
                  <c:v>0.17499999999999999</c:v>
                </c:pt>
                <c:pt idx="5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2-4833-955F-F95FF1098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82857718391191"/>
          <c:y val="0.82504978544233842"/>
          <c:w val="0.75834284563217624"/>
          <c:h val="0.17495021455766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966455527744589E-2"/>
          <c:y val="4.8406248317001292E-2"/>
          <c:w val="0.94150151417698447"/>
          <c:h val="0.61241813462088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ŚMIERTELNE</c:v>
                </c:pt>
              </c:strCache>
            </c:strRef>
          </c:tx>
          <c:spPr>
            <a:solidFill>
              <a:srgbClr val="A50021"/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dLbls>
            <c:dLbl>
              <c:idx val="1"/>
              <c:layout>
                <c:manualLayout>
                  <c:x val="5.4694134893824471E-3"/>
                  <c:y val="1.11888555474698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E9-4866-A018-87EF5566EE77}"/>
                </c:ext>
              </c:extLst>
            </c:dLbl>
            <c:dLbl>
              <c:idx val="2"/>
              <c:layout>
                <c:manualLayout>
                  <c:x val="-2.7347067446912236E-3"/>
                  <c:y val="5.59442777373491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E9-4866-A018-87EF5566EE77}"/>
                </c:ext>
              </c:extLst>
            </c:dLbl>
            <c:dLbl>
              <c:idx val="4"/>
              <c:layout>
                <c:manualLayout>
                  <c:x val="4.2965866235522435E-3"/>
                  <c:y val="-4.2707312188386094E-3"/>
                </c:manualLayout>
              </c:layout>
              <c:spPr>
                <a:noFill/>
                <a:ln w="2537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71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E9-4866-A018-87EF5566EE77}"/>
                </c:ext>
              </c:extLst>
            </c:dLbl>
            <c:dLbl>
              <c:idx val="5"/>
              <c:layout>
                <c:manualLayout>
                  <c:x val="2.7350430295490172E-3"/>
                  <c:y val="-5.59440559440559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E9-4866-A018-87EF5566EE77}"/>
                </c:ext>
              </c:extLst>
            </c:dLbl>
            <c:dLbl>
              <c:idx val="6"/>
              <c:layout>
                <c:manualLayout>
                  <c:x val="-4.8967965009971857E-3"/>
                  <c:y val="-5.5944512959976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E9-4866-A018-87EF5566EE77}"/>
                </c:ext>
              </c:extLst>
            </c:dLbl>
            <c:spPr>
              <a:noFill/>
              <a:ln w="2506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71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&lt; 1</c:v>
                </c:pt>
                <c:pt idx="1">
                  <c:v>1-5</c:v>
                </c:pt>
                <c:pt idx="2">
                  <c:v>6-10</c:v>
                </c:pt>
                <c:pt idx="3">
                  <c:v>11-15</c:v>
                </c:pt>
                <c:pt idx="4">
                  <c:v>16-20</c:v>
                </c:pt>
                <c:pt idx="5">
                  <c:v>&gt; 20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E9-4866-A018-87EF5566EE7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CIĘŻKIE</c:v>
                </c:pt>
              </c:strCache>
            </c:strRef>
          </c:tx>
          <c:spPr>
            <a:solidFill>
              <a:srgbClr val="800080"/>
            </a:solidFill>
            <a:ln w="25062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E9-4866-A018-87EF5566EE77}"/>
                </c:ext>
              </c:extLst>
            </c:dLbl>
            <c:spPr>
              <a:noFill/>
              <a:ln w="2538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99" b="1">
                    <a:solidFill>
                      <a:schemeClr val="accent3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&lt; 1</c:v>
                </c:pt>
                <c:pt idx="1">
                  <c:v>1-5</c:v>
                </c:pt>
                <c:pt idx="2">
                  <c:v>6-10</c:v>
                </c:pt>
                <c:pt idx="3">
                  <c:v>11-15</c:v>
                </c:pt>
                <c:pt idx="4">
                  <c:v>16-20</c:v>
                </c:pt>
                <c:pt idx="5">
                  <c:v>&gt; 20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E9-4866-A018-87EF5566E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85424280"/>
        <c:axId val="1"/>
      </c:barChart>
      <c:catAx>
        <c:axId val="18542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63">
            <a:noFill/>
          </a:ln>
        </c:spPr>
        <c:txPr>
          <a:bodyPr rot="-1320000" spcFirstLastPara="1" vertOverflow="ellipsis" vert="horz" wrap="square" anchor="ctr" anchorCtr="1"/>
          <a:lstStyle/>
          <a:p>
            <a:pPr>
              <a:defRPr sz="137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424280"/>
        <c:crosses val="autoZero"/>
        <c:crossBetween val="between"/>
      </c:valAx>
      <c:spPr>
        <a:noFill/>
        <a:ln w="25389">
          <a:noFill/>
        </a:ln>
      </c:spPr>
    </c:plotArea>
    <c:legend>
      <c:legendPos val="b"/>
      <c:overlay val="0"/>
      <c:txPr>
        <a:bodyPr/>
        <a:lstStyle/>
        <a:p>
          <a:pPr>
            <a:defRPr sz="2000" b="1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wg stażu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7-40EC-99AA-DCE96CF7212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7-40EC-99AA-DCE96CF7212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7-40EC-99AA-DCE96CF7212A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07-40EC-99AA-DCE96CF7212A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07-40EC-99AA-DCE96CF7212A}"/>
              </c:ext>
            </c:extLst>
          </c:dPt>
          <c:dPt>
            <c:idx val="5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707-40EC-99AA-DCE96CF7212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707-40EC-99AA-DCE96CF7212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707-40EC-99AA-DCE96CF72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do 1 roku</c:v>
                </c:pt>
                <c:pt idx="1">
                  <c:v>1 - 5 lat</c:v>
                </c:pt>
                <c:pt idx="2">
                  <c:v>6 - 10 lat</c:v>
                </c:pt>
                <c:pt idx="3">
                  <c:v>11 - 15 lat</c:v>
                </c:pt>
                <c:pt idx="4">
                  <c:v>16 - 20 lat</c:v>
                </c:pt>
                <c:pt idx="5">
                  <c:v>&gt; 20 lat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0.03</c:v>
                </c:pt>
                <c:pt idx="1">
                  <c:v>0.13519310256665198</c:v>
                </c:pt>
                <c:pt idx="2">
                  <c:v>0.28699999999999998</c:v>
                </c:pt>
                <c:pt idx="3">
                  <c:v>0.158</c:v>
                </c:pt>
                <c:pt idx="4">
                  <c:v>7.6999999999999999E-2</c:v>
                </c:pt>
                <c:pt idx="5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07-40EC-99AA-DCE96CF72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180895147288752E-2"/>
          <c:y val="0.77733691025446117"/>
          <c:w val="0.84163820970542247"/>
          <c:h val="0.21312051470796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77906860686511E-2"/>
          <c:y val="7.6701602628251779E-3"/>
          <c:w val="0.93882728200641585"/>
          <c:h val="0.72982083846483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Górnictwo ogółem</c:v>
                </c:pt>
              </c:strCache>
            </c:strRef>
          </c:tx>
          <c:spPr>
            <a:solidFill>
              <a:srgbClr val="006600"/>
            </a:solidFill>
            <a:ln w="25322">
              <a:noFill/>
            </a:ln>
          </c:spPr>
          <c:invertIfNegative val="0"/>
          <c:dLbls>
            <c:spPr>
              <a:noFill/>
              <a:ln w="2532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 formatCode="m/d/yyyy">
                  <c:v>43213</c:v>
                </c:pt>
              </c:numCache>
            </c:numRef>
          </c:cat>
          <c:val>
            <c:numRef>
              <c:f>Arkusz1!$B$2:$B$13</c:f>
              <c:numCache>
                <c:formatCode>General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18</c:v>
                </c:pt>
                <c:pt idx="3">
                  <c:v>17</c:v>
                </c:pt>
                <c:pt idx="4">
                  <c:v>10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7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6-42C5-87E0-12A16FB867B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KWK</c:v>
                </c:pt>
              </c:strCache>
            </c:strRef>
          </c:tx>
          <c:spPr>
            <a:solidFill>
              <a:schemeClr val="tx1"/>
            </a:solidFill>
            <a:ln w="25322">
              <a:noFill/>
            </a:ln>
          </c:spPr>
          <c:invertIfNegative val="0"/>
          <c:dLbls>
            <c:spPr>
              <a:noFill/>
              <a:ln w="2532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 formatCode="m/d/yyyy">
                  <c:v>43213</c:v>
                </c:pt>
              </c:numCache>
            </c:numRef>
          </c:cat>
          <c:val>
            <c:numRef>
              <c:f>Arkusz1!$C$2:$C$13</c:f>
              <c:numCache>
                <c:formatCode>General</c:formatCode>
                <c:ptCount val="10"/>
                <c:pt idx="0">
                  <c:v>8</c:v>
                </c:pt>
                <c:pt idx="1">
                  <c:v>14</c:v>
                </c:pt>
                <c:pt idx="2">
                  <c:v>13</c:v>
                </c:pt>
                <c:pt idx="3">
                  <c:v>15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6-42C5-87E0-12A16FB86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340875776"/>
        <c:axId val="34159936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Kopalnie rud miedzi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pPr>
              <a:solidFill>
                <a:srgbClr val="C00000"/>
              </a:solidFill>
              <a:ln w="57150">
                <a:solidFill>
                  <a:srgbClr val="FFC000"/>
                </a:solidFill>
              </a:ln>
            </c:spPr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 formatCode="m/d/yyyy">
                  <c:v>43213</c:v>
                </c:pt>
              </c:numCache>
            </c:numRef>
          </c:cat>
          <c:val>
            <c:numRef>
              <c:f>Arkusz1!$D$2:$D$13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D6-42C5-87E0-12A16FB86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875776"/>
        <c:axId val="341599360"/>
      </c:lineChart>
      <c:catAx>
        <c:axId val="3408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14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9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1599360"/>
        <c:crosses val="autoZero"/>
        <c:auto val="1"/>
        <c:lblAlgn val="ctr"/>
        <c:lblOffset val="100"/>
        <c:noMultiLvlLbl val="0"/>
      </c:catAx>
      <c:valAx>
        <c:axId val="341599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0875776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9.6406901175305239E-3"/>
          <c:y val="0.92397713460027042"/>
          <c:w val="0.83721876759615144"/>
          <c:h val="6.8583311772947173E-2"/>
        </c:manualLayout>
      </c:layout>
      <c:overlay val="0"/>
      <c:txPr>
        <a:bodyPr/>
        <a:lstStyle/>
        <a:p>
          <a:pPr>
            <a:defRPr sz="1800" b="1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39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2009-2018</a:t>
            </a:r>
          </a:p>
        </c:rich>
      </c:tx>
      <c:overlay val="0"/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487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39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634561412971917"/>
          <c:y val="0.2199172950144169"/>
          <c:w val="0.80918877399237732"/>
          <c:h val="0.7004317524836574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2009-2018</c:v>
                </c:pt>
              </c:strCache>
            </c:strRef>
          </c:tx>
          <c:dPt>
            <c:idx val="0"/>
            <c:bubble3D val="0"/>
            <c:spPr>
              <a:solidFill>
                <a:srgbClr val="00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8-454E-9CD9-57B3C33763D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8-454E-9CD9-57B3C33763D2}"/>
              </c:ext>
            </c:extLst>
          </c:dPt>
          <c:dPt>
            <c:idx val="2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38-454E-9CD9-57B3C33763D2}"/>
              </c:ext>
            </c:extLst>
          </c:dPt>
          <c:dPt>
            <c:idx val="3"/>
            <c:bubble3D val="0"/>
            <c:spPr>
              <a:solidFill>
                <a:schemeClr val="accent2">
                  <a:tint val="8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38-454E-9CD9-57B3C33763D2}"/>
              </c:ext>
            </c:extLst>
          </c:dPt>
          <c:dPt>
            <c:idx val="4"/>
            <c:bubble3D val="0"/>
            <c:spPr>
              <a:solidFill>
                <a:schemeClr val="accent2">
                  <a:tint val="3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438-454E-9CD9-57B3C33763D2}"/>
              </c:ext>
            </c:extLst>
          </c:dPt>
          <c:dLbls>
            <c:dLbl>
              <c:idx val="0"/>
              <c:layout>
                <c:manualLayout>
                  <c:x val="-0.1152388172858226"/>
                  <c:y val="-0.224517522602929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29264594389688"/>
                      <c:h val="0.155773772752250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38-454E-9CD9-57B3C33763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438-454E-9CD9-57B3C3376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załoga własna</c:v>
                </c:pt>
                <c:pt idx="1">
                  <c:v>podmioty wykonujące w zakresie swej działalności czynności powierzone im w ruchu zakładu górniczego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0.66900000000000004</c:v>
                </c:pt>
                <c:pt idx="1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38-454E-9CD9-57B3C3376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algn="just"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1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239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2017-2018</a:t>
            </a:r>
            <a:endParaRPr lang="en-US" sz="2400" dirty="0"/>
          </a:p>
        </c:rich>
      </c:tx>
      <c:overlay val="0"/>
      <c:spPr>
        <a:solidFill>
          <a:schemeClr val="accent2"/>
        </a:solidFill>
        <a:ln w="25305" cap="flat" cmpd="sng" algn="ctr">
          <a:solidFill>
            <a:schemeClr val="accent2">
              <a:shade val="50000"/>
            </a:schemeClr>
          </a:solidFill>
          <a:prstDash val="solid"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006600"/>
            </a:solidFill>
          </c:spPr>
          <c:dPt>
            <c:idx val="0"/>
            <c:bubble3D val="0"/>
            <c:spPr>
              <a:solidFill>
                <a:srgbClr val="006600"/>
              </a:solidFill>
              <a:ln w="12557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71A-4675-BE2F-98891051C77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2557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71A-4675-BE2F-98891051C77D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12557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71A-4675-BE2F-98891051C77D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12557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71A-4675-BE2F-98891051C77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171A-4675-BE2F-98891051C77D}"/>
              </c:ext>
            </c:extLst>
          </c:dPt>
          <c:dLbls>
            <c:dLbl>
              <c:idx val="0"/>
              <c:layout>
                <c:manualLayout>
                  <c:x val="-0.13957055214723924"/>
                  <c:y val="-0.109969887210044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13496932515339"/>
                      <c:h val="0.13986486486486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1A-4675-BE2F-98891051C77D}"/>
                </c:ext>
              </c:extLst>
            </c:dLbl>
            <c:dLbl>
              <c:idx val="1"/>
              <c:layout>
                <c:manualLayout>
                  <c:x val="0.13957055214723926"/>
                  <c:y val="4.76457756969567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09202453987731"/>
                      <c:h val="0.13986486486486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1A-4675-BE2F-98891051C7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załoga własna</c:v>
                </c:pt>
                <c:pt idx="1">
                  <c:v>podmioty wykonujące w zakresie swej działalności czynności powierzone im w ruchu zakładu górniczego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0.58299999999999996</c:v>
                </c:pt>
                <c:pt idx="1">
                  <c:v>0.41699999999999998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1A-4675-BE2F-98891051C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just">
        <a:defRPr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072844470792177E-2"/>
          <c:y val="0.13709518050384564"/>
          <c:w val="0.84594543258634347"/>
          <c:h val="0.62507997553452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 czynnych pracowników</c:v>
                </c:pt>
              </c:strCache>
            </c:strRef>
          </c:tx>
          <c:spPr>
            <a:solidFill>
              <a:srgbClr val="006600"/>
            </a:solidFill>
            <a:ln w="25088">
              <a:noFill/>
            </a:ln>
          </c:spPr>
          <c:invertIfNegative val="0"/>
          <c:dLbls>
            <c:spPr>
              <a:noFill/>
              <a:ln w="250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72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5"/>
                <c:pt idx="0">
                  <c:v>47</c:v>
                </c:pt>
                <c:pt idx="1">
                  <c:v>24</c:v>
                </c:pt>
                <c:pt idx="2">
                  <c:v>15</c:v>
                </c:pt>
                <c:pt idx="3">
                  <c:v>13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4-469A-837C-4BAC5BEA996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 byłych pracowników (emerytów)</c:v>
                </c:pt>
              </c:strCache>
            </c:strRef>
          </c:tx>
          <c:spPr>
            <a:solidFill>
              <a:srgbClr val="663300"/>
            </a:solidFill>
            <a:ln w="25088">
              <a:noFill/>
            </a:ln>
          </c:spPr>
          <c:invertIfNegative val="0"/>
          <c:dLbls>
            <c:spPr>
              <a:noFill/>
              <a:ln w="250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72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Arkusz1!$C$2:$C$9</c:f>
              <c:numCache>
                <c:formatCode>General</c:formatCode>
                <c:ptCount val="5"/>
                <c:pt idx="0">
                  <c:v>253</c:v>
                </c:pt>
                <c:pt idx="1">
                  <c:v>294</c:v>
                </c:pt>
                <c:pt idx="2">
                  <c:v>149</c:v>
                </c:pt>
                <c:pt idx="3">
                  <c:v>250</c:v>
                </c:pt>
                <c:pt idx="4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4-469A-837C-4BAC5BEA9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27"/>
        <c:axId val="193520488"/>
        <c:axId val="1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spPr>
            <a:ln w="25088">
              <a:solidFill>
                <a:srgbClr val="0000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-4.0016091507648593E-2"/>
                  <c:y val="-5.5448818897637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4-469A-837C-4BAC5BEA996B}"/>
                </c:ext>
              </c:extLst>
            </c:dLbl>
            <c:spPr>
              <a:solidFill>
                <a:srgbClr val="FFC000"/>
              </a:solidFill>
              <a:ln w="250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16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Arkusz1!$D$2:$D$9</c:f>
              <c:numCache>
                <c:formatCode>General</c:formatCode>
                <c:ptCount val="5"/>
                <c:pt idx="0">
                  <c:v>300</c:v>
                </c:pt>
                <c:pt idx="1">
                  <c:v>318</c:v>
                </c:pt>
                <c:pt idx="2">
                  <c:v>164</c:v>
                </c:pt>
                <c:pt idx="3">
                  <c:v>263</c:v>
                </c:pt>
                <c:pt idx="4">
                  <c:v>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74-469A-837C-4BAC5BEA9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52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38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79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27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3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352048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4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627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3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"/>
        <c:crosses val="max"/>
        <c:crossBetween val="between"/>
      </c:valAx>
      <c:spPr>
        <a:noFill/>
        <a:ln w="25348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91191295718907617"/>
          <c:w val="1"/>
          <c:h val="6.5609047191248715E-2"/>
        </c:manualLayout>
      </c:layout>
      <c:overlay val="0"/>
      <c:spPr>
        <a:noFill/>
        <a:ln w="2508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79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08552055992993E-2"/>
          <c:y val="9.1921733450202839E-2"/>
          <c:w val="0.93083070866141737"/>
          <c:h val="0.70336109202529828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ln w="34205">
              <a:solidFill>
                <a:srgbClr val="FFC000"/>
              </a:solidFill>
              <a:prstDash val="solid"/>
            </a:ln>
          </c:spPr>
          <c:marker>
            <c:symbol val="diamond"/>
            <c:size val="2"/>
            <c:spPr>
              <a:ln w="34680">
                <a:solidFill>
                  <a:schemeClr val="tx1"/>
                </a:solidFill>
              </a:ln>
            </c:spPr>
          </c:marker>
          <c:dLbls>
            <c:dLbl>
              <c:idx val="2"/>
              <c:spPr>
                <a:solidFill>
                  <a:srgbClr val="C00000"/>
                </a:solidFill>
                <a:ln w="25222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95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19-46D1-B0A8-1E58A7331E87}"/>
                </c:ext>
              </c:extLst>
            </c:dLbl>
            <c:dLbl>
              <c:idx val="14"/>
              <c:spPr>
                <a:noFill/>
                <a:ln w="25222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95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19-46D1-B0A8-1E58A7331E87}"/>
                </c:ext>
              </c:extLst>
            </c:dLbl>
            <c:dLbl>
              <c:idx val="16"/>
              <c:spPr>
                <a:solidFill>
                  <a:srgbClr val="006600"/>
                </a:solidFill>
                <a:ln w="25222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95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D0-4215-8F49-191CB5D7ACB5}"/>
                </c:ext>
              </c:extLst>
            </c:dLbl>
            <c:spPr>
              <a:noFill/>
              <a:ln w="2522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5"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Arkusz1!$B$2:$B$19</c:f>
              <c:numCache>
                <c:formatCode>0</c:formatCode>
                <c:ptCount val="17"/>
                <c:pt idx="0">
                  <c:v>404</c:v>
                </c:pt>
                <c:pt idx="1">
                  <c:v>376</c:v>
                </c:pt>
                <c:pt idx="2">
                  <c:v>458</c:v>
                </c:pt>
                <c:pt idx="3">
                  <c:v>371</c:v>
                </c:pt>
                <c:pt idx="4">
                  <c:v>363</c:v>
                </c:pt>
                <c:pt idx="5">
                  <c:v>375</c:v>
                </c:pt>
                <c:pt idx="6">
                  <c:v>399</c:v>
                </c:pt>
                <c:pt idx="7">
                  <c:v>397</c:v>
                </c:pt>
                <c:pt idx="8">
                  <c:v>339</c:v>
                </c:pt>
                <c:pt idx="9">
                  <c:v>402</c:v>
                </c:pt>
                <c:pt idx="10">
                  <c:v>373</c:v>
                </c:pt>
                <c:pt idx="11">
                  <c:v>271</c:v>
                </c:pt>
                <c:pt idx="12">
                  <c:v>300</c:v>
                </c:pt>
                <c:pt idx="13">
                  <c:v>318</c:v>
                </c:pt>
                <c:pt idx="14">
                  <c:v>164</c:v>
                </c:pt>
                <c:pt idx="15">
                  <c:v>263</c:v>
                </c:pt>
                <c:pt idx="16">
                  <c:v>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19-46D1-B0A8-1E58A7331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598216"/>
        <c:axId val="1"/>
      </c:lineChart>
      <c:catAx>
        <c:axId val="19459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04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720000" spcFirstLastPara="1" vertOverflow="ellipsis" vert="horz" wrap="square" anchor="ctr" anchorCtr="1"/>
          <a:lstStyle/>
          <a:p>
            <a:pPr>
              <a:defRPr sz="129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tickMarkSkip val="2"/>
        <c:noMultiLvlLbl val="0"/>
      </c:catAx>
      <c:valAx>
        <c:axId val="1"/>
        <c:scaling>
          <c:orientation val="minMax"/>
          <c:max val="500"/>
          <c:min val="130"/>
        </c:scaling>
        <c:delete val="1"/>
        <c:axPos val="l"/>
        <c:numFmt formatCode="0" sourceLinked="1"/>
        <c:majorTickMark val="out"/>
        <c:minorTickMark val="none"/>
        <c:tickLblPos val="nextTo"/>
        <c:crossAx val="194598216"/>
        <c:crosses val="autoZero"/>
        <c:crossBetween val="between"/>
      </c:valAx>
      <c:spPr>
        <a:noFill/>
        <a:ln w="253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855218266360076E-3"/>
          <c:y val="0.10257602826738087"/>
          <c:w val="0.98083862384775389"/>
          <c:h val="0.622508624549021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Górnictwo ogółem</c:v>
                </c:pt>
              </c:strCache>
            </c:strRef>
          </c:tx>
          <c:spPr>
            <a:solidFill>
              <a:srgbClr val="008000"/>
            </a:solidFill>
            <a:ln w="43064">
              <a:solidFill>
                <a:srgbClr val="99CC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9.2245718382295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FB-4542-96F8-29E56B97D2A7}"/>
                </c:ext>
              </c:extLst>
            </c:dLbl>
            <c:dLbl>
              <c:idx val="1"/>
              <c:layout>
                <c:manualLayout>
                  <c:x val="0"/>
                  <c:y val="2.7673836572061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229587876901001E-2"/>
                      <c:h val="7.95620531621033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DFB-4542-96F8-29E56B97D2A7}"/>
                </c:ext>
              </c:extLst>
            </c:dLbl>
            <c:dLbl>
              <c:idx val="9"/>
              <c:layout>
                <c:manualLayout>
                  <c:x val="1.4031057690958551E-3"/>
                  <c:y val="-3.3823430073508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FB-4542-96F8-29E56B97D2A7}"/>
                </c:ext>
              </c:extLst>
            </c:dLbl>
            <c:dLbl>
              <c:idx val="10"/>
              <c:layout>
                <c:manualLayout>
                  <c:x val="1.403105769095845E-2"/>
                  <c:y val="-2.7673715514688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FB-4542-96F8-29E56B97D2A7}"/>
                </c:ext>
              </c:extLst>
            </c:dLbl>
            <c:spPr>
              <a:noFill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800" b="1">
                    <a:solidFill>
                      <a:srgbClr val="0066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Arkusz1!$C$2:$C$18</c:f>
              <c:numCache>
                <c:formatCode>General</c:formatCode>
                <c:ptCount val="10"/>
                <c:pt idx="0">
                  <c:v>3551</c:v>
                </c:pt>
                <c:pt idx="1">
                  <c:v>3377</c:v>
                </c:pt>
                <c:pt idx="2">
                  <c:v>2975</c:v>
                </c:pt>
                <c:pt idx="3">
                  <c:v>2809</c:v>
                </c:pt>
                <c:pt idx="4">
                  <c:v>2551</c:v>
                </c:pt>
                <c:pt idx="5">
                  <c:v>2274</c:v>
                </c:pt>
                <c:pt idx="6">
                  <c:v>2158</c:v>
                </c:pt>
                <c:pt idx="7">
                  <c:v>2074</c:v>
                </c:pt>
                <c:pt idx="8">
                  <c:v>2078</c:v>
                </c:pt>
                <c:pt idx="9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F4-4060-97F0-A31AAC947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81954784"/>
        <c:axId val="1"/>
      </c:barChar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Górnictwo węgla kamiennego</c:v>
                </c:pt>
              </c:strCache>
            </c:strRef>
          </c:tx>
          <c:spPr>
            <a:ln w="4708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33633">
                <a:solidFill>
                  <a:schemeClr val="bg1"/>
                </a:solidFill>
              </a:ln>
            </c:spPr>
          </c:marker>
          <c:dLbls>
            <c:dLbl>
              <c:idx val="10"/>
              <c:layout>
                <c:manualLayout>
                  <c:x val="-1.4509549902451005E-2"/>
                  <c:y val="-1.8449143676459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F4-4060-97F0-A31AAC947EBF}"/>
                </c:ext>
              </c:extLst>
            </c:dLbl>
            <c:spPr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966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0"/>
                <c:pt idx="0">
                  <c:v>2803</c:v>
                </c:pt>
                <c:pt idx="1">
                  <c:v>2628</c:v>
                </c:pt>
                <c:pt idx="2">
                  <c:v>2336</c:v>
                </c:pt>
                <c:pt idx="3">
                  <c:v>2199</c:v>
                </c:pt>
                <c:pt idx="4">
                  <c:v>1916</c:v>
                </c:pt>
                <c:pt idx="5">
                  <c:v>1795</c:v>
                </c:pt>
                <c:pt idx="6">
                  <c:v>1702</c:v>
                </c:pt>
                <c:pt idx="7">
                  <c:v>1575</c:v>
                </c:pt>
                <c:pt idx="8">
                  <c:v>1662</c:v>
                </c:pt>
                <c:pt idx="9">
                  <c:v>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F4-4060-97F0-A31AAC947EB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Kopalnie rud miedzi</c:v>
                </c:pt>
              </c:strCache>
            </c:strRef>
          </c:tx>
          <c:spPr>
            <a:ln w="43586">
              <a:solidFill>
                <a:srgbClr val="663300"/>
              </a:solidFill>
            </a:ln>
          </c:spPr>
          <c:marker>
            <c:symbol val="triangle"/>
            <c:size val="2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4.3443689995822724E-2"/>
                  <c:y val="-1.5374286397049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FB-4542-96F8-29E56B97D2A7}"/>
                </c:ext>
              </c:extLst>
            </c:dLbl>
            <c:dLbl>
              <c:idx val="9"/>
              <c:layout>
                <c:manualLayout>
                  <c:x val="-2.6623987208978565E-2"/>
                  <c:y val="1.5374286397049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FB-4542-96F8-29E56B97D2A7}"/>
                </c:ext>
              </c:extLst>
            </c:dLbl>
            <c:spPr>
              <a:solidFill>
                <a:srgbClr val="CC6600"/>
              </a:solidFill>
              <a:ln>
                <a:solidFill>
                  <a:srgbClr val="663300"/>
                </a:solidFill>
              </a:ln>
            </c:spPr>
            <c:txPr>
              <a:bodyPr/>
              <a:lstStyle/>
              <a:p>
                <a:pPr>
                  <a:defRPr sz="1966" b="1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Arkusz1!$D$2:$D$18</c:f>
              <c:numCache>
                <c:formatCode>General</c:formatCode>
                <c:ptCount val="10"/>
                <c:pt idx="0">
                  <c:v>579</c:v>
                </c:pt>
                <c:pt idx="1">
                  <c:v>561</c:v>
                </c:pt>
                <c:pt idx="2">
                  <c:v>480</c:v>
                </c:pt>
                <c:pt idx="3">
                  <c:v>444</c:v>
                </c:pt>
                <c:pt idx="4">
                  <c:v>459</c:v>
                </c:pt>
                <c:pt idx="5">
                  <c:v>337</c:v>
                </c:pt>
                <c:pt idx="6">
                  <c:v>333</c:v>
                </c:pt>
                <c:pt idx="7">
                  <c:v>404</c:v>
                </c:pt>
                <c:pt idx="8">
                  <c:v>317</c:v>
                </c:pt>
                <c:pt idx="9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CF4-4060-97F0-A31AAC947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54784"/>
        <c:axId val="1"/>
      </c:lineChart>
      <c:catAx>
        <c:axId val="18195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600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1954784"/>
        <c:crosses val="autoZero"/>
        <c:crossBetween val="between"/>
      </c:valAx>
      <c:spPr>
        <a:noFill/>
        <a:ln w="2534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2.0876888074915684E-2"/>
          <c:y val="0.84665638324633752"/>
          <c:w val="0.85901294934047956"/>
          <c:h val="0.13796933035661324"/>
        </c:manualLayout>
      </c:layout>
      <c:overlay val="0"/>
      <c:txPr>
        <a:bodyPr/>
        <a:lstStyle/>
        <a:p>
          <a:pPr>
            <a:defRPr sz="16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  <a:bevelB w="152400" h="50800" prst="softRound"/>
    </a:sp3d>
  </c:spPr>
  <c:txPr>
    <a:bodyPr/>
    <a:lstStyle/>
    <a:p>
      <a:pPr>
        <a:defRPr sz="1865"/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Górnictwo ogółem</c:v>
                </c:pt>
              </c:strCache>
            </c:strRef>
          </c:tx>
          <c:spPr>
            <a:ln w="47280" cap="rnd">
              <a:solidFill>
                <a:srgbClr val="7030A0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circle"/>
            <c:size val="5"/>
            <c:spPr>
              <a:solidFill>
                <a:srgbClr val="FFFF00"/>
              </a:solidFill>
              <a:ln w="19907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 w="1990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409</c:v>
                </c:pt>
                <c:pt idx="1">
                  <c:v>548</c:v>
                </c:pt>
                <c:pt idx="2">
                  <c:v>501</c:v>
                </c:pt>
                <c:pt idx="3">
                  <c:v>386</c:v>
                </c:pt>
                <c:pt idx="4">
                  <c:v>408</c:v>
                </c:pt>
                <c:pt idx="5">
                  <c:v>425</c:v>
                </c:pt>
                <c:pt idx="6">
                  <c:v>329</c:v>
                </c:pt>
                <c:pt idx="7">
                  <c:v>439</c:v>
                </c:pt>
                <c:pt idx="8">
                  <c:v>251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EA32-4557-B32C-41599EBAF54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Górnictwo węgla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circle"/>
            <c:size val="5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</c:marker>
          <c:dLbls>
            <c:spPr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990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390</c:v>
                </c:pt>
                <c:pt idx="1">
                  <c:v>528</c:v>
                </c:pt>
                <c:pt idx="2">
                  <c:v>476</c:v>
                </c:pt>
                <c:pt idx="3">
                  <c:v>359</c:v>
                </c:pt>
                <c:pt idx="4">
                  <c:v>356</c:v>
                </c:pt>
                <c:pt idx="5">
                  <c:v>394</c:v>
                </c:pt>
                <c:pt idx="6">
                  <c:v>324</c:v>
                </c:pt>
                <c:pt idx="7">
                  <c:v>393</c:v>
                </c:pt>
                <c:pt idx="8">
                  <c:v>203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A32-4557-B32C-41599EBAF54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Górnictwo rud metali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circle"/>
            <c:size val="5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</c:marker>
          <c:dLbls>
            <c:spPr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1990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EA32-4557-B32C-41599EBAF54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Pozostałe górnictwo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circle"/>
            <c:size val="5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</c:marker>
          <c:dLbls>
            <c:spPr>
              <a:solidFill>
                <a:schemeClr val="bg2">
                  <a:lumMod val="20000"/>
                  <a:lumOff val="80000"/>
                </a:schemeClr>
              </a:solidFill>
              <a:ln w="1990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Arkusz1!$E$2:$E$10</c:f>
              <c:numCache>
                <c:formatCode>General</c:formatCode>
                <c:ptCount val="9"/>
                <c:pt idx="0">
                  <c:v>11</c:v>
                </c:pt>
                <c:pt idx="1">
                  <c:v>14</c:v>
                </c:pt>
                <c:pt idx="2">
                  <c:v>22</c:v>
                </c:pt>
                <c:pt idx="3">
                  <c:v>24</c:v>
                </c:pt>
                <c:pt idx="4">
                  <c:v>46</c:v>
                </c:pt>
                <c:pt idx="5">
                  <c:v>31</c:v>
                </c:pt>
                <c:pt idx="6">
                  <c:v>3</c:v>
                </c:pt>
                <c:pt idx="7">
                  <c:v>43</c:v>
                </c:pt>
                <c:pt idx="8">
                  <c:v>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2-EA32-4557-B32C-41599EBAF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020480"/>
        <c:axId val="1"/>
      </c:lineChart>
      <c:catAx>
        <c:axId val="1830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4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746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3020480"/>
        <c:crosses val="autoZero"/>
        <c:crossBetween val="between"/>
      </c:valAx>
      <c:spPr>
        <a:noFill/>
        <a:ln w="19907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 w="1990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5121951219513E-2"/>
          <c:y val="2.2403258655804479E-2"/>
          <c:w val="0.97782705099778267"/>
          <c:h val="0.8207739307535642"/>
        </c:manualLayout>
      </c:layout>
      <c:lineChart>
        <c:grouping val="standard"/>
        <c:varyColors val="0"/>
        <c:ser>
          <c:idx val="0"/>
          <c:order val="0"/>
          <c:tx>
            <c:strRef>
              <c:f>Arkusz2!$Y$215</c:f>
              <c:strCache>
                <c:ptCount val="1"/>
                <c:pt idx="0">
                  <c:v>a</c:v>
                </c:pt>
              </c:strCache>
            </c:strRef>
          </c:tx>
          <c:spPr>
            <a:ln w="39478">
              <a:solidFill>
                <a:srgbClr val="0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FFFF00"/>
              </a:solidFill>
              <a:ln w="9869">
                <a:solidFill>
                  <a:schemeClr val="tx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860259733938166E-2"/>
                  <c:y val="-3.3346082447970049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A0-406B-A2CE-A409ED0DA2B1}"/>
                </c:ext>
              </c:extLst>
            </c:dLbl>
            <c:dLbl>
              <c:idx val="2"/>
              <c:layout>
                <c:manualLayout>
                  <c:x val="-5.9441038935752937E-3"/>
                  <c:y val="-3.8903762855965057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A0-406B-A2CE-A409ED0DA2B1}"/>
                </c:ext>
              </c:extLst>
            </c:dLbl>
            <c:dLbl>
              <c:idx val="3"/>
              <c:layout>
                <c:manualLayout>
                  <c:x val="-2.2290389600907276E-2"/>
                  <c:y val="-4.7240283467957563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A0-406B-A2CE-A409ED0DA2B1}"/>
                </c:ext>
              </c:extLst>
            </c:dLbl>
            <c:dLbl>
              <c:idx val="4"/>
              <c:layout>
                <c:manualLayout>
                  <c:x val="-2.6748467521088753E-2"/>
                  <c:y val="-5.2797963875952675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A0-406B-A2CE-A409ED0DA2B1}"/>
                </c:ext>
              </c:extLst>
            </c:dLbl>
            <c:dLbl>
              <c:idx val="5"/>
              <c:layout>
                <c:manualLayout>
                  <c:x val="-2.9720519467876332E-2"/>
                  <c:y val="-4.4461443263960058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A0-406B-A2CE-A409ED0DA2B1}"/>
                </c:ext>
              </c:extLst>
            </c:dLbl>
            <c:dLbl>
              <c:idx val="6"/>
              <c:layout>
                <c:manualLayout>
                  <c:x val="-2.5262441547694935E-2"/>
                  <c:y val="-5.2797963875952571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A0-406B-A2CE-A409ED0DA2B1}"/>
                </c:ext>
              </c:extLst>
            </c:dLbl>
            <c:dLbl>
              <c:idx val="7"/>
              <c:layout>
                <c:manualLayout>
                  <c:x val="-1.6346285707331983E-2"/>
                  <c:y val="-5.0019123671955067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A0-406B-A2CE-A409ED0DA2B1}"/>
                </c:ext>
              </c:extLst>
            </c:dLbl>
            <c:dLbl>
              <c:idx val="8"/>
              <c:layout>
                <c:manualLayout>
                  <c:x val="-8.9161558403628993E-3"/>
                  <c:y val="-4.7240283467957563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A0-406B-A2CE-A409ED0DA2B1}"/>
                </c:ext>
              </c:extLst>
            </c:dLbl>
            <c:dLbl>
              <c:idx val="9"/>
              <c:layout>
                <c:manualLayout>
                  <c:x val="-1.1888207787150641E-2"/>
                  <c:y val="-4.1682603059962658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A0-406B-A2CE-A409ED0DA2B1}"/>
                </c:ext>
              </c:extLst>
            </c:dLbl>
            <c:dLbl>
              <c:idx val="10"/>
              <c:layout>
                <c:manualLayout>
                  <c:x val="-2.9720519467876332E-2"/>
                  <c:y val="-3.8903762855965057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A0-406B-A2CE-A409ED0DA2B1}"/>
                </c:ext>
              </c:extLst>
            </c:dLbl>
            <c:dLbl>
              <c:idx val="11"/>
              <c:layout>
                <c:manualLayout>
                  <c:x val="-2.8234493494482513E-2"/>
                  <c:y val="-4.7240283467957667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A0-406B-A2CE-A409ED0DA2B1}"/>
                </c:ext>
              </c:extLst>
            </c:dLbl>
            <c:dLbl>
              <c:idx val="12"/>
              <c:layout>
                <c:manualLayout>
                  <c:x val="-2.6748467521088806E-2"/>
                  <c:y val="-5.2797963875952675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A0-406B-A2CE-A409ED0DA2B1}"/>
                </c:ext>
              </c:extLst>
            </c:dLbl>
            <c:dLbl>
              <c:idx val="13"/>
              <c:layout>
                <c:manualLayout>
                  <c:x val="-2.8234493494482513E-2"/>
                  <c:y val="-5.0019123671955067E-2"/>
                </c:manualLayout>
              </c:layout>
              <c:spPr>
                <a:noFill/>
                <a:ln w="26319">
                  <a:noFill/>
                </a:ln>
              </c:spPr>
              <c:txPr>
                <a:bodyPr/>
                <a:lstStyle/>
                <a:p>
                  <a:pPr>
                    <a:defRPr sz="165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2A0-406B-A2CE-A409ED0DA2B1}"/>
                </c:ext>
              </c:extLst>
            </c:dLbl>
            <c:spPr>
              <a:noFill/>
              <a:ln w="2631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5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9608">
                <a:prstDash val="sysDash"/>
              </a:ln>
              <a:effectLst>
                <a:outerShdw blurRad="50800" dist="25400" dir="5400000" algn="ctr" rotWithShape="0">
                  <a:schemeClr val="bg1">
                    <a:lumMod val="65000"/>
                  </a:schemeClr>
                </a:outerShdw>
              </a:effectLst>
            </c:spPr>
            <c:trendlineType val="linear"/>
            <c:dispRSqr val="0"/>
            <c:dispEq val="0"/>
          </c:trendline>
          <c:cat>
            <c:numRef>
              <c:f>Arkusz2!$AF$214:$AN$214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Arkusz2!$AF$215:$AN$215</c:f>
              <c:numCache>
                <c:formatCode>General</c:formatCode>
                <c:ptCount val="9"/>
                <c:pt idx="0">
                  <c:v>74</c:v>
                </c:pt>
                <c:pt idx="1">
                  <c:v>71</c:v>
                </c:pt>
                <c:pt idx="2">
                  <c:v>42</c:v>
                </c:pt>
                <c:pt idx="3">
                  <c:v>36</c:v>
                </c:pt>
                <c:pt idx="4">
                  <c:v>24</c:v>
                </c:pt>
                <c:pt idx="5">
                  <c:v>36</c:v>
                </c:pt>
                <c:pt idx="6">
                  <c:v>23</c:v>
                </c:pt>
                <c:pt idx="7">
                  <c:v>27</c:v>
                </c:pt>
                <c:pt idx="8">
                  <c:v>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B2A0-406B-A2CE-A409ED0DA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552456"/>
        <c:axId val="1"/>
      </c:lineChart>
      <c:catAx>
        <c:axId val="205552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5552456"/>
        <c:crosses val="autoZero"/>
        <c:crossBetween val="between"/>
      </c:valAx>
      <c:spPr>
        <a:solidFill>
          <a:srgbClr val="FFFFFF"/>
        </a:solidFill>
        <a:ln w="26319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1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SZKOLEŃ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2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</c:v>
                </c:pt>
                <c:pt idx="1">
                  <c:v>10</c:v>
                </c:pt>
                <c:pt idx="2">
                  <c:v>13</c:v>
                </c:pt>
                <c:pt idx="3">
                  <c:v>4</c:v>
                </c:pt>
                <c:pt idx="4">
                  <c:v>11</c:v>
                </c:pt>
                <c:pt idx="5">
                  <c:v>12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6-4671-B0C7-23905A180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87603752"/>
        <c:axId val="1"/>
      </c:barChart>
      <c:catAx>
        <c:axId val="18760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8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3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792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pl-PL"/>
                  <a:t>ILOŚĆ SZKOLEŃ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187603752"/>
        <c:crosses val="autoZero"/>
        <c:crossBetween val="between"/>
      </c:valAx>
      <c:spPr>
        <a:noFill/>
        <a:ln w="2528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1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pl-PL" sz="2000" b="1" i="1" dirty="0">
                <a:solidFill>
                  <a:srgbClr val="C00000"/>
                </a:solidFill>
              </a:rPr>
              <a:t>ILOŚĆ INTERWENCJI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2173839409023531E-2"/>
          <c:y val="0.11658314209381583"/>
          <c:w val="0.95565232118195298"/>
          <c:h val="0.67390468993509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Interwencje razem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3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58</c:v>
                </c:pt>
                <c:pt idx="1">
                  <c:v>99</c:v>
                </c:pt>
                <c:pt idx="2">
                  <c:v>97</c:v>
                </c:pt>
                <c:pt idx="3">
                  <c:v>94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4-463D-B83C-3ED818F01F0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Potwierdzone interwencje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19</c:v>
                </c:pt>
                <c:pt idx="1">
                  <c:v>24</c:v>
                </c:pt>
                <c:pt idx="2">
                  <c:v>30</c:v>
                </c:pt>
                <c:pt idx="3">
                  <c:v>23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A-46AF-8C90-5EE1471A9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003880"/>
        <c:axId val="1"/>
      </c:barChart>
      <c:catAx>
        <c:axId val="18700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5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7003880"/>
        <c:crosses val="autoZero"/>
        <c:crossBetween val="between"/>
      </c:valAx>
      <c:spPr>
        <a:noFill/>
        <a:ln w="25306">
          <a:noFill/>
        </a:ln>
      </c:spPr>
    </c:plotArea>
    <c:legend>
      <c:legendPos val="b"/>
      <c:layout>
        <c:manualLayout>
          <c:xMode val="edge"/>
          <c:yMode val="edge"/>
          <c:x val="7.8458494248011032E-2"/>
          <c:y val="0.85928457934883962"/>
          <c:w val="0.84308282955098546"/>
          <c:h val="0.11279220436569593"/>
        </c:manualLayout>
      </c:layout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92574296197855E-2"/>
          <c:y val="0"/>
          <c:w val="0.96309399283684916"/>
          <c:h val="0.782951034011779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ZAŁOGA WŁASNA</c:v>
                </c:pt>
              </c:strCache>
            </c:strRef>
          </c:tx>
          <c:spPr>
            <a:solidFill>
              <a:srgbClr val="669900"/>
            </a:solidFill>
            <a:ln w="49399">
              <a:noFill/>
            </a:ln>
          </c:spPr>
          <c:invertIfNegative val="0"/>
          <c:dLbls>
            <c:dLbl>
              <c:idx val="0"/>
              <c:spPr>
                <a:solidFill>
                  <a:srgbClr val="C2F86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989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E6D-4666-B8A2-1AF3363E42FD}"/>
                </c:ext>
              </c:extLst>
            </c:dLbl>
            <c:dLbl>
              <c:idx val="1"/>
              <c:layout>
                <c:manualLayout>
                  <c:x val="-1.410864836815707E-3"/>
                  <c:y val="1.4825796886582653E-2"/>
                </c:manualLayout>
              </c:layout>
              <c:spPr>
                <a:solidFill>
                  <a:srgbClr val="C2F86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989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6D-4666-B8A2-1AF3363E42FD}"/>
                </c:ext>
              </c:extLst>
            </c:dLbl>
            <c:dLbl>
              <c:idx val="2"/>
              <c:spPr>
                <a:solidFill>
                  <a:srgbClr val="C2F86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989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E6D-4666-B8A2-1AF3363E42FD}"/>
                </c:ext>
              </c:extLst>
            </c:dLbl>
            <c:dLbl>
              <c:idx val="3"/>
              <c:spPr>
                <a:solidFill>
                  <a:srgbClr val="C2F86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989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E6D-4666-B8A2-1AF3363E42FD}"/>
                </c:ext>
              </c:extLst>
            </c:dLbl>
            <c:dLbl>
              <c:idx val="4"/>
              <c:spPr>
                <a:solidFill>
                  <a:srgbClr val="C2F86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989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E6D-4666-B8A2-1AF3363E42FD}"/>
                </c:ext>
              </c:extLst>
            </c:dLbl>
            <c:dLbl>
              <c:idx val="5"/>
              <c:spPr>
                <a:solidFill>
                  <a:srgbClr val="C2F86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989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E6D-4666-B8A2-1AF3363E42FD}"/>
                </c:ext>
              </c:extLst>
            </c:dLbl>
            <c:dLbl>
              <c:idx val="9"/>
              <c:spPr>
                <a:solidFill>
                  <a:srgbClr val="C2F86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989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E6D-4666-B8A2-1AF3363E42FD}"/>
                </c:ext>
              </c:extLst>
            </c:dLbl>
            <c:spPr>
              <a:solidFill>
                <a:srgbClr val="C2F86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89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Arkusz1!$A$8:$A$17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Arkusz1!$C$8:$C$17</c:f>
              <c:numCache>
                <c:formatCode>General</c:formatCode>
                <c:ptCount val="10"/>
                <c:pt idx="0">
                  <c:v>443</c:v>
                </c:pt>
                <c:pt idx="1">
                  <c:v>438</c:v>
                </c:pt>
                <c:pt idx="2">
                  <c:v>381</c:v>
                </c:pt>
                <c:pt idx="3">
                  <c:v>296</c:v>
                </c:pt>
                <c:pt idx="4">
                  <c:v>321</c:v>
                </c:pt>
                <c:pt idx="5">
                  <c:v>258</c:v>
                </c:pt>
                <c:pt idx="6">
                  <c:v>243</c:v>
                </c:pt>
                <c:pt idx="7">
                  <c:v>311</c:v>
                </c:pt>
                <c:pt idx="8">
                  <c:v>224</c:v>
                </c:pt>
                <c:pt idx="9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6D-4666-B8A2-1AF3363E42F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FIRMY USŁUGOWE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</c:spPr>
          <c:invertIfNegative val="0"/>
          <c:dLbls>
            <c:spPr>
              <a:solidFill>
                <a:srgbClr val="CC6600"/>
              </a:solidFill>
            </c:spPr>
            <c:txPr>
              <a:bodyPr/>
              <a:lstStyle/>
              <a:p>
                <a:pPr>
                  <a:defRPr sz="1985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Arkusz1!$A$8:$A$17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Arkusz1!$D$8:$D$17</c:f>
              <c:numCache>
                <c:formatCode>General</c:formatCode>
                <c:ptCount val="10"/>
                <c:pt idx="0">
                  <c:v>136</c:v>
                </c:pt>
                <c:pt idx="1">
                  <c:v>123</c:v>
                </c:pt>
                <c:pt idx="2">
                  <c:v>99</c:v>
                </c:pt>
                <c:pt idx="3">
                  <c:v>148</c:v>
                </c:pt>
                <c:pt idx="4">
                  <c:v>138</c:v>
                </c:pt>
                <c:pt idx="5">
                  <c:v>79</c:v>
                </c:pt>
                <c:pt idx="6">
                  <c:v>90</c:v>
                </c:pt>
                <c:pt idx="7">
                  <c:v>93</c:v>
                </c:pt>
                <c:pt idx="8">
                  <c:v>93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E6D-4666-B8A2-1AF3363E4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389820936"/>
        <c:axId val="389821720"/>
      </c:barChar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ln w="47276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</c:spPr>
          </c:marker>
          <c:dLbls>
            <c:dLbl>
              <c:idx val="9"/>
              <c:layout>
                <c:manualLayout>
                  <c:x val="-2.4923093979928614E-2"/>
                  <c:y val="-0.12375080987374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02-44B4-9602-315DADB3F553}"/>
                </c:ext>
              </c:extLst>
            </c:dLbl>
            <c:spPr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Arkusz1!$A$8:$A$17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Arkusz1!$B$8:$B$17</c:f>
              <c:numCache>
                <c:formatCode>General</c:formatCode>
                <c:ptCount val="10"/>
                <c:pt idx="0">
                  <c:v>579</c:v>
                </c:pt>
                <c:pt idx="1">
                  <c:v>561</c:v>
                </c:pt>
                <c:pt idx="2">
                  <c:v>480</c:v>
                </c:pt>
                <c:pt idx="3">
                  <c:v>444</c:v>
                </c:pt>
                <c:pt idx="4">
                  <c:v>459</c:v>
                </c:pt>
                <c:pt idx="5">
                  <c:v>337</c:v>
                </c:pt>
                <c:pt idx="6">
                  <c:v>333</c:v>
                </c:pt>
                <c:pt idx="7">
                  <c:v>404</c:v>
                </c:pt>
                <c:pt idx="8">
                  <c:v>317</c:v>
                </c:pt>
                <c:pt idx="9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E6D-4666-B8A2-1AF3363E4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826816"/>
        <c:axId val="389822112"/>
      </c:lineChart>
      <c:catAx>
        <c:axId val="389820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pl-PL"/>
          </a:p>
        </c:txPr>
        <c:crossAx val="389821720"/>
        <c:crosses val="autoZero"/>
        <c:auto val="1"/>
        <c:lblAlgn val="ctr"/>
        <c:lblOffset val="100"/>
        <c:tickLblSkip val="1"/>
        <c:noMultiLvlLbl val="0"/>
      </c:catAx>
      <c:valAx>
        <c:axId val="389821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9820936"/>
        <c:crosses val="autoZero"/>
        <c:crossBetween val="between"/>
      </c:valAx>
      <c:catAx>
        <c:axId val="389826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822112"/>
        <c:crosses val="autoZero"/>
        <c:auto val="1"/>
        <c:lblAlgn val="ctr"/>
        <c:lblOffset val="100"/>
        <c:noMultiLvlLbl val="0"/>
      </c:catAx>
      <c:valAx>
        <c:axId val="389822112"/>
        <c:scaling>
          <c:orientation val="minMax"/>
          <c:max val="46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389826816"/>
        <c:crosses val="max"/>
        <c:crossBetween val="between"/>
      </c:valAx>
      <c:spPr>
        <a:noFill/>
        <a:ln w="25382">
          <a:noFill/>
        </a:ln>
      </c:spPr>
    </c:plotArea>
    <c:legend>
      <c:legendPos val="b"/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rgbClr val="663300"/>
                </a:solidFill>
                <a:latin typeface="Verdana"/>
                <a:ea typeface="Verdana"/>
                <a:cs typeface="Verdana"/>
              </a:defRPr>
            </a:pPr>
            <a:endParaRPr lang="pl-PL"/>
          </a:p>
        </c:txPr>
      </c:legendEntry>
      <c:layout>
        <c:manualLayout>
          <c:xMode val="edge"/>
          <c:yMode val="edge"/>
          <c:x val="7.3545873432487599E-2"/>
          <c:y val="0.88447298103769367"/>
          <c:w val="0.78170277166063562"/>
          <c:h val="0.11552701896230629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pl-PL"/>
        </a:p>
      </c:txPr>
    </c:legend>
    <c:plotVisOnly val="1"/>
    <c:dispBlanksAs val="gap"/>
    <c:showDLblsOverMax val="0"/>
  </c:chart>
  <c:spPr>
    <a:noFill/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  <a:bevelB w="152400" h="50800" prst="softRound"/>
    </a:sp3d>
  </c:spPr>
  <c:txPr>
    <a:bodyPr/>
    <a:lstStyle/>
    <a:p>
      <a:pPr>
        <a:defRPr sz="2173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74575366817949E-2"/>
          <c:y val="2.1929226398036936E-2"/>
          <c:w val="0.87454407066231155"/>
          <c:h val="0.74848973266175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Kopalnie rud miedzi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3"/>
              <c:layout>
                <c:manualLayout>
                  <c:x val="0"/>
                  <c:y val="-5.5766498773085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1E-40D8-9616-B04CACD43FFA}"/>
                </c:ext>
              </c:extLst>
            </c:dLbl>
            <c:dLbl>
              <c:idx val="4"/>
              <c:layout>
                <c:manualLayout>
                  <c:x val="2.799022369808819E-3"/>
                  <c:y val="-3.6084205088467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1E-40D8-9616-B04CACD43FFA}"/>
                </c:ext>
              </c:extLst>
            </c:dLbl>
            <c:dLbl>
              <c:idx val="5"/>
              <c:layout>
                <c:manualLayout>
                  <c:x val="-1.3995111849044095E-3"/>
                  <c:y val="-7.54487924577037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1E-40D8-9616-B04CACD43FFA}"/>
                </c:ext>
              </c:extLst>
            </c:dLbl>
            <c:dLbl>
              <c:idx val="6"/>
              <c:layout>
                <c:manualLayout>
                  <c:x val="0"/>
                  <c:y val="-0.111532997546170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6-4F48-93D1-1B7B7AED68F8}"/>
                </c:ext>
              </c:extLst>
            </c:dLbl>
            <c:dLbl>
              <c:idx val="7"/>
              <c:layout>
                <c:manualLayout>
                  <c:x val="1.3995111849044095E-3"/>
                  <c:y val="-7.8729174738473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6-4F48-93D1-1B7B7AED68F8}"/>
                </c:ext>
              </c:extLst>
            </c:dLbl>
            <c:dLbl>
              <c:idx val="8"/>
              <c:layout>
                <c:manualLayout>
                  <c:x val="-5.5980447396177411E-3"/>
                  <c:y val="-0.125591282712703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D6-4F48-93D1-1B7B7AED68F8}"/>
                </c:ext>
              </c:extLst>
            </c:dLbl>
            <c:dLbl>
              <c:idx val="9"/>
              <c:layout>
                <c:manualLayout>
                  <c:x val="2.7990223698089217E-3"/>
                  <c:y val="1.2007605491140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D6-4F48-93D1-1B7B7AED68F8}"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34.60641922180384</c:v>
                </c:pt>
                <c:pt idx="1">
                  <c:v>32.01689304873873</c:v>
                </c:pt>
                <c:pt idx="2">
                  <c:v>28.114566859954312</c:v>
                </c:pt>
                <c:pt idx="3">
                  <c:v>23.91983622454477</c:v>
                </c:pt>
                <c:pt idx="4">
                  <c:v>23.228744939271255</c:v>
                </c:pt>
                <c:pt idx="5">
                  <c:v>18.224096906770495</c:v>
                </c:pt>
                <c:pt idx="6">
                  <c:v>16.406365472729959</c:v>
                </c:pt>
                <c:pt idx="7">
                  <c:v>20.618556701030929</c:v>
                </c:pt>
                <c:pt idx="8">
                  <c:v>16.955498502353446</c:v>
                </c:pt>
                <c:pt idx="9" formatCode="General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01E-40D8-9616-B04CACD43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706688344"/>
        <c:axId val="706687688"/>
      </c:barChar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KWK</c:v>
                </c:pt>
              </c:strCache>
            </c:strRef>
          </c:tx>
          <c:spPr>
            <a:ln w="40292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28780">
                <a:solidFill>
                  <a:schemeClr val="bg1"/>
                </a:solidFill>
              </a:ln>
            </c:spPr>
          </c:marker>
          <c:dLbls>
            <c:dLbl>
              <c:idx val="6"/>
              <c:layout>
                <c:manualLayout>
                  <c:x val="-4.2545140021094052E-2"/>
                  <c:y val="4.5925351930776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6-4F48-93D1-1B7B7AED68F8}"/>
                </c:ext>
              </c:extLst>
            </c:dLbl>
            <c:dLbl>
              <c:idx val="8"/>
              <c:layout>
                <c:manualLayout>
                  <c:x val="-4.6743673575807172E-2"/>
                  <c:y val="5.9046881053855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D6-4F48-93D1-1B7B7AED68F8}"/>
                </c:ext>
              </c:extLst>
            </c:dLbl>
            <c:dLbl>
              <c:idx val="9"/>
              <c:layout>
                <c:manualLayout>
                  <c:x val="-3.3206874090386605E-2"/>
                  <c:y val="-4.7798954586053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05-4768-835D-096D60DD9417}"/>
                </c:ext>
              </c:extLst>
            </c:dLbl>
            <c:spPr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20.491083194237021</c:v>
                </c:pt>
                <c:pt idx="1">
                  <c:v>19.432843363108066</c:v>
                </c:pt>
                <c:pt idx="2">
                  <c:v>17.264758404528848</c:v>
                </c:pt>
                <c:pt idx="3">
                  <c:v>16.041491654187517</c:v>
                </c:pt>
                <c:pt idx="4">
                  <c:v>13.822380955830683</c:v>
                </c:pt>
                <c:pt idx="5">
                  <c:v>13.547096617771851</c:v>
                </c:pt>
                <c:pt idx="6">
                  <c:v>15.267381846677656</c:v>
                </c:pt>
                <c:pt idx="7">
                  <c:v>14.710302848125046</c:v>
                </c:pt>
                <c:pt idx="8">
                  <c:v>16.077733360567244</c:v>
                </c:pt>
                <c:pt idx="9" formatCode="General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01E-40D8-9616-B04CACD43FF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Górnictwo ogółem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6947095281476459E-2"/>
                  <c:y val="2.2611822384542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1E-40D8-9616-B04CACD43FFA}"/>
                </c:ext>
              </c:extLst>
            </c:dLbl>
            <c:dLbl>
              <c:idx val="5"/>
              <c:layout>
                <c:manualLayout>
                  <c:x val="-3.6947095281476411E-2"/>
                  <c:y val="2.6886911954655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05-4768-835D-096D60DD9417}"/>
                </c:ext>
              </c:extLst>
            </c:dLbl>
            <c:dLbl>
              <c:idx val="9"/>
              <c:layout>
                <c:manualLayout>
                  <c:x val="-2.9008340535673274E-2"/>
                  <c:y val="5.3371108307679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6-4F48-93D1-1B7B7AED68F8}"/>
                </c:ext>
              </c:extLst>
            </c:dLbl>
            <c:spPr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17.249168144172152</c:v>
                </c:pt>
                <c:pt idx="1">
                  <c:v>16.035822993385281</c:v>
                </c:pt>
                <c:pt idx="2">
                  <c:v>14.145784793875707</c:v>
                </c:pt>
                <c:pt idx="3">
                  <c:v>13.15777146979193</c:v>
                </c:pt>
                <c:pt idx="4">
                  <c:v>11.865999330182712</c:v>
                </c:pt>
                <c:pt idx="5">
                  <c:v>11.019043465620003</c:v>
                </c:pt>
                <c:pt idx="6">
                  <c:v>11.481349457588705</c:v>
                </c:pt>
                <c:pt idx="7">
                  <c:v>11.508603707834618</c:v>
                </c:pt>
                <c:pt idx="8">
                  <c:v>11.700977521509978</c:v>
                </c:pt>
                <c:pt idx="9" formatCode="General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1E-40D8-9616-B04CACD43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56832"/>
        <c:axId val="1"/>
      </c:lineChart>
      <c:catAx>
        <c:axId val="1838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5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chemeClr val="bg1"/>
                </a:solidFill>
              </a:defRPr>
            </a:pPr>
            <a:endParaRPr lang="pl-PL"/>
          </a:p>
        </c:txPr>
        <c:crossAx val="183856832"/>
        <c:crosses val="autoZero"/>
        <c:crossBetween val="between"/>
      </c:valAx>
      <c:valAx>
        <c:axId val="706687688"/>
        <c:scaling>
          <c:orientation val="minMax"/>
          <c:max val="38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pl-PL"/>
          </a:p>
        </c:txPr>
        <c:crossAx val="706688344"/>
        <c:crosses val="max"/>
        <c:crossBetween val="between"/>
      </c:valAx>
      <c:catAx>
        <c:axId val="706688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6687688"/>
        <c:crosses val="autoZero"/>
        <c:auto val="1"/>
        <c:lblAlgn val="ctr"/>
        <c:lblOffset val="100"/>
        <c:noMultiLvlLbl val="0"/>
      </c:catAx>
      <c:spPr>
        <a:noFill/>
        <a:ln w="25382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rgbClr val="CC6600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8000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7.0357945372119552E-3"/>
          <c:y val="0.87179826940462368"/>
          <c:w val="0.98176813926719697"/>
          <c:h val="0.12099275400958631"/>
        </c:manualLayout>
      </c:layout>
      <c:overlay val="0"/>
    </c:legend>
    <c:plotVisOnly val="1"/>
    <c:dispBlanksAs val="gap"/>
    <c:showDLblsOverMax val="0"/>
  </c:chart>
  <c:spPr>
    <a:noFill/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  <a:bevelB w="152400" h="50800" prst="softRound"/>
    </a:sp3d>
  </c:spPr>
  <c:txPr>
    <a:bodyPr/>
    <a:lstStyle/>
    <a:p>
      <a:pPr>
        <a:defRPr sz="1596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74575366817949E-2"/>
          <c:y val="2.1929226398036936E-2"/>
          <c:w val="0.87454407066231155"/>
          <c:h val="0.748489732661759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O/ZG Lubin</c:v>
                </c:pt>
              </c:strCache>
            </c:strRef>
          </c:tx>
          <c:spPr>
            <a:ln w="31750" cap="rnd">
              <a:solidFill>
                <a:srgbClr val="008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33</c:v>
                </c:pt>
                <c:pt idx="1">
                  <c:v>30.4</c:v>
                </c:pt>
                <c:pt idx="2">
                  <c:v>28.686462003019628</c:v>
                </c:pt>
                <c:pt idx="3">
                  <c:v>25.661914460285132</c:v>
                </c:pt>
                <c:pt idx="4">
                  <c:v>26.77692459145501</c:v>
                </c:pt>
                <c:pt idx="5">
                  <c:v>23.147117738704651</c:v>
                </c:pt>
                <c:pt idx="6">
                  <c:v>18.810059292578206</c:v>
                </c:pt>
                <c:pt idx="7">
                  <c:v>18.275725069527212</c:v>
                </c:pt>
                <c:pt idx="8">
                  <c:v>16</c:v>
                </c:pt>
                <c:pt idx="9" formatCode="General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BA8-4896-B200-C7B5B7A273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O/ZG Polkowice-Sieroszowice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29.2</c:v>
                </c:pt>
                <c:pt idx="1">
                  <c:v>27.9</c:v>
                </c:pt>
                <c:pt idx="2">
                  <c:v>20.813917365641505</c:v>
                </c:pt>
                <c:pt idx="3">
                  <c:v>22.970903522205209</c:v>
                </c:pt>
                <c:pt idx="4">
                  <c:v>20.035618878005344</c:v>
                </c:pt>
                <c:pt idx="5">
                  <c:v>14.903612506074841</c:v>
                </c:pt>
                <c:pt idx="6">
                  <c:v>14.359252235166622</c:v>
                </c:pt>
                <c:pt idx="7">
                  <c:v>14.344553330492827</c:v>
                </c:pt>
                <c:pt idx="8">
                  <c:v>12.836789392015799</c:v>
                </c:pt>
                <c:pt idx="9" formatCode="General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BA8-4896-B200-C7B5B7A273A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O/ZG Rudna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44.8</c:v>
                </c:pt>
                <c:pt idx="1">
                  <c:v>38.4</c:v>
                </c:pt>
                <c:pt idx="2">
                  <c:v>39.375424304141212</c:v>
                </c:pt>
                <c:pt idx="3">
                  <c:v>23.58887952822241</c:v>
                </c:pt>
                <c:pt idx="4">
                  <c:v>23.668639053254438</c:v>
                </c:pt>
                <c:pt idx="5">
                  <c:v>18.016866854076156</c:v>
                </c:pt>
                <c:pt idx="6">
                  <c:v>17.292173690277956</c:v>
                </c:pt>
                <c:pt idx="7">
                  <c:v>28.860620982081794</c:v>
                </c:pt>
                <c:pt idx="8">
                  <c:v>22.464698331193837</c:v>
                </c:pt>
                <c:pt idx="9" formatCode="General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BA8-4896-B200-C7B5B7A27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56832"/>
        <c:axId val="1"/>
      </c:lineChart>
      <c:catAx>
        <c:axId val="1838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85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855218266360076E-3"/>
          <c:y val="0.10257602826738087"/>
          <c:w val="0.98083862384775389"/>
          <c:h val="0.622508624549021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Górnictwo ogółem</c:v>
                </c:pt>
              </c:strCache>
            </c:strRef>
          </c:tx>
          <c:spPr>
            <a:solidFill>
              <a:srgbClr val="008000"/>
            </a:solidFill>
            <a:ln w="43064">
              <a:solidFill>
                <a:srgbClr val="99CC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9.2245718382295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30-4327-8227-CB60DB3DC236}"/>
                </c:ext>
              </c:extLst>
            </c:dLbl>
            <c:dLbl>
              <c:idx val="1"/>
              <c:layout>
                <c:manualLayout>
                  <c:x val="0"/>
                  <c:y val="2.7673836572061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229587876901001E-2"/>
                      <c:h val="7.95620531621033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30-4327-8227-CB60DB3DC236}"/>
                </c:ext>
              </c:extLst>
            </c:dLbl>
            <c:dLbl>
              <c:idx val="9"/>
              <c:layout>
                <c:manualLayout>
                  <c:x val="1.4031057690958551E-3"/>
                  <c:y val="-3.3823430073508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30-4327-8227-CB60DB3DC236}"/>
                </c:ext>
              </c:extLst>
            </c:dLbl>
            <c:dLbl>
              <c:idx val="10"/>
              <c:layout>
                <c:manualLayout>
                  <c:x val="1.403105769095845E-2"/>
                  <c:y val="-2.7673715514688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30-4327-8227-CB60DB3DC236}"/>
                </c:ext>
              </c:extLst>
            </c:dLbl>
            <c:spPr>
              <a:noFill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800" b="1">
                    <a:solidFill>
                      <a:srgbClr val="0066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2018*</c:v>
                </c:pt>
              </c:strCache>
            </c:strRef>
          </c:cat>
          <c:val>
            <c:numRef>
              <c:f>Arkusz1!$C$2:$C$18</c:f>
              <c:numCache>
                <c:formatCode>General</c:formatCode>
                <c:ptCount val="10"/>
                <c:pt idx="0">
                  <c:v>41</c:v>
                </c:pt>
                <c:pt idx="1">
                  <c:v>26</c:v>
                </c:pt>
                <c:pt idx="2">
                  <c:v>28</c:v>
                </c:pt>
                <c:pt idx="3">
                  <c:v>28</c:v>
                </c:pt>
                <c:pt idx="4">
                  <c:v>21</c:v>
                </c:pt>
                <c:pt idx="5">
                  <c:v>30</c:v>
                </c:pt>
                <c:pt idx="6">
                  <c:v>19</c:v>
                </c:pt>
                <c:pt idx="7">
                  <c:v>27</c:v>
                </c:pt>
                <c:pt idx="8">
                  <c:v>15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30-4327-8227-CB60DB3DC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81954784"/>
        <c:axId val="1"/>
      </c:barChar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Górnictwo węgla kamiennego</c:v>
                </c:pt>
              </c:strCache>
            </c:strRef>
          </c:tx>
          <c:spPr>
            <a:ln w="4708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33633">
                <a:solidFill>
                  <a:schemeClr val="bg1"/>
                </a:solidFill>
              </a:ln>
            </c:spPr>
          </c:marker>
          <c:dLbls>
            <c:dLbl>
              <c:idx val="10"/>
              <c:layout>
                <c:manualLayout>
                  <c:x val="-1.4509549902451005E-2"/>
                  <c:y val="-1.8449143676459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30-4327-8227-CB60DB3DC236}"/>
                </c:ext>
              </c:extLst>
            </c:dLbl>
            <c:spPr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966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2018*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0"/>
                <c:pt idx="0">
                  <c:v>36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  <c:pt idx="4">
                  <c:v>14</c:v>
                </c:pt>
                <c:pt idx="5">
                  <c:v>20</c:v>
                </c:pt>
                <c:pt idx="6">
                  <c:v>12</c:v>
                </c:pt>
                <c:pt idx="7">
                  <c:v>10</c:v>
                </c:pt>
                <c:pt idx="8">
                  <c:v>10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A30-4327-8227-CB60DB3DC23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Kopalnie rud miedzi</c:v>
                </c:pt>
              </c:strCache>
            </c:strRef>
          </c:tx>
          <c:spPr>
            <a:ln w="43586">
              <a:solidFill>
                <a:srgbClr val="663300"/>
              </a:solidFill>
            </a:ln>
          </c:spPr>
          <c:marker>
            <c:symbol val="triangle"/>
            <c:size val="2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4.3443689995822724E-2"/>
                  <c:y val="-1.5374286397049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30-4327-8227-CB60DB3DC236}"/>
                </c:ext>
              </c:extLst>
            </c:dLbl>
            <c:dLbl>
              <c:idx val="9"/>
              <c:layout>
                <c:manualLayout>
                  <c:x val="-2.6623987208978565E-2"/>
                  <c:y val="1.5374286397049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30-4327-8227-CB60DB3DC236}"/>
                </c:ext>
              </c:extLst>
            </c:dLbl>
            <c:spPr>
              <a:solidFill>
                <a:srgbClr val="CC6600"/>
              </a:solidFill>
              <a:ln>
                <a:solidFill>
                  <a:srgbClr val="663300"/>
                </a:solidFill>
              </a:ln>
            </c:spPr>
            <c:txPr>
              <a:bodyPr/>
              <a:lstStyle/>
              <a:p>
                <a:pPr>
                  <a:defRPr sz="1966" b="1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2018*</c:v>
                </c:pt>
              </c:strCache>
            </c:strRef>
          </c:cat>
          <c:val>
            <c:numRef>
              <c:f>Arkusz1!$D$2:$D$18</c:f>
              <c:numCache>
                <c:formatCode>General</c:formatCode>
                <c:ptCount val="10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  <c:pt idx="7">
                  <c:v>17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A30-4327-8227-CB60DB3DC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54784"/>
        <c:axId val="1"/>
      </c:lineChart>
      <c:catAx>
        <c:axId val="18195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5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1954784"/>
        <c:crosses val="autoZero"/>
        <c:crossBetween val="between"/>
      </c:valAx>
      <c:spPr>
        <a:noFill/>
        <a:ln w="2534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2.0876888074915684E-2"/>
          <c:y val="0.84665638324633752"/>
          <c:w val="0.85901294934047956"/>
          <c:h val="0.13796933035661324"/>
        </c:manualLayout>
      </c:layout>
      <c:overlay val="0"/>
      <c:txPr>
        <a:bodyPr/>
        <a:lstStyle/>
        <a:p>
          <a:pPr>
            <a:defRPr sz="16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  <a:bevelB w="152400" h="50800" prst="softRound"/>
    </a:sp3d>
  </c:spPr>
  <c:txPr>
    <a:bodyPr/>
    <a:lstStyle/>
    <a:p>
      <a:pPr>
        <a:defRPr sz="1865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Wskaźnik wypadków śmiertelnych na 1 mln ton wydobytego węgla kamiennego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 m-ce 2018</c:v>
                </c:pt>
              </c:strCache>
            </c:strRef>
          </c:cat>
          <c:val>
            <c:numRef>
              <c:f>Arkusz1!$B$2:$B$11</c:f>
              <c:numCache>
                <c:formatCode>0.00</c:formatCode>
                <c:ptCount val="10"/>
                <c:pt idx="0">
                  <c:v>0.46489894782133051</c:v>
                </c:pt>
                <c:pt idx="1">
                  <c:v>0.19699178313127316</c:v>
                </c:pt>
                <c:pt idx="2">
                  <c:v>0.26484786456676035</c:v>
                </c:pt>
                <c:pt idx="3">
                  <c:v>0.26719444270167225</c:v>
                </c:pt>
                <c:pt idx="4">
                  <c:v>0.18623082525321721</c:v>
                </c:pt>
                <c:pt idx="5">
                  <c:v>0.27999870377400077</c:v>
                </c:pt>
                <c:pt idx="6">
                  <c:v>0.16847723346365348</c:v>
                </c:pt>
                <c:pt idx="7">
                  <c:v>0.14355442688324654</c:v>
                </c:pt>
                <c:pt idx="8">
                  <c:v>0.15675564651752008</c:v>
                </c:pt>
                <c:pt idx="9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1B-4B93-AABF-6589ECA4E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4541496"/>
        <c:axId val="664541824"/>
      </c:lineChart>
      <c:catAx>
        <c:axId val="66454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4541824"/>
        <c:crosses val="autoZero"/>
        <c:auto val="1"/>
        <c:lblAlgn val="ctr"/>
        <c:lblOffset val="100"/>
        <c:noMultiLvlLbl val="0"/>
      </c:catAx>
      <c:valAx>
        <c:axId val="66454182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6454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2.0933761278867501E-2"/>
          <c:y val="2.9712722426242649E-2"/>
          <c:w val="0.89999988550462828"/>
          <c:h val="0.22037403716351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Wskaźnik wypadków śmiertelnych na 1 mln ton wydobytej rudy miedzi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3m-ce 2018</c:v>
                </c:pt>
              </c:strCache>
            </c:strRef>
          </c:cat>
          <c:val>
            <c:numRef>
              <c:f>Arkusz1!$B$2:$B$11</c:f>
              <c:numCache>
                <c:formatCode>0.00</c:formatCode>
                <c:ptCount val="10"/>
                <c:pt idx="0">
                  <c:v>9.5992108680729576E-2</c:v>
                </c:pt>
                <c:pt idx="1">
                  <c:v>0.25956453960340031</c:v>
                </c:pt>
                <c:pt idx="2">
                  <c:v>6.4018586900446317E-2</c:v>
                </c:pt>
                <c:pt idx="3">
                  <c:v>9.4561172331590101E-2</c:v>
                </c:pt>
                <c:pt idx="4">
                  <c:v>9.4561172331590101E-2</c:v>
                </c:pt>
                <c:pt idx="5">
                  <c:v>0.15331226863645539</c:v>
                </c:pt>
                <c:pt idx="6">
                  <c:v>6.0265374962725868E-2</c:v>
                </c:pt>
                <c:pt idx="7">
                  <c:v>0.50565314264617922</c:v>
                </c:pt>
                <c:pt idx="8">
                  <c:v>6.101169221968529E-2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F-4E75-9E05-B8A10CD16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4541496"/>
        <c:axId val="664541824"/>
      </c:lineChart>
      <c:catAx>
        <c:axId val="66454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4541824"/>
        <c:crosses val="autoZero"/>
        <c:auto val="1"/>
        <c:lblAlgn val="ctr"/>
        <c:lblOffset val="100"/>
        <c:noMultiLvlLbl val="0"/>
      </c:catAx>
      <c:valAx>
        <c:axId val="66454182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6454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3FA39-D5BD-417F-9A31-CFF62959744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228038-1760-44B4-9A69-F031E8D47585}">
      <dgm:prSet phldrT="[Teks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pl-PL" sz="1800" b="1" dirty="0"/>
            <a:t>Oberwanie się skał ze stropu i ociosu </a:t>
          </a:r>
          <a:r>
            <a:rPr lang="pl-PL" sz="1600" b="1" dirty="0"/>
            <a:t>–</a:t>
          </a:r>
          <a:r>
            <a:rPr lang="pl-PL" sz="1600" dirty="0"/>
            <a:t>                                         </a:t>
          </a:r>
          <a:r>
            <a:rPr lang="pl-PL" sz="2000" b="1" dirty="0"/>
            <a:t>23 wypadki </a:t>
          </a:r>
          <a:r>
            <a:rPr lang="pl-PL" sz="1600" dirty="0"/>
            <a:t>(</a:t>
          </a:r>
          <a:r>
            <a:rPr lang="pl-PL" sz="1700" b="1" dirty="0">
              <a:solidFill>
                <a:srgbClr val="C00000"/>
              </a:solidFill>
            </a:rPr>
            <a:t>11 śmiertelnych</a:t>
          </a:r>
          <a:r>
            <a:rPr lang="pl-PL" sz="1600" dirty="0"/>
            <a:t>, </a:t>
          </a:r>
          <a:r>
            <a:rPr lang="pl-PL" sz="1600" b="1" dirty="0">
              <a:solidFill>
                <a:srgbClr val="0070C0"/>
              </a:solidFill>
            </a:rPr>
            <a:t>12 ciężkich</a:t>
          </a:r>
          <a:r>
            <a:rPr lang="pl-PL" sz="1600" dirty="0"/>
            <a:t>)</a:t>
          </a:r>
        </a:p>
      </dgm:t>
    </dgm:pt>
    <dgm:pt modelId="{2F84763B-ABE0-4BA0-8ADC-36201F051A03}" type="parTrans" cxnId="{4C4A9275-9751-45C6-947C-B936A3CCAF4C}">
      <dgm:prSet/>
      <dgm:spPr/>
      <dgm:t>
        <a:bodyPr/>
        <a:lstStyle/>
        <a:p>
          <a:endParaRPr lang="pl-PL"/>
        </a:p>
      </dgm:t>
    </dgm:pt>
    <dgm:pt modelId="{CD2AE175-9DB1-4F04-88B2-1C019ACDCF8B}" type="sibTrans" cxnId="{4C4A9275-9751-45C6-947C-B936A3CCAF4C}">
      <dgm:prSet/>
      <dgm:spPr/>
      <dgm:t>
        <a:bodyPr/>
        <a:lstStyle/>
        <a:p>
          <a:endParaRPr lang="pl-PL"/>
        </a:p>
      </dgm:t>
    </dgm:pt>
    <dgm:pt modelId="{E18D914A-8D29-4828-8D2B-07AF12DC751C}">
      <dgm:prSet phldrT="[Teks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sz="1800" b="1" dirty="0"/>
            <a:t>Detonacja środków strzałowych –                                                  7 wypadków </a:t>
          </a:r>
          <a:r>
            <a:rPr lang="pl-PL" sz="1700" dirty="0"/>
            <a:t>(</a:t>
          </a:r>
          <a:r>
            <a:rPr lang="pl-PL" sz="1700" b="1" dirty="0">
              <a:solidFill>
                <a:srgbClr val="C00000"/>
              </a:solidFill>
            </a:rPr>
            <a:t>2 śmiertelne</a:t>
          </a:r>
          <a:r>
            <a:rPr lang="pl-PL" sz="1700" dirty="0"/>
            <a:t>, </a:t>
          </a:r>
          <a:r>
            <a:rPr lang="pl-PL" sz="1700" b="1" dirty="0">
              <a:solidFill>
                <a:srgbClr val="0070C0"/>
              </a:solidFill>
            </a:rPr>
            <a:t>5 ciężkich</a:t>
          </a:r>
          <a:r>
            <a:rPr lang="pl-PL" sz="1700" dirty="0"/>
            <a:t>)</a:t>
          </a:r>
        </a:p>
      </dgm:t>
    </dgm:pt>
    <dgm:pt modelId="{8E386FE2-429A-4426-8986-26274C332E74}" type="parTrans" cxnId="{14ABB332-404A-4B75-9336-06BB60926F43}">
      <dgm:prSet/>
      <dgm:spPr/>
      <dgm:t>
        <a:bodyPr/>
        <a:lstStyle/>
        <a:p>
          <a:endParaRPr lang="pl-PL"/>
        </a:p>
      </dgm:t>
    </dgm:pt>
    <dgm:pt modelId="{2843FF90-92FA-4A4A-A3EB-30F05E5AA1E4}" type="sibTrans" cxnId="{14ABB332-404A-4B75-9336-06BB60926F43}">
      <dgm:prSet/>
      <dgm:spPr/>
      <dgm:t>
        <a:bodyPr/>
        <a:lstStyle/>
        <a:p>
          <a:endParaRPr lang="pl-PL"/>
        </a:p>
      </dgm:t>
    </dgm:pt>
    <dgm:pt modelId="{4821384D-D6E6-4995-A079-3B1377BB8F56}">
      <dgm:prSet phldrT="[Teks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800" b="1" dirty="0"/>
            <a:t>Uderzenie przez urządzenie transportu poziomego </a:t>
          </a:r>
          <a:r>
            <a:rPr lang="pl-PL" sz="2000" b="1" dirty="0"/>
            <a:t>–                6 wypadków </a:t>
          </a:r>
          <a:r>
            <a:rPr lang="pl-PL" sz="1800" dirty="0"/>
            <a:t>(</a:t>
          </a:r>
          <a:r>
            <a:rPr lang="pl-PL" sz="1700" b="1" dirty="0">
              <a:solidFill>
                <a:srgbClr val="C00000"/>
              </a:solidFill>
            </a:rPr>
            <a:t>3 śmiertelne</a:t>
          </a:r>
          <a:r>
            <a:rPr lang="pl-PL" sz="1700" b="1" dirty="0"/>
            <a:t>, </a:t>
          </a:r>
          <a:r>
            <a:rPr lang="pl-PL" sz="1700" b="1" dirty="0">
              <a:solidFill>
                <a:srgbClr val="0070C0"/>
              </a:solidFill>
            </a:rPr>
            <a:t>3 ciężkie</a:t>
          </a:r>
          <a:r>
            <a:rPr lang="pl-PL" sz="1800" dirty="0"/>
            <a:t>)</a:t>
          </a:r>
        </a:p>
      </dgm:t>
    </dgm:pt>
    <dgm:pt modelId="{56FE6454-24AF-4270-BBF7-88DC3E1CD5DB}" type="parTrans" cxnId="{B476C296-33AD-4FBF-8380-A39CFB419EDB}">
      <dgm:prSet/>
      <dgm:spPr/>
      <dgm:t>
        <a:bodyPr/>
        <a:lstStyle/>
        <a:p>
          <a:endParaRPr lang="pl-PL"/>
        </a:p>
      </dgm:t>
    </dgm:pt>
    <dgm:pt modelId="{DFBF38E1-ACDD-4FFB-8FF3-E6D4A61702B2}" type="sibTrans" cxnId="{B476C296-33AD-4FBF-8380-A39CFB419EDB}">
      <dgm:prSet/>
      <dgm:spPr/>
      <dgm:t>
        <a:bodyPr/>
        <a:lstStyle/>
        <a:p>
          <a:endParaRPr lang="pl-PL"/>
        </a:p>
      </dgm:t>
    </dgm:pt>
    <dgm:pt modelId="{6D5229FF-2826-4024-AE3A-46C4DA23B50D}">
      <dgm:prSet phldrT="[Teks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800" b="1" dirty="0"/>
            <a:t>Przebywanie w zasięgu pracy maszyn i urządzeń –                       </a:t>
          </a:r>
          <a:r>
            <a:rPr lang="pl-PL" sz="2000" b="1" dirty="0"/>
            <a:t>5 wypadków</a:t>
          </a:r>
          <a:r>
            <a:rPr lang="pl-PL" sz="1800" b="1" dirty="0"/>
            <a:t> </a:t>
          </a:r>
          <a:r>
            <a:rPr lang="pl-PL" sz="1600" dirty="0"/>
            <a:t>(</a:t>
          </a:r>
          <a:r>
            <a:rPr lang="pl-PL" sz="1700" b="1" dirty="0">
              <a:solidFill>
                <a:srgbClr val="C00000"/>
              </a:solidFill>
            </a:rPr>
            <a:t>3 śmiertelne</a:t>
          </a:r>
          <a:r>
            <a:rPr lang="pl-PL" sz="1700" b="1" dirty="0"/>
            <a:t>, </a:t>
          </a:r>
          <a:r>
            <a:rPr lang="pl-PL" sz="1700" b="1" dirty="0">
              <a:solidFill>
                <a:srgbClr val="0070C0"/>
              </a:solidFill>
            </a:rPr>
            <a:t>2 ciężkie</a:t>
          </a:r>
          <a:r>
            <a:rPr lang="pl-PL" sz="1600" dirty="0"/>
            <a:t>)</a:t>
          </a:r>
        </a:p>
      </dgm:t>
    </dgm:pt>
    <dgm:pt modelId="{8669DD37-EA1B-41DD-9E8D-E36DFFA3F11A}" type="parTrans" cxnId="{5B98EA60-11C2-4264-8D6B-CF2C40ED0300}">
      <dgm:prSet/>
      <dgm:spPr/>
      <dgm:t>
        <a:bodyPr/>
        <a:lstStyle/>
        <a:p>
          <a:endParaRPr lang="pl-PL"/>
        </a:p>
      </dgm:t>
    </dgm:pt>
    <dgm:pt modelId="{7B8A5A62-2FF4-46C2-8895-F3A3696BEDFD}" type="sibTrans" cxnId="{5B98EA60-11C2-4264-8D6B-CF2C40ED0300}">
      <dgm:prSet/>
      <dgm:spPr/>
      <dgm:t>
        <a:bodyPr/>
        <a:lstStyle/>
        <a:p>
          <a:endParaRPr lang="pl-PL"/>
        </a:p>
      </dgm:t>
    </dgm:pt>
    <dgm:pt modelId="{2BCD23F9-DB3D-495C-84F4-3FD46CDBEF8C}">
      <dgm:prSet phldrT="[Teks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sz="1800" b="1" dirty="0"/>
            <a:t>Tąpnięcie –                                                                                </a:t>
          </a:r>
          <a:r>
            <a:rPr lang="pl-PL" sz="2000" b="1" dirty="0"/>
            <a:t>18 wypadków </a:t>
          </a:r>
          <a:r>
            <a:rPr lang="pl-PL" sz="1700" dirty="0"/>
            <a:t>(</a:t>
          </a:r>
          <a:r>
            <a:rPr lang="pl-PL" sz="1700" b="1" dirty="0">
              <a:solidFill>
                <a:srgbClr val="C00000"/>
              </a:solidFill>
            </a:rPr>
            <a:t>17 śmiertelnych</a:t>
          </a:r>
          <a:r>
            <a:rPr lang="pl-PL" sz="1700" dirty="0"/>
            <a:t>, </a:t>
          </a:r>
          <a:r>
            <a:rPr lang="pl-PL" sz="1700" b="1" dirty="0">
              <a:solidFill>
                <a:srgbClr val="0070C0"/>
              </a:solidFill>
            </a:rPr>
            <a:t>1 ciężki</a:t>
          </a:r>
          <a:r>
            <a:rPr lang="pl-PL" sz="1700" dirty="0"/>
            <a:t>)</a:t>
          </a:r>
        </a:p>
      </dgm:t>
    </dgm:pt>
    <dgm:pt modelId="{9A7059BE-892B-424E-9576-FB75395E430C}" type="sibTrans" cxnId="{6188E6CE-C4B1-4E8C-9446-C063A46C122A}">
      <dgm:prSet/>
      <dgm:spPr/>
      <dgm:t>
        <a:bodyPr/>
        <a:lstStyle/>
        <a:p>
          <a:endParaRPr lang="pl-PL"/>
        </a:p>
      </dgm:t>
    </dgm:pt>
    <dgm:pt modelId="{2B718D83-0E12-4ACF-A1A1-069C86A175DF}" type="parTrans" cxnId="{6188E6CE-C4B1-4E8C-9446-C063A46C122A}">
      <dgm:prSet/>
      <dgm:spPr/>
      <dgm:t>
        <a:bodyPr/>
        <a:lstStyle/>
        <a:p>
          <a:endParaRPr lang="pl-PL"/>
        </a:p>
      </dgm:t>
    </dgm:pt>
    <dgm:pt modelId="{02F2421F-0315-45A6-9C7F-7553D8F21A6A}" type="pres">
      <dgm:prSet presAssocID="{5EA3FA39-D5BD-417F-9A31-CFF629597442}" presName="Name0" presStyleCnt="0">
        <dgm:presLayoutVars>
          <dgm:chMax/>
          <dgm:chPref/>
          <dgm:dir/>
        </dgm:presLayoutVars>
      </dgm:prSet>
      <dgm:spPr/>
    </dgm:pt>
    <dgm:pt modelId="{51115BB5-E6FF-4D41-82C1-EAC2EC4AA65F}" type="pres">
      <dgm:prSet presAssocID="{C8228038-1760-44B4-9A69-F031E8D47585}" presName="parenttextcomposite" presStyleCnt="0"/>
      <dgm:spPr/>
    </dgm:pt>
    <dgm:pt modelId="{978DF1CA-2D7C-44B2-8406-30E425DE5D49}" type="pres">
      <dgm:prSet presAssocID="{C8228038-1760-44B4-9A69-F031E8D47585}" presName="parenttext" presStyleLbl="revTx" presStyleIdx="0" presStyleCnt="5" custScaleY="81138">
        <dgm:presLayoutVars>
          <dgm:chMax/>
          <dgm:chPref val="2"/>
          <dgm:bulletEnabled val="1"/>
        </dgm:presLayoutVars>
      </dgm:prSet>
      <dgm:spPr/>
    </dgm:pt>
    <dgm:pt modelId="{A0A0D8FF-E719-46CA-B597-ED0305326D73}" type="pres">
      <dgm:prSet presAssocID="{C8228038-1760-44B4-9A69-F031E8D47585}" presName="parallelogramComposite" presStyleCnt="0"/>
      <dgm:spPr/>
    </dgm:pt>
    <dgm:pt modelId="{E92DF2FA-F67E-42DC-962B-389EF59BB31A}" type="pres">
      <dgm:prSet presAssocID="{C8228038-1760-44B4-9A69-F031E8D47585}" presName="parallelogram1" presStyleLbl="alignNode1" presStyleIdx="0" presStyleCnt="35" custLinFactNeighborX="-8475" custLinFactNeighborY="-1489"/>
      <dgm:spPr/>
    </dgm:pt>
    <dgm:pt modelId="{47416262-9A1D-4E19-B8B2-35D89BE5FF9B}" type="pres">
      <dgm:prSet presAssocID="{C8228038-1760-44B4-9A69-F031E8D47585}" presName="parallelogram2" presStyleLbl="alignNode1" presStyleIdx="1" presStyleCnt="35" custLinFactNeighborX="-8475" custLinFactNeighborY="-1489"/>
      <dgm:spPr/>
    </dgm:pt>
    <dgm:pt modelId="{F3AE00AC-F00E-4CFF-9A79-F1E14FEE6AC0}" type="pres">
      <dgm:prSet presAssocID="{C8228038-1760-44B4-9A69-F031E8D47585}" presName="parallelogram3" presStyleLbl="alignNode1" presStyleIdx="2" presStyleCnt="35" custLinFactNeighborX="-8475" custLinFactNeighborY="-1489"/>
      <dgm:spPr/>
    </dgm:pt>
    <dgm:pt modelId="{F1EA4BA8-F584-4047-A6B7-4D06284E4DE2}" type="pres">
      <dgm:prSet presAssocID="{C8228038-1760-44B4-9A69-F031E8D47585}" presName="parallelogram4" presStyleLbl="alignNode1" presStyleIdx="3" presStyleCnt="35" custLinFactNeighborX="-8475" custLinFactNeighborY="-1489"/>
      <dgm:spPr/>
    </dgm:pt>
    <dgm:pt modelId="{3A142F3A-9FEF-401A-9FC1-780C7FCBEEA2}" type="pres">
      <dgm:prSet presAssocID="{C8228038-1760-44B4-9A69-F031E8D47585}" presName="parallelogram5" presStyleLbl="alignNode1" presStyleIdx="4" presStyleCnt="35" custLinFactNeighborX="-8475" custLinFactNeighborY="-1489"/>
      <dgm:spPr/>
    </dgm:pt>
    <dgm:pt modelId="{A7FD8718-87FE-4F73-B99D-788C8E569167}" type="pres">
      <dgm:prSet presAssocID="{C8228038-1760-44B4-9A69-F031E8D47585}" presName="parallelogram6" presStyleLbl="alignNode1" presStyleIdx="5" presStyleCnt="35" custLinFactNeighborX="-8475" custLinFactNeighborY="-1489"/>
      <dgm:spPr/>
    </dgm:pt>
    <dgm:pt modelId="{4228397F-6EC7-4828-83E1-706360F77B40}" type="pres">
      <dgm:prSet presAssocID="{C8228038-1760-44B4-9A69-F031E8D47585}" presName="parallelogram7" presStyleLbl="alignNode1" presStyleIdx="6" presStyleCnt="35" custLinFactNeighborX="-8475" custLinFactNeighborY="-1489"/>
      <dgm:spPr/>
    </dgm:pt>
    <dgm:pt modelId="{A3A04A0B-F2D7-4178-A5AF-A9A0193F51D7}" type="pres">
      <dgm:prSet presAssocID="{CD2AE175-9DB1-4F04-88B2-1C019ACDCF8B}" presName="sibTrans" presStyleCnt="0"/>
      <dgm:spPr/>
    </dgm:pt>
    <dgm:pt modelId="{5A7763B7-573D-4BA5-8B05-8E6D3B328596}" type="pres">
      <dgm:prSet presAssocID="{2BCD23F9-DB3D-495C-84F4-3FD46CDBEF8C}" presName="parenttextcomposite" presStyleCnt="0"/>
      <dgm:spPr/>
    </dgm:pt>
    <dgm:pt modelId="{78C736AB-28F8-4082-BC80-DD0C1BBC6328}" type="pres">
      <dgm:prSet presAssocID="{2BCD23F9-DB3D-495C-84F4-3FD46CDBEF8C}" presName="parenttext" presStyleLbl="revTx" presStyleIdx="1" presStyleCnt="5" custScaleY="91158">
        <dgm:presLayoutVars>
          <dgm:chMax/>
          <dgm:chPref val="2"/>
          <dgm:bulletEnabled val="1"/>
        </dgm:presLayoutVars>
      </dgm:prSet>
      <dgm:spPr/>
    </dgm:pt>
    <dgm:pt modelId="{EE7D47FE-C110-4E62-8C25-04F5246D2FBE}" type="pres">
      <dgm:prSet presAssocID="{2BCD23F9-DB3D-495C-84F4-3FD46CDBEF8C}" presName="parallelogramComposite" presStyleCnt="0"/>
      <dgm:spPr/>
    </dgm:pt>
    <dgm:pt modelId="{E5AE52B1-4675-4CE0-9024-F44098B7C551}" type="pres">
      <dgm:prSet presAssocID="{2BCD23F9-DB3D-495C-84F4-3FD46CDBEF8C}" presName="parallelogram1" presStyleLbl="alignNode1" presStyleIdx="7" presStyleCnt="35" custLinFactNeighborX="-8475" custLinFactNeighborY="-1489"/>
      <dgm:spPr/>
    </dgm:pt>
    <dgm:pt modelId="{BAA21C39-6636-4B5E-A1EA-49163706ED1C}" type="pres">
      <dgm:prSet presAssocID="{2BCD23F9-DB3D-495C-84F4-3FD46CDBEF8C}" presName="parallelogram2" presStyleLbl="alignNode1" presStyleIdx="8" presStyleCnt="35" custLinFactNeighborX="-8475" custLinFactNeighborY="-1489"/>
      <dgm:spPr/>
    </dgm:pt>
    <dgm:pt modelId="{D88115A6-E88B-4FAC-AF58-2D2A6E3BF63F}" type="pres">
      <dgm:prSet presAssocID="{2BCD23F9-DB3D-495C-84F4-3FD46CDBEF8C}" presName="parallelogram3" presStyleLbl="alignNode1" presStyleIdx="9" presStyleCnt="35" custLinFactNeighborX="-8475" custLinFactNeighborY="-1489"/>
      <dgm:spPr/>
    </dgm:pt>
    <dgm:pt modelId="{0419DC76-527A-41C1-A09D-1EA5684CD169}" type="pres">
      <dgm:prSet presAssocID="{2BCD23F9-DB3D-495C-84F4-3FD46CDBEF8C}" presName="parallelogram4" presStyleLbl="alignNode1" presStyleIdx="10" presStyleCnt="35" custLinFactNeighborX="-8475" custLinFactNeighborY="-1489"/>
      <dgm:spPr/>
    </dgm:pt>
    <dgm:pt modelId="{D987EEE8-E573-4280-A35B-58A5D796E750}" type="pres">
      <dgm:prSet presAssocID="{2BCD23F9-DB3D-495C-84F4-3FD46CDBEF8C}" presName="parallelogram5" presStyleLbl="alignNode1" presStyleIdx="11" presStyleCnt="35" custLinFactNeighborX="-8475" custLinFactNeighborY="-1489"/>
      <dgm:spPr/>
    </dgm:pt>
    <dgm:pt modelId="{4C70E125-1B4B-4B22-A047-CDF24E99EA10}" type="pres">
      <dgm:prSet presAssocID="{2BCD23F9-DB3D-495C-84F4-3FD46CDBEF8C}" presName="parallelogram6" presStyleLbl="alignNode1" presStyleIdx="12" presStyleCnt="35" custLinFactNeighborX="-8475" custLinFactNeighborY="-1489"/>
      <dgm:spPr/>
    </dgm:pt>
    <dgm:pt modelId="{FECEE52F-FF4C-4E91-8441-3097E26A22B3}" type="pres">
      <dgm:prSet presAssocID="{2BCD23F9-DB3D-495C-84F4-3FD46CDBEF8C}" presName="parallelogram7" presStyleLbl="alignNode1" presStyleIdx="13" presStyleCnt="35" custLinFactNeighborX="-8475" custLinFactNeighborY="-1489"/>
      <dgm:spPr/>
    </dgm:pt>
    <dgm:pt modelId="{8956BDA9-997A-4DA6-BA7D-04385A3C4E37}" type="pres">
      <dgm:prSet presAssocID="{9A7059BE-892B-424E-9576-FB75395E430C}" presName="sibTrans" presStyleCnt="0"/>
      <dgm:spPr/>
    </dgm:pt>
    <dgm:pt modelId="{F0231329-24A7-4F38-98F4-498A23A997D7}" type="pres">
      <dgm:prSet presAssocID="{E18D914A-8D29-4828-8D2B-07AF12DC751C}" presName="parenttextcomposite" presStyleCnt="0"/>
      <dgm:spPr/>
    </dgm:pt>
    <dgm:pt modelId="{CDC95A8A-BD0B-4F18-89D2-6D4C404C59AA}" type="pres">
      <dgm:prSet presAssocID="{E18D914A-8D29-4828-8D2B-07AF12DC751C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38EC13E6-1ED0-43B1-8141-16284A45CD38}" type="pres">
      <dgm:prSet presAssocID="{E18D914A-8D29-4828-8D2B-07AF12DC751C}" presName="parallelogramComposite" presStyleCnt="0"/>
      <dgm:spPr/>
    </dgm:pt>
    <dgm:pt modelId="{C81053FE-02E0-44EC-9B45-398A138485D5}" type="pres">
      <dgm:prSet presAssocID="{E18D914A-8D29-4828-8D2B-07AF12DC751C}" presName="parallelogram1" presStyleLbl="alignNode1" presStyleIdx="14" presStyleCnt="35" custLinFactNeighborX="-8475" custLinFactNeighborY="-1489"/>
      <dgm:spPr/>
    </dgm:pt>
    <dgm:pt modelId="{5FFE1D16-22F8-47B7-B741-8B26077FE297}" type="pres">
      <dgm:prSet presAssocID="{E18D914A-8D29-4828-8D2B-07AF12DC751C}" presName="parallelogram2" presStyleLbl="alignNode1" presStyleIdx="15" presStyleCnt="35" custLinFactNeighborX="-8475" custLinFactNeighborY="-1489"/>
      <dgm:spPr/>
    </dgm:pt>
    <dgm:pt modelId="{BD8AF3CF-1C1E-47B4-A292-C9E4A242741D}" type="pres">
      <dgm:prSet presAssocID="{E18D914A-8D29-4828-8D2B-07AF12DC751C}" presName="parallelogram3" presStyleLbl="alignNode1" presStyleIdx="16" presStyleCnt="35" custLinFactNeighborX="-8475" custLinFactNeighborY="-1489"/>
      <dgm:spPr/>
    </dgm:pt>
    <dgm:pt modelId="{5FABC759-6D17-44A7-9E5E-1F9F630C4D8D}" type="pres">
      <dgm:prSet presAssocID="{E18D914A-8D29-4828-8D2B-07AF12DC751C}" presName="parallelogram4" presStyleLbl="alignNode1" presStyleIdx="17" presStyleCnt="35" custLinFactNeighborX="-8475" custLinFactNeighborY="-1489"/>
      <dgm:spPr/>
    </dgm:pt>
    <dgm:pt modelId="{53C772AD-45EA-41EE-9A04-76A1D327C15F}" type="pres">
      <dgm:prSet presAssocID="{E18D914A-8D29-4828-8D2B-07AF12DC751C}" presName="parallelogram5" presStyleLbl="alignNode1" presStyleIdx="18" presStyleCnt="35" custLinFactNeighborX="-8475" custLinFactNeighborY="-1489"/>
      <dgm:spPr/>
    </dgm:pt>
    <dgm:pt modelId="{5E9CDA76-5B02-461B-BABE-26A661B6EEF5}" type="pres">
      <dgm:prSet presAssocID="{E18D914A-8D29-4828-8D2B-07AF12DC751C}" presName="parallelogram6" presStyleLbl="alignNode1" presStyleIdx="19" presStyleCnt="35" custLinFactNeighborX="-8475" custLinFactNeighborY="-1489"/>
      <dgm:spPr/>
    </dgm:pt>
    <dgm:pt modelId="{6FDD5D3A-3A33-4E50-8DE2-300237EFB37D}" type="pres">
      <dgm:prSet presAssocID="{E18D914A-8D29-4828-8D2B-07AF12DC751C}" presName="parallelogram7" presStyleLbl="alignNode1" presStyleIdx="20" presStyleCnt="35" custLinFactNeighborX="-8475" custLinFactNeighborY="-1489"/>
      <dgm:spPr/>
    </dgm:pt>
    <dgm:pt modelId="{63047D91-5037-4B52-939E-85CAF22B9EEA}" type="pres">
      <dgm:prSet presAssocID="{2843FF90-92FA-4A4A-A3EB-30F05E5AA1E4}" presName="sibTrans" presStyleCnt="0"/>
      <dgm:spPr/>
    </dgm:pt>
    <dgm:pt modelId="{AF57A08C-2414-4FA5-869A-11C7FC2CB062}" type="pres">
      <dgm:prSet presAssocID="{4821384D-D6E6-4995-A079-3B1377BB8F56}" presName="parenttextcomposite" presStyleCnt="0"/>
      <dgm:spPr/>
    </dgm:pt>
    <dgm:pt modelId="{AF673626-0904-4405-93CF-7564FD5B7471}" type="pres">
      <dgm:prSet presAssocID="{4821384D-D6E6-4995-A079-3B1377BB8F56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C929C3B7-21FF-4A6C-A10E-4EA5D9CF116F}" type="pres">
      <dgm:prSet presAssocID="{4821384D-D6E6-4995-A079-3B1377BB8F56}" presName="parallelogramComposite" presStyleCnt="0"/>
      <dgm:spPr/>
    </dgm:pt>
    <dgm:pt modelId="{4E162AC3-3F31-48BF-A05D-E2FB04450E41}" type="pres">
      <dgm:prSet presAssocID="{4821384D-D6E6-4995-A079-3B1377BB8F56}" presName="parallelogram1" presStyleLbl="alignNode1" presStyleIdx="21" presStyleCnt="35"/>
      <dgm:spPr/>
    </dgm:pt>
    <dgm:pt modelId="{0B7D10E8-F00D-4E09-B47E-D2DECEC0DA90}" type="pres">
      <dgm:prSet presAssocID="{4821384D-D6E6-4995-A079-3B1377BB8F56}" presName="parallelogram2" presStyleLbl="alignNode1" presStyleIdx="22" presStyleCnt="35"/>
      <dgm:spPr/>
    </dgm:pt>
    <dgm:pt modelId="{9E3F9F75-0436-4454-A8CE-C1F9E56945D1}" type="pres">
      <dgm:prSet presAssocID="{4821384D-D6E6-4995-A079-3B1377BB8F56}" presName="parallelogram3" presStyleLbl="alignNode1" presStyleIdx="23" presStyleCnt="35"/>
      <dgm:spPr/>
    </dgm:pt>
    <dgm:pt modelId="{252B346E-1402-4B6A-9246-8D59F7F8DE99}" type="pres">
      <dgm:prSet presAssocID="{4821384D-D6E6-4995-A079-3B1377BB8F56}" presName="parallelogram4" presStyleLbl="alignNode1" presStyleIdx="24" presStyleCnt="35" custLinFactNeighborX="-8475" custLinFactNeighborY="-1489"/>
      <dgm:spPr/>
    </dgm:pt>
    <dgm:pt modelId="{DEB60217-80FF-4DBF-810D-9868C071D2D2}" type="pres">
      <dgm:prSet presAssocID="{4821384D-D6E6-4995-A079-3B1377BB8F56}" presName="parallelogram5" presStyleLbl="alignNode1" presStyleIdx="25" presStyleCnt="35" custLinFactNeighborX="-8475" custLinFactNeighborY="-1489"/>
      <dgm:spPr/>
    </dgm:pt>
    <dgm:pt modelId="{3A741077-F12A-4976-A928-7671356E6E4A}" type="pres">
      <dgm:prSet presAssocID="{4821384D-D6E6-4995-A079-3B1377BB8F56}" presName="parallelogram6" presStyleLbl="alignNode1" presStyleIdx="26" presStyleCnt="35" custLinFactNeighborX="-8475" custLinFactNeighborY="-1489"/>
      <dgm:spPr/>
    </dgm:pt>
    <dgm:pt modelId="{7F2B8077-B4F9-48EF-BFCF-6857880722FC}" type="pres">
      <dgm:prSet presAssocID="{4821384D-D6E6-4995-A079-3B1377BB8F56}" presName="parallelogram7" presStyleLbl="alignNode1" presStyleIdx="27" presStyleCnt="35" custLinFactNeighborX="-8475" custLinFactNeighborY="-1489"/>
      <dgm:spPr/>
    </dgm:pt>
    <dgm:pt modelId="{ECFE856D-3264-40F1-A736-42D9D5786778}" type="pres">
      <dgm:prSet presAssocID="{DFBF38E1-ACDD-4FFB-8FF3-E6D4A61702B2}" presName="sibTrans" presStyleCnt="0"/>
      <dgm:spPr/>
    </dgm:pt>
    <dgm:pt modelId="{2D636F8D-5431-4582-A8FE-0EB5BEAB1B54}" type="pres">
      <dgm:prSet presAssocID="{6D5229FF-2826-4024-AE3A-46C4DA23B50D}" presName="parenttextcomposite" presStyleCnt="0"/>
      <dgm:spPr/>
    </dgm:pt>
    <dgm:pt modelId="{94840291-C7BE-43B3-8739-82B76AB822DD}" type="pres">
      <dgm:prSet presAssocID="{6D5229FF-2826-4024-AE3A-46C4DA23B50D}" presName="parenttext" presStyleLbl="revTx" presStyleIdx="4" presStyleCnt="5" custScaleY="88728">
        <dgm:presLayoutVars>
          <dgm:chMax/>
          <dgm:chPref val="2"/>
          <dgm:bulletEnabled val="1"/>
        </dgm:presLayoutVars>
      </dgm:prSet>
      <dgm:spPr/>
    </dgm:pt>
    <dgm:pt modelId="{76C92D95-FEAD-4340-8646-03E3037F4277}" type="pres">
      <dgm:prSet presAssocID="{6D5229FF-2826-4024-AE3A-46C4DA23B50D}" presName="parallelogramComposite" presStyleCnt="0"/>
      <dgm:spPr/>
    </dgm:pt>
    <dgm:pt modelId="{1076AC16-6199-475E-B73C-44FA7A698E7D}" type="pres">
      <dgm:prSet presAssocID="{6D5229FF-2826-4024-AE3A-46C4DA23B50D}" presName="parallelogram1" presStyleLbl="alignNode1" presStyleIdx="28" presStyleCnt="35"/>
      <dgm:spPr/>
    </dgm:pt>
    <dgm:pt modelId="{38DDF723-113E-47A7-8CA3-47217EF6C621}" type="pres">
      <dgm:prSet presAssocID="{6D5229FF-2826-4024-AE3A-46C4DA23B50D}" presName="parallelogram2" presStyleLbl="alignNode1" presStyleIdx="29" presStyleCnt="35"/>
      <dgm:spPr/>
    </dgm:pt>
    <dgm:pt modelId="{6505642F-AEF6-435F-8B9F-CDF402965336}" type="pres">
      <dgm:prSet presAssocID="{6D5229FF-2826-4024-AE3A-46C4DA23B50D}" presName="parallelogram3" presStyleLbl="alignNode1" presStyleIdx="30" presStyleCnt="35"/>
      <dgm:spPr/>
    </dgm:pt>
    <dgm:pt modelId="{512F5C8C-85C7-4E7B-960C-DF2AEB255E0B}" type="pres">
      <dgm:prSet presAssocID="{6D5229FF-2826-4024-AE3A-46C4DA23B50D}" presName="parallelogram4" presStyleLbl="alignNode1" presStyleIdx="31" presStyleCnt="35"/>
      <dgm:spPr/>
    </dgm:pt>
    <dgm:pt modelId="{AC945BD5-74DB-434D-95E3-782C9DB1AAA0}" type="pres">
      <dgm:prSet presAssocID="{6D5229FF-2826-4024-AE3A-46C4DA23B50D}" presName="parallelogram5" presStyleLbl="alignNode1" presStyleIdx="32" presStyleCnt="35"/>
      <dgm:spPr/>
    </dgm:pt>
    <dgm:pt modelId="{E52305A1-CC2B-4E73-863D-517E4E13FEA1}" type="pres">
      <dgm:prSet presAssocID="{6D5229FF-2826-4024-AE3A-46C4DA23B50D}" presName="parallelogram6" presStyleLbl="alignNode1" presStyleIdx="33" presStyleCnt="35"/>
      <dgm:spPr/>
    </dgm:pt>
    <dgm:pt modelId="{BBA4AAB9-D4B5-4813-8143-7B98ED4DE58E}" type="pres">
      <dgm:prSet presAssocID="{6D5229FF-2826-4024-AE3A-46C4DA23B50D}" presName="parallelogram7" presStyleLbl="alignNode1" presStyleIdx="34" presStyleCnt="35"/>
      <dgm:spPr/>
    </dgm:pt>
  </dgm:ptLst>
  <dgm:cxnLst>
    <dgm:cxn modelId="{610D620E-46F6-455C-90DE-A6F562C264A8}" type="presOf" srcId="{2BCD23F9-DB3D-495C-84F4-3FD46CDBEF8C}" destId="{78C736AB-28F8-4082-BC80-DD0C1BBC6328}" srcOrd="0" destOrd="0" presId="urn:microsoft.com/office/officeart/2008/layout/VerticalAccentList"/>
    <dgm:cxn modelId="{FEE9B817-BF4C-4E5B-BD54-20B3439F67DC}" type="presOf" srcId="{4821384D-D6E6-4995-A079-3B1377BB8F56}" destId="{AF673626-0904-4405-93CF-7564FD5B7471}" srcOrd="0" destOrd="0" presId="urn:microsoft.com/office/officeart/2008/layout/VerticalAccentList"/>
    <dgm:cxn modelId="{14ABB332-404A-4B75-9336-06BB60926F43}" srcId="{5EA3FA39-D5BD-417F-9A31-CFF629597442}" destId="{E18D914A-8D29-4828-8D2B-07AF12DC751C}" srcOrd="2" destOrd="0" parTransId="{8E386FE2-429A-4426-8986-26274C332E74}" sibTransId="{2843FF90-92FA-4A4A-A3EB-30F05E5AA1E4}"/>
    <dgm:cxn modelId="{5B98EA60-11C2-4264-8D6B-CF2C40ED0300}" srcId="{5EA3FA39-D5BD-417F-9A31-CFF629597442}" destId="{6D5229FF-2826-4024-AE3A-46C4DA23B50D}" srcOrd="4" destOrd="0" parTransId="{8669DD37-EA1B-41DD-9E8D-E36DFFA3F11A}" sibTransId="{7B8A5A62-2FF4-46C2-8895-F3A3696BEDFD}"/>
    <dgm:cxn modelId="{2659F66F-9E2D-4225-AA3E-0743695AC7D2}" type="presOf" srcId="{6D5229FF-2826-4024-AE3A-46C4DA23B50D}" destId="{94840291-C7BE-43B3-8739-82B76AB822DD}" srcOrd="0" destOrd="0" presId="urn:microsoft.com/office/officeart/2008/layout/VerticalAccentList"/>
    <dgm:cxn modelId="{4C4A9275-9751-45C6-947C-B936A3CCAF4C}" srcId="{5EA3FA39-D5BD-417F-9A31-CFF629597442}" destId="{C8228038-1760-44B4-9A69-F031E8D47585}" srcOrd="0" destOrd="0" parTransId="{2F84763B-ABE0-4BA0-8ADC-36201F051A03}" sibTransId="{CD2AE175-9DB1-4F04-88B2-1C019ACDCF8B}"/>
    <dgm:cxn modelId="{09EAFA59-7FB7-4121-AF7F-6C12ACFFE984}" type="presOf" srcId="{C8228038-1760-44B4-9A69-F031E8D47585}" destId="{978DF1CA-2D7C-44B2-8406-30E425DE5D49}" srcOrd="0" destOrd="0" presId="urn:microsoft.com/office/officeart/2008/layout/VerticalAccentList"/>
    <dgm:cxn modelId="{3B50238B-EFD1-4574-8383-A16DFE3A6674}" type="presOf" srcId="{5EA3FA39-D5BD-417F-9A31-CFF629597442}" destId="{02F2421F-0315-45A6-9C7F-7553D8F21A6A}" srcOrd="0" destOrd="0" presId="urn:microsoft.com/office/officeart/2008/layout/VerticalAccentList"/>
    <dgm:cxn modelId="{B476C296-33AD-4FBF-8380-A39CFB419EDB}" srcId="{5EA3FA39-D5BD-417F-9A31-CFF629597442}" destId="{4821384D-D6E6-4995-A079-3B1377BB8F56}" srcOrd="3" destOrd="0" parTransId="{56FE6454-24AF-4270-BBF7-88DC3E1CD5DB}" sibTransId="{DFBF38E1-ACDD-4FFB-8FF3-E6D4A61702B2}"/>
    <dgm:cxn modelId="{0D0EA99B-7BAA-465C-89B6-65266F365F6D}" type="presOf" srcId="{E18D914A-8D29-4828-8D2B-07AF12DC751C}" destId="{CDC95A8A-BD0B-4F18-89D2-6D4C404C59AA}" srcOrd="0" destOrd="0" presId="urn:microsoft.com/office/officeart/2008/layout/VerticalAccentList"/>
    <dgm:cxn modelId="{6188E6CE-C4B1-4E8C-9446-C063A46C122A}" srcId="{5EA3FA39-D5BD-417F-9A31-CFF629597442}" destId="{2BCD23F9-DB3D-495C-84F4-3FD46CDBEF8C}" srcOrd="1" destOrd="0" parTransId="{2B718D83-0E12-4ACF-A1A1-069C86A175DF}" sibTransId="{9A7059BE-892B-424E-9576-FB75395E430C}"/>
    <dgm:cxn modelId="{26DB9DCE-3C02-4BBA-8AB6-54DF5BD2AA54}" type="presParOf" srcId="{02F2421F-0315-45A6-9C7F-7553D8F21A6A}" destId="{51115BB5-E6FF-4D41-82C1-EAC2EC4AA65F}" srcOrd="0" destOrd="0" presId="urn:microsoft.com/office/officeart/2008/layout/VerticalAccentList"/>
    <dgm:cxn modelId="{6D0A6C91-6FA0-4703-8791-3CAD4A5CBA03}" type="presParOf" srcId="{51115BB5-E6FF-4D41-82C1-EAC2EC4AA65F}" destId="{978DF1CA-2D7C-44B2-8406-30E425DE5D49}" srcOrd="0" destOrd="0" presId="urn:microsoft.com/office/officeart/2008/layout/VerticalAccentList"/>
    <dgm:cxn modelId="{4FCCFBFF-3EF1-4104-8BB0-D1435E80EED7}" type="presParOf" srcId="{02F2421F-0315-45A6-9C7F-7553D8F21A6A}" destId="{A0A0D8FF-E719-46CA-B597-ED0305326D73}" srcOrd="1" destOrd="0" presId="urn:microsoft.com/office/officeart/2008/layout/VerticalAccentList"/>
    <dgm:cxn modelId="{F1826B10-2639-4BB1-9AD1-AACE7EBDA57A}" type="presParOf" srcId="{A0A0D8FF-E719-46CA-B597-ED0305326D73}" destId="{E92DF2FA-F67E-42DC-962B-389EF59BB31A}" srcOrd="0" destOrd="0" presId="urn:microsoft.com/office/officeart/2008/layout/VerticalAccentList"/>
    <dgm:cxn modelId="{CB374D88-8C38-495E-90F3-511C8A3E7C9A}" type="presParOf" srcId="{A0A0D8FF-E719-46CA-B597-ED0305326D73}" destId="{47416262-9A1D-4E19-B8B2-35D89BE5FF9B}" srcOrd="1" destOrd="0" presId="urn:microsoft.com/office/officeart/2008/layout/VerticalAccentList"/>
    <dgm:cxn modelId="{0FBA5D2E-3F61-42DA-AFDD-4BD7949097B7}" type="presParOf" srcId="{A0A0D8FF-E719-46CA-B597-ED0305326D73}" destId="{F3AE00AC-F00E-4CFF-9A79-F1E14FEE6AC0}" srcOrd="2" destOrd="0" presId="urn:microsoft.com/office/officeart/2008/layout/VerticalAccentList"/>
    <dgm:cxn modelId="{CEC0A4C3-2191-4BBE-9507-7FBF5C9C64D4}" type="presParOf" srcId="{A0A0D8FF-E719-46CA-B597-ED0305326D73}" destId="{F1EA4BA8-F584-4047-A6B7-4D06284E4DE2}" srcOrd="3" destOrd="0" presId="urn:microsoft.com/office/officeart/2008/layout/VerticalAccentList"/>
    <dgm:cxn modelId="{207A6E8C-09BD-4551-AFCF-45A743982C8B}" type="presParOf" srcId="{A0A0D8FF-E719-46CA-B597-ED0305326D73}" destId="{3A142F3A-9FEF-401A-9FC1-780C7FCBEEA2}" srcOrd="4" destOrd="0" presId="urn:microsoft.com/office/officeart/2008/layout/VerticalAccentList"/>
    <dgm:cxn modelId="{4D6671F4-9EEB-4A6B-890D-CBAD802E8CC8}" type="presParOf" srcId="{A0A0D8FF-E719-46CA-B597-ED0305326D73}" destId="{A7FD8718-87FE-4F73-B99D-788C8E569167}" srcOrd="5" destOrd="0" presId="urn:microsoft.com/office/officeart/2008/layout/VerticalAccentList"/>
    <dgm:cxn modelId="{EC4E1CF0-8A25-443C-8BC6-6497BCADFDEC}" type="presParOf" srcId="{A0A0D8FF-E719-46CA-B597-ED0305326D73}" destId="{4228397F-6EC7-4828-83E1-706360F77B40}" srcOrd="6" destOrd="0" presId="urn:microsoft.com/office/officeart/2008/layout/VerticalAccentList"/>
    <dgm:cxn modelId="{0079AF6E-8165-4374-BC79-35AEC364E2F7}" type="presParOf" srcId="{02F2421F-0315-45A6-9C7F-7553D8F21A6A}" destId="{A3A04A0B-F2D7-4178-A5AF-A9A0193F51D7}" srcOrd="2" destOrd="0" presId="urn:microsoft.com/office/officeart/2008/layout/VerticalAccentList"/>
    <dgm:cxn modelId="{685BE820-9367-4AE3-912C-51334A109C1A}" type="presParOf" srcId="{02F2421F-0315-45A6-9C7F-7553D8F21A6A}" destId="{5A7763B7-573D-4BA5-8B05-8E6D3B328596}" srcOrd="3" destOrd="0" presId="urn:microsoft.com/office/officeart/2008/layout/VerticalAccentList"/>
    <dgm:cxn modelId="{0F56D117-CA54-4F0C-B444-7152346D7B83}" type="presParOf" srcId="{5A7763B7-573D-4BA5-8B05-8E6D3B328596}" destId="{78C736AB-28F8-4082-BC80-DD0C1BBC6328}" srcOrd="0" destOrd="0" presId="urn:microsoft.com/office/officeart/2008/layout/VerticalAccentList"/>
    <dgm:cxn modelId="{E656D0B9-5D1C-4553-9B1D-8F2596A3E2FF}" type="presParOf" srcId="{02F2421F-0315-45A6-9C7F-7553D8F21A6A}" destId="{EE7D47FE-C110-4E62-8C25-04F5246D2FBE}" srcOrd="4" destOrd="0" presId="urn:microsoft.com/office/officeart/2008/layout/VerticalAccentList"/>
    <dgm:cxn modelId="{D8B6C733-F087-466A-A67C-0A5C9C2F9D70}" type="presParOf" srcId="{EE7D47FE-C110-4E62-8C25-04F5246D2FBE}" destId="{E5AE52B1-4675-4CE0-9024-F44098B7C551}" srcOrd="0" destOrd="0" presId="urn:microsoft.com/office/officeart/2008/layout/VerticalAccentList"/>
    <dgm:cxn modelId="{9F3E9B88-BD1F-4D8E-9480-7A18FFBBA1CB}" type="presParOf" srcId="{EE7D47FE-C110-4E62-8C25-04F5246D2FBE}" destId="{BAA21C39-6636-4B5E-A1EA-49163706ED1C}" srcOrd="1" destOrd="0" presId="urn:microsoft.com/office/officeart/2008/layout/VerticalAccentList"/>
    <dgm:cxn modelId="{7CE2D51E-14E1-44EF-9435-077FCA0916B5}" type="presParOf" srcId="{EE7D47FE-C110-4E62-8C25-04F5246D2FBE}" destId="{D88115A6-E88B-4FAC-AF58-2D2A6E3BF63F}" srcOrd="2" destOrd="0" presId="urn:microsoft.com/office/officeart/2008/layout/VerticalAccentList"/>
    <dgm:cxn modelId="{8AD5709D-721D-4572-B294-CB0B31AD1E34}" type="presParOf" srcId="{EE7D47FE-C110-4E62-8C25-04F5246D2FBE}" destId="{0419DC76-527A-41C1-A09D-1EA5684CD169}" srcOrd="3" destOrd="0" presId="urn:microsoft.com/office/officeart/2008/layout/VerticalAccentList"/>
    <dgm:cxn modelId="{DD8FB450-17E6-40EA-9C2B-FB8244E5FA90}" type="presParOf" srcId="{EE7D47FE-C110-4E62-8C25-04F5246D2FBE}" destId="{D987EEE8-E573-4280-A35B-58A5D796E750}" srcOrd="4" destOrd="0" presId="urn:microsoft.com/office/officeart/2008/layout/VerticalAccentList"/>
    <dgm:cxn modelId="{CFB343CC-6A1D-4C15-A273-E80B71D5613F}" type="presParOf" srcId="{EE7D47FE-C110-4E62-8C25-04F5246D2FBE}" destId="{4C70E125-1B4B-4B22-A047-CDF24E99EA10}" srcOrd="5" destOrd="0" presId="urn:microsoft.com/office/officeart/2008/layout/VerticalAccentList"/>
    <dgm:cxn modelId="{500D66E9-D417-42E1-8208-6B1119954BA5}" type="presParOf" srcId="{EE7D47FE-C110-4E62-8C25-04F5246D2FBE}" destId="{FECEE52F-FF4C-4E91-8441-3097E26A22B3}" srcOrd="6" destOrd="0" presId="urn:microsoft.com/office/officeart/2008/layout/VerticalAccentList"/>
    <dgm:cxn modelId="{FFFD707F-D736-45F1-9989-5BAE531A55F3}" type="presParOf" srcId="{02F2421F-0315-45A6-9C7F-7553D8F21A6A}" destId="{8956BDA9-997A-4DA6-BA7D-04385A3C4E37}" srcOrd="5" destOrd="0" presId="urn:microsoft.com/office/officeart/2008/layout/VerticalAccentList"/>
    <dgm:cxn modelId="{B20E1ED7-8A53-47F3-9A36-CAA931F45E35}" type="presParOf" srcId="{02F2421F-0315-45A6-9C7F-7553D8F21A6A}" destId="{F0231329-24A7-4F38-98F4-498A23A997D7}" srcOrd="6" destOrd="0" presId="urn:microsoft.com/office/officeart/2008/layout/VerticalAccentList"/>
    <dgm:cxn modelId="{0F9A7CDE-989F-4B67-AE83-0D37FC0FF945}" type="presParOf" srcId="{F0231329-24A7-4F38-98F4-498A23A997D7}" destId="{CDC95A8A-BD0B-4F18-89D2-6D4C404C59AA}" srcOrd="0" destOrd="0" presId="urn:microsoft.com/office/officeart/2008/layout/VerticalAccentList"/>
    <dgm:cxn modelId="{2430CFC9-7953-47FA-B9E6-81F1AE1E6CD3}" type="presParOf" srcId="{02F2421F-0315-45A6-9C7F-7553D8F21A6A}" destId="{38EC13E6-1ED0-43B1-8141-16284A45CD38}" srcOrd="7" destOrd="0" presId="urn:microsoft.com/office/officeart/2008/layout/VerticalAccentList"/>
    <dgm:cxn modelId="{52110933-C7AF-42D3-8229-590F76C10940}" type="presParOf" srcId="{38EC13E6-1ED0-43B1-8141-16284A45CD38}" destId="{C81053FE-02E0-44EC-9B45-398A138485D5}" srcOrd="0" destOrd="0" presId="urn:microsoft.com/office/officeart/2008/layout/VerticalAccentList"/>
    <dgm:cxn modelId="{2732BCD7-E961-44C3-825E-3F818A44382E}" type="presParOf" srcId="{38EC13E6-1ED0-43B1-8141-16284A45CD38}" destId="{5FFE1D16-22F8-47B7-B741-8B26077FE297}" srcOrd="1" destOrd="0" presId="urn:microsoft.com/office/officeart/2008/layout/VerticalAccentList"/>
    <dgm:cxn modelId="{AC2BF79F-E88A-49A1-914E-9C6E155492E5}" type="presParOf" srcId="{38EC13E6-1ED0-43B1-8141-16284A45CD38}" destId="{BD8AF3CF-1C1E-47B4-A292-C9E4A242741D}" srcOrd="2" destOrd="0" presId="urn:microsoft.com/office/officeart/2008/layout/VerticalAccentList"/>
    <dgm:cxn modelId="{6F0E6884-A690-4144-AA62-5F06F7D136C8}" type="presParOf" srcId="{38EC13E6-1ED0-43B1-8141-16284A45CD38}" destId="{5FABC759-6D17-44A7-9E5E-1F9F630C4D8D}" srcOrd="3" destOrd="0" presId="urn:microsoft.com/office/officeart/2008/layout/VerticalAccentList"/>
    <dgm:cxn modelId="{3FDE3DF9-9175-4EBE-AE18-B4882445DB3E}" type="presParOf" srcId="{38EC13E6-1ED0-43B1-8141-16284A45CD38}" destId="{53C772AD-45EA-41EE-9A04-76A1D327C15F}" srcOrd="4" destOrd="0" presId="urn:microsoft.com/office/officeart/2008/layout/VerticalAccentList"/>
    <dgm:cxn modelId="{CF64744E-1AE7-40CB-9194-D3F028BC7963}" type="presParOf" srcId="{38EC13E6-1ED0-43B1-8141-16284A45CD38}" destId="{5E9CDA76-5B02-461B-BABE-26A661B6EEF5}" srcOrd="5" destOrd="0" presId="urn:microsoft.com/office/officeart/2008/layout/VerticalAccentList"/>
    <dgm:cxn modelId="{7161CFEC-960D-4F42-955A-2AACB852B8EE}" type="presParOf" srcId="{38EC13E6-1ED0-43B1-8141-16284A45CD38}" destId="{6FDD5D3A-3A33-4E50-8DE2-300237EFB37D}" srcOrd="6" destOrd="0" presId="urn:microsoft.com/office/officeart/2008/layout/VerticalAccentList"/>
    <dgm:cxn modelId="{D677ADCE-87BE-4D5F-AFF4-F52D01E48802}" type="presParOf" srcId="{02F2421F-0315-45A6-9C7F-7553D8F21A6A}" destId="{63047D91-5037-4B52-939E-85CAF22B9EEA}" srcOrd="8" destOrd="0" presId="urn:microsoft.com/office/officeart/2008/layout/VerticalAccentList"/>
    <dgm:cxn modelId="{F04832EC-108C-4B1A-A99C-7BD474646BAD}" type="presParOf" srcId="{02F2421F-0315-45A6-9C7F-7553D8F21A6A}" destId="{AF57A08C-2414-4FA5-869A-11C7FC2CB062}" srcOrd="9" destOrd="0" presId="urn:microsoft.com/office/officeart/2008/layout/VerticalAccentList"/>
    <dgm:cxn modelId="{322877BB-5701-4E1F-B244-0BD6E941A45E}" type="presParOf" srcId="{AF57A08C-2414-4FA5-869A-11C7FC2CB062}" destId="{AF673626-0904-4405-93CF-7564FD5B7471}" srcOrd="0" destOrd="0" presId="urn:microsoft.com/office/officeart/2008/layout/VerticalAccentList"/>
    <dgm:cxn modelId="{90271CA4-C275-4FE5-9A68-D9F6C7403DC6}" type="presParOf" srcId="{02F2421F-0315-45A6-9C7F-7553D8F21A6A}" destId="{C929C3B7-21FF-4A6C-A10E-4EA5D9CF116F}" srcOrd="10" destOrd="0" presId="urn:microsoft.com/office/officeart/2008/layout/VerticalAccentList"/>
    <dgm:cxn modelId="{CA912653-E7DE-4BE7-B234-4693BD4FF9EB}" type="presParOf" srcId="{C929C3B7-21FF-4A6C-A10E-4EA5D9CF116F}" destId="{4E162AC3-3F31-48BF-A05D-E2FB04450E41}" srcOrd="0" destOrd="0" presId="urn:microsoft.com/office/officeart/2008/layout/VerticalAccentList"/>
    <dgm:cxn modelId="{8B0648BC-4D38-4E81-AC8F-009E7AC2AD56}" type="presParOf" srcId="{C929C3B7-21FF-4A6C-A10E-4EA5D9CF116F}" destId="{0B7D10E8-F00D-4E09-B47E-D2DECEC0DA90}" srcOrd="1" destOrd="0" presId="urn:microsoft.com/office/officeart/2008/layout/VerticalAccentList"/>
    <dgm:cxn modelId="{1F19D775-0518-4617-ABF1-8B13A30E92CD}" type="presParOf" srcId="{C929C3B7-21FF-4A6C-A10E-4EA5D9CF116F}" destId="{9E3F9F75-0436-4454-A8CE-C1F9E56945D1}" srcOrd="2" destOrd="0" presId="urn:microsoft.com/office/officeart/2008/layout/VerticalAccentList"/>
    <dgm:cxn modelId="{032D83DE-CC48-4DB9-AEE3-8BC90D7F4C26}" type="presParOf" srcId="{C929C3B7-21FF-4A6C-A10E-4EA5D9CF116F}" destId="{252B346E-1402-4B6A-9246-8D59F7F8DE99}" srcOrd="3" destOrd="0" presId="urn:microsoft.com/office/officeart/2008/layout/VerticalAccentList"/>
    <dgm:cxn modelId="{E6F71F8C-6FD6-407A-9D08-CE5F5BF364FF}" type="presParOf" srcId="{C929C3B7-21FF-4A6C-A10E-4EA5D9CF116F}" destId="{DEB60217-80FF-4DBF-810D-9868C071D2D2}" srcOrd="4" destOrd="0" presId="urn:microsoft.com/office/officeart/2008/layout/VerticalAccentList"/>
    <dgm:cxn modelId="{C32EB8A0-B6A2-474E-A563-57D6A0D38D60}" type="presParOf" srcId="{C929C3B7-21FF-4A6C-A10E-4EA5D9CF116F}" destId="{3A741077-F12A-4976-A928-7671356E6E4A}" srcOrd="5" destOrd="0" presId="urn:microsoft.com/office/officeart/2008/layout/VerticalAccentList"/>
    <dgm:cxn modelId="{5ECBE1CE-C52C-4E7C-8619-088D371EB69F}" type="presParOf" srcId="{C929C3B7-21FF-4A6C-A10E-4EA5D9CF116F}" destId="{7F2B8077-B4F9-48EF-BFCF-6857880722FC}" srcOrd="6" destOrd="0" presId="urn:microsoft.com/office/officeart/2008/layout/VerticalAccentList"/>
    <dgm:cxn modelId="{F0F02299-6507-4BA0-884E-62C767569E9E}" type="presParOf" srcId="{02F2421F-0315-45A6-9C7F-7553D8F21A6A}" destId="{ECFE856D-3264-40F1-A736-42D9D5786778}" srcOrd="11" destOrd="0" presId="urn:microsoft.com/office/officeart/2008/layout/VerticalAccentList"/>
    <dgm:cxn modelId="{3E482549-C101-47E6-BCF5-C0C82154C45A}" type="presParOf" srcId="{02F2421F-0315-45A6-9C7F-7553D8F21A6A}" destId="{2D636F8D-5431-4582-A8FE-0EB5BEAB1B54}" srcOrd="12" destOrd="0" presId="urn:microsoft.com/office/officeart/2008/layout/VerticalAccentList"/>
    <dgm:cxn modelId="{3C731D06-B057-4FAB-A818-DE33D1A8D55E}" type="presParOf" srcId="{2D636F8D-5431-4582-A8FE-0EB5BEAB1B54}" destId="{94840291-C7BE-43B3-8739-82B76AB822DD}" srcOrd="0" destOrd="0" presId="urn:microsoft.com/office/officeart/2008/layout/VerticalAccentList"/>
    <dgm:cxn modelId="{68AFDCA1-F15F-4B23-8272-9109DFDC5F0F}" type="presParOf" srcId="{02F2421F-0315-45A6-9C7F-7553D8F21A6A}" destId="{76C92D95-FEAD-4340-8646-03E3037F4277}" srcOrd="13" destOrd="0" presId="urn:microsoft.com/office/officeart/2008/layout/VerticalAccentList"/>
    <dgm:cxn modelId="{FE715BCC-5C12-47ED-A757-9E91AE40E21F}" type="presParOf" srcId="{76C92D95-FEAD-4340-8646-03E3037F4277}" destId="{1076AC16-6199-475E-B73C-44FA7A698E7D}" srcOrd="0" destOrd="0" presId="urn:microsoft.com/office/officeart/2008/layout/VerticalAccentList"/>
    <dgm:cxn modelId="{EA7D85C9-8E60-4CFE-9421-D1366F9FD0A7}" type="presParOf" srcId="{76C92D95-FEAD-4340-8646-03E3037F4277}" destId="{38DDF723-113E-47A7-8CA3-47217EF6C621}" srcOrd="1" destOrd="0" presId="urn:microsoft.com/office/officeart/2008/layout/VerticalAccentList"/>
    <dgm:cxn modelId="{A06B6530-EAF6-4D4F-A1BC-9742196B2D03}" type="presParOf" srcId="{76C92D95-FEAD-4340-8646-03E3037F4277}" destId="{6505642F-AEF6-435F-8B9F-CDF402965336}" srcOrd="2" destOrd="0" presId="urn:microsoft.com/office/officeart/2008/layout/VerticalAccentList"/>
    <dgm:cxn modelId="{D2432102-DAA0-4CF9-8E89-007B28B92053}" type="presParOf" srcId="{76C92D95-FEAD-4340-8646-03E3037F4277}" destId="{512F5C8C-85C7-4E7B-960C-DF2AEB255E0B}" srcOrd="3" destOrd="0" presId="urn:microsoft.com/office/officeart/2008/layout/VerticalAccentList"/>
    <dgm:cxn modelId="{23F572E3-7FF3-4A36-812C-7F7F032DD372}" type="presParOf" srcId="{76C92D95-FEAD-4340-8646-03E3037F4277}" destId="{AC945BD5-74DB-434D-95E3-782C9DB1AAA0}" srcOrd="4" destOrd="0" presId="urn:microsoft.com/office/officeart/2008/layout/VerticalAccentList"/>
    <dgm:cxn modelId="{835153D4-38C5-4529-9B01-FC55624177FD}" type="presParOf" srcId="{76C92D95-FEAD-4340-8646-03E3037F4277}" destId="{E52305A1-CC2B-4E73-863D-517E4E13FEA1}" srcOrd="5" destOrd="0" presId="urn:microsoft.com/office/officeart/2008/layout/VerticalAccentList"/>
    <dgm:cxn modelId="{921705E9-0668-4B7D-ADF4-C71CE01302D3}" type="presParOf" srcId="{76C92D95-FEAD-4340-8646-03E3037F4277}" destId="{BBA4AAB9-D4B5-4813-8143-7B98ED4DE58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DF1CA-2D7C-44B2-8406-30E425DE5D49}">
      <dsp:nvSpPr>
        <dsp:cNvPr id="0" name=""/>
        <dsp:cNvSpPr/>
      </dsp:nvSpPr>
      <dsp:spPr>
        <a:xfrm>
          <a:off x="458519" y="285941"/>
          <a:ext cx="8173450" cy="602888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Oberwanie się skał ze stropu i ociosu </a:t>
          </a:r>
          <a:r>
            <a:rPr lang="pl-PL" sz="1600" b="1" kern="1200" dirty="0"/>
            <a:t>–</a:t>
          </a:r>
          <a:r>
            <a:rPr lang="pl-PL" sz="1600" kern="1200" dirty="0"/>
            <a:t>                                         </a:t>
          </a:r>
          <a:r>
            <a:rPr lang="pl-PL" sz="2000" b="1" kern="1200" dirty="0"/>
            <a:t>23 wypadki </a:t>
          </a:r>
          <a:r>
            <a:rPr lang="pl-PL" sz="1600" kern="1200" dirty="0"/>
            <a:t>(</a:t>
          </a:r>
          <a:r>
            <a:rPr lang="pl-PL" sz="1700" b="1" kern="1200" dirty="0">
              <a:solidFill>
                <a:srgbClr val="C00000"/>
              </a:solidFill>
            </a:rPr>
            <a:t>11 śmiertelnych</a:t>
          </a:r>
          <a:r>
            <a:rPr lang="pl-PL" sz="1600" kern="1200" dirty="0"/>
            <a:t>, </a:t>
          </a:r>
          <a:r>
            <a:rPr lang="pl-PL" sz="1600" b="1" kern="1200" dirty="0">
              <a:solidFill>
                <a:srgbClr val="0070C0"/>
              </a:solidFill>
            </a:rPr>
            <a:t>12 ciężkich</a:t>
          </a:r>
          <a:r>
            <a:rPr lang="pl-PL" sz="1600" kern="1200" dirty="0"/>
            <a:t>)</a:t>
          </a:r>
        </a:p>
      </dsp:txBody>
      <dsp:txXfrm>
        <a:off x="458519" y="285941"/>
        <a:ext cx="8173450" cy="602888"/>
      </dsp:txXfrm>
    </dsp:sp>
    <dsp:sp modelId="{E92DF2FA-F67E-42DC-962B-389EF59BB31A}">
      <dsp:nvSpPr>
        <dsp:cNvPr id="0" name=""/>
        <dsp:cNvSpPr/>
      </dsp:nvSpPr>
      <dsp:spPr>
        <a:xfrm>
          <a:off x="366159" y="886126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16262-9A1D-4E19-B8B2-35D89BE5FF9B}">
      <dsp:nvSpPr>
        <dsp:cNvPr id="0" name=""/>
        <dsp:cNvSpPr/>
      </dsp:nvSpPr>
      <dsp:spPr>
        <a:xfrm>
          <a:off x="1519523" y="886126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E00AC-F00E-4CFF-9A79-F1E14FEE6AC0}">
      <dsp:nvSpPr>
        <dsp:cNvPr id="0" name=""/>
        <dsp:cNvSpPr/>
      </dsp:nvSpPr>
      <dsp:spPr>
        <a:xfrm>
          <a:off x="2672888" y="886126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A4BA8-F584-4047-A6B7-4D06284E4DE2}">
      <dsp:nvSpPr>
        <dsp:cNvPr id="0" name=""/>
        <dsp:cNvSpPr/>
      </dsp:nvSpPr>
      <dsp:spPr>
        <a:xfrm>
          <a:off x="3826253" y="886126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42F3A-9FEF-401A-9FC1-780C7FCBEEA2}">
      <dsp:nvSpPr>
        <dsp:cNvPr id="0" name=""/>
        <dsp:cNvSpPr/>
      </dsp:nvSpPr>
      <dsp:spPr>
        <a:xfrm>
          <a:off x="4979617" y="886126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8718-87FE-4F73-B99D-788C8E569167}">
      <dsp:nvSpPr>
        <dsp:cNvPr id="0" name=""/>
        <dsp:cNvSpPr/>
      </dsp:nvSpPr>
      <dsp:spPr>
        <a:xfrm>
          <a:off x="6132982" y="886126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8397F-6EC7-4828-83E1-706360F77B40}">
      <dsp:nvSpPr>
        <dsp:cNvPr id="0" name=""/>
        <dsp:cNvSpPr/>
      </dsp:nvSpPr>
      <dsp:spPr>
        <a:xfrm>
          <a:off x="7286347" y="886126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736AB-28F8-4082-BC80-DD0C1BBC6328}">
      <dsp:nvSpPr>
        <dsp:cNvPr id="0" name=""/>
        <dsp:cNvSpPr/>
      </dsp:nvSpPr>
      <dsp:spPr>
        <a:xfrm>
          <a:off x="458519" y="1176993"/>
          <a:ext cx="8173450" cy="677341"/>
        </a:xfrm>
        <a:prstGeom prst="rect">
          <a:avLst/>
        </a:prstGeom>
        <a:solidFill>
          <a:schemeClr val="bg2">
            <a:lumMod val="40000"/>
            <a:lumOff val="6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Tąpnięcie –                                                                                </a:t>
          </a:r>
          <a:r>
            <a:rPr lang="pl-PL" sz="2000" b="1" kern="1200" dirty="0"/>
            <a:t>18 wypadków </a:t>
          </a:r>
          <a:r>
            <a:rPr lang="pl-PL" sz="1700" kern="1200" dirty="0"/>
            <a:t>(</a:t>
          </a:r>
          <a:r>
            <a:rPr lang="pl-PL" sz="1700" b="1" kern="1200" dirty="0">
              <a:solidFill>
                <a:srgbClr val="C00000"/>
              </a:solidFill>
            </a:rPr>
            <a:t>17 śmiertelnych</a:t>
          </a:r>
          <a:r>
            <a:rPr lang="pl-PL" sz="1700" kern="1200" dirty="0"/>
            <a:t>, </a:t>
          </a:r>
          <a:r>
            <a:rPr lang="pl-PL" sz="1700" b="1" kern="1200" dirty="0">
              <a:solidFill>
                <a:srgbClr val="0070C0"/>
              </a:solidFill>
            </a:rPr>
            <a:t>1 ciężki</a:t>
          </a:r>
          <a:r>
            <a:rPr lang="pl-PL" sz="1700" kern="1200" dirty="0"/>
            <a:t>)</a:t>
          </a:r>
        </a:p>
      </dsp:txBody>
      <dsp:txXfrm>
        <a:off x="458519" y="1176993"/>
        <a:ext cx="8173450" cy="677341"/>
      </dsp:txXfrm>
    </dsp:sp>
    <dsp:sp modelId="{E5AE52B1-4675-4CE0-9024-F44098B7C551}">
      <dsp:nvSpPr>
        <dsp:cNvPr id="0" name=""/>
        <dsp:cNvSpPr/>
      </dsp:nvSpPr>
      <dsp:spPr>
        <a:xfrm>
          <a:off x="366159" y="1851630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21C39-6636-4B5E-A1EA-49163706ED1C}">
      <dsp:nvSpPr>
        <dsp:cNvPr id="0" name=""/>
        <dsp:cNvSpPr/>
      </dsp:nvSpPr>
      <dsp:spPr>
        <a:xfrm>
          <a:off x="1519523" y="1851630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115A6-E88B-4FAC-AF58-2D2A6E3BF63F}">
      <dsp:nvSpPr>
        <dsp:cNvPr id="0" name=""/>
        <dsp:cNvSpPr/>
      </dsp:nvSpPr>
      <dsp:spPr>
        <a:xfrm>
          <a:off x="2672888" y="1851630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9DC76-527A-41C1-A09D-1EA5684CD169}">
      <dsp:nvSpPr>
        <dsp:cNvPr id="0" name=""/>
        <dsp:cNvSpPr/>
      </dsp:nvSpPr>
      <dsp:spPr>
        <a:xfrm>
          <a:off x="3826253" y="1851630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7EEE8-E573-4280-A35B-58A5D796E750}">
      <dsp:nvSpPr>
        <dsp:cNvPr id="0" name=""/>
        <dsp:cNvSpPr/>
      </dsp:nvSpPr>
      <dsp:spPr>
        <a:xfrm>
          <a:off x="4979617" y="1851630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0E125-1B4B-4B22-A047-CDF24E99EA10}">
      <dsp:nvSpPr>
        <dsp:cNvPr id="0" name=""/>
        <dsp:cNvSpPr/>
      </dsp:nvSpPr>
      <dsp:spPr>
        <a:xfrm>
          <a:off x="6132982" y="1851630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EE52F-FF4C-4E91-8441-3097E26A22B3}">
      <dsp:nvSpPr>
        <dsp:cNvPr id="0" name=""/>
        <dsp:cNvSpPr/>
      </dsp:nvSpPr>
      <dsp:spPr>
        <a:xfrm>
          <a:off x="7286347" y="1851630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95A8A-BD0B-4F18-89D2-6D4C404C59AA}">
      <dsp:nvSpPr>
        <dsp:cNvPr id="0" name=""/>
        <dsp:cNvSpPr/>
      </dsp:nvSpPr>
      <dsp:spPr>
        <a:xfrm>
          <a:off x="458519" y="2142498"/>
          <a:ext cx="8173450" cy="743040"/>
        </a:xfrm>
        <a:prstGeom prst="rect">
          <a:avLst/>
        </a:prstGeom>
        <a:solidFill>
          <a:schemeClr val="bg2">
            <a:lumMod val="40000"/>
            <a:lumOff val="6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Detonacja środków strzałowych –                                                  7 wypadków </a:t>
          </a:r>
          <a:r>
            <a:rPr lang="pl-PL" sz="1700" kern="1200" dirty="0"/>
            <a:t>(</a:t>
          </a:r>
          <a:r>
            <a:rPr lang="pl-PL" sz="1700" b="1" kern="1200" dirty="0">
              <a:solidFill>
                <a:srgbClr val="C00000"/>
              </a:solidFill>
            </a:rPr>
            <a:t>2 śmiertelne</a:t>
          </a:r>
          <a:r>
            <a:rPr lang="pl-PL" sz="1700" kern="1200" dirty="0"/>
            <a:t>, </a:t>
          </a:r>
          <a:r>
            <a:rPr lang="pl-PL" sz="1700" b="1" kern="1200" dirty="0">
              <a:solidFill>
                <a:srgbClr val="0070C0"/>
              </a:solidFill>
            </a:rPr>
            <a:t>5 ciężkich</a:t>
          </a:r>
          <a:r>
            <a:rPr lang="pl-PL" sz="1700" kern="1200" dirty="0"/>
            <a:t>)</a:t>
          </a:r>
        </a:p>
      </dsp:txBody>
      <dsp:txXfrm>
        <a:off x="458519" y="2142498"/>
        <a:ext cx="8173450" cy="743040"/>
      </dsp:txXfrm>
    </dsp:sp>
    <dsp:sp modelId="{C81053FE-02E0-44EC-9B45-398A138485D5}">
      <dsp:nvSpPr>
        <dsp:cNvPr id="0" name=""/>
        <dsp:cNvSpPr/>
      </dsp:nvSpPr>
      <dsp:spPr>
        <a:xfrm>
          <a:off x="366159" y="2882835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E1D16-22F8-47B7-B741-8B26077FE297}">
      <dsp:nvSpPr>
        <dsp:cNvPr id="0" name=""/>
        <dsp:cNvSpPr/>
      </dsp:nvSpPr>
      <dsp:spPr>
        <a:xfrm>
          <a:off x="1519523" y="2882835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F3CF-1C1E-47B4-A292-C9E4A242741D}">
      <dsp:nvSpPr>
        <dsp:cNvPr id="0" name=""/>
        <dsp:cNvSpPr/>
      </dsp:nvSpPr>
      <dsp:spPr>
        <a:xfrm>
          <a:off x="2672888" y="2882835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BC759-6D17-44A7-9E5E-1F9F630C4D8D}">
      <dsp:nvSpPr>
        <dsp:cNvPr id="0" name=""/>
        <dsp:cNvSpPr/>
      </dsp:nvSpPr>
      <dsp:spPr>
        <a:xfrm>
          <a:off x="3826253" y="2882835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772AD-45EA-41EE-9A04-76A1D327C15F}">
      <dsp:nvSpPr>
        <dsp:cNvPr id="0" name=""/>
        <dsp:cNvSpPr/>
      </dsp:nvSpPr>
      <dsp:spPr>
        <a:xfrm>
          <a:off x="4979617" y="2882835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CDA76-5B02-461B-BABE-26A661B6EEF5}">
      <dsp:nvSpPr>
        <dsp:cNvPr id="0" name=""/>
        <dsp:cNvSpPr/>
      </dsp:nvSpPr>
      <dsp:spPr>
        <a:xfrm>
          <a:off x="6132982" y="2882835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D5D3A-3A33-4E50-8DE2-300237EFB37D}">
      <dsp:nvSpPr>
        <dsp:cNvPr id="0" name=""/>
        <dsp:cNvSpPr/>
      </dsp:nvSpPr>
      <dsp:spPr>
        <a:xfrm>
          <a:off x="7286347" y="2882835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73626-0904-4405-93CF-7564FD5B7471}">
      <dsp:nvSpPr>
        <dsp:cNvPr id="0" name=""/>
        <dsp:cNvSpPr/>
      </dsp:nvSpPr>
      <dsp:spPr>
        <a:xfrm>
          <a:off x="458519" y="3173703"/>
          <a:ext cx="8173450" cy="743040"/>
        </a:xfrm>
        <a:prstGeom prst="rect">
          <a:avLst/>
        </a:prstGeom>
        <a:solidFill>
          <a:schemeClr val="bg1">
            <a:alpha val="9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Uderzenie przez urządzenie transportu poziomego </a:t>
          </a:r>
          <a:r>
            <a:rPr lang="pl-PL" sz="2000" b="1" kern="1200" dirty="0"/>
            <a:t>–                6 wypadków </a:t>
          </a:r>
          <a:r>
            <a:rPr lang="pl-PL" sz="1800" kern="1200" dirty="0"/>
            <a:t>(</a:t>
          </a:r>
          <a:r>
            <a:rPr lang="pl-PL" sz="1700" b="1" kern="1200" dirty="0">
              <a:solidFill>
                <a:srgbClr val="C00000"/>
              </a:solidFill>
            </a:rPr>
            <a:t>3 śmiertelne</a:t>
          </a:r>
          <a:r>
            <a:rPr lang="pl-PL" sz="1700" b="1" kern="1200" dirty="0"/>
            <a:t>, </a:t>
          </a:r>
          <a:r>
            <a:rPr lang="pl-PL" sz="1700" b="1" kern="1200" dirty="0">
              <a:solidFill>
                <a:srgbClr val="0070C0"/>
              </a:solidFill>
            </a:rPr>
            <a:t>3 ciężkie</a:t>
          </a:r>
          <a:r>
            <a:rPr lang="pl-PL" sz="1800" kern="1200" dirty="0"/>
            <a:t>)</a:t>
          </a:r>
        </a:p>
      </dsp:txBody>
      <dsp:txXfrm>
        <a:off x="458519" y="3173703"/>
        <a:ext cx="8173450" cy="743040"/>
      </dsp:txXfrm>
    </dsp:sp>
    <dsp:sp modelId="{4E162AC3-3F31-48BF-A05D-E2FB04450E41}">
      <dsp:nvSpPr>
        <dsp:cNvPr id="0" name=""/>
        <dsp:cNvSpPr/>
      </dsp:nvSpPr>
      <dsp:spPr>
        <a:xfrm>
          <a:off x="458519" y="3916743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D10E8-F00D-4E09-B47E-D2DECEC0DA90}">
      <dsp:nvSpPr>
        <dsp:cNvPr id="0" name=""/>
        <dsp:cNvSpPr/>
      </dsp:nvSpPr>
      <dsp:spPr>
        <a:xfrm>
          <a:off x="1611883" y="3916743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F9F75-0436-4454-A8CE-C1F9E56945D1}">
      <dsp:nvSpPr>
        <dsp:cNvPr id="0" name=""/>
        <dsp:cNvSpPr/>
      </dsp:nvSpPr>
      <dsp:spPr>
        <a:xfrm>
          <a:off x="2765248" y="3916743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B346E-1402-4B6A-9246-8D59F7F8DE99}">
      <dsp:nvSpPr>
        <dsp:cNvPr id="0" name=""/>
        <dsp:cNvSpPr/>
      </dsp:nvSpPr>
      <dsp:spPr>
        <a:xfrm>
          <a:off x="3826253" y="3914039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60217-80FF-4DBF-810D-9868C071D2D2}">
      <dsp:nvSpPr>
        <dsp:cNvPr id="0" name=""/>
        <dsp:cNvSpPr/>
      </dsp:nvSpPr>
      <dsp:spPr>
        <a:xfrm>
          <a:off x="4979617" y="3914039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41077-F12A-4976-A928-7671356E6E4A}">
      <dsp:nvSpPr>
        <dsp:cNvPr id="0" name=""/>
        <dsp:cNvSpPr/>
      </dsp:nvSpPr>
      <dsp:spPr>
        <a:xfrm>
          <a:off x="6132982" y="3914039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B8077-B4F9-48EF-BFCF-6857880722FC}">
      <dsp:nvSpPr>
        <dsp:cNvPr id="0" name=""/>
        <dsp:cNvSpPr/>
      </dsp:nvSpPr>
      <dsp:spPr>
        <a:xfrm>
          <a:off x="7286347" y="3914039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40291-C7BE-43B3-8739-82B76AB822DD}">
      <dsp:nvSpPr>
        <dsp:cNvPr id="0" name=""/>
        <dsp:cNvSpPr/>
      </dsp:nvSpPr>
      <dsp:spPr>
        <a:xfrm>
          <a:off x="458519" y="4204907"/>
          <a:ext cx="8173450" cy="659285"/>
        </a:xfrm>
        <a:prstGeom prst="rect">
          <a:avLst/>
        </a:prstGeom>
        <a:solidFill>
          <a:schemeClr val="bg1">
            <a:alpha val="9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Przebywanie w zasięgu pracy maszyn i urządzeń –                       </a:t>
          </a:r>
          <a:r>
            <a:rPr lang="pl-PL" sz="2000" b="1" kern="1200" dirty="0"/>
            <a:t>5 wypadków</a:t>
          </a:r>
          <a:r>
            <a:rPr lang="pl-PL" sz="1800" b="1" kern="1200" dirty="0"/>
            <a:t> </a:t>
          </a:r>
          <a:r>
            <a:rPr lang="pl-PL" sz="1600" kern="1200" dirty="0"/>
            <a:t>(</a:t>
          </a:r>
          <a:r>
            <a:rPr lang="pl-PL" sz="1700" b="1" kern="1200" dirty="0">
              <a:solidFill>
                <a:srgbClr val="C00000"/>
              </a:solidFill>
            </a:rPr>
            <a:t>3 śmiertelne</a:t>
          </a:r>
          <a:r>
            <a:rPr lang="pl-PL" sz="1700" b="1" kern="1200" dirty="0"/>
            <a:t>, </a:t>
          </a:r>
          <a:r>
            <a:rPr lang="pl-PL" sz="1700" b="1" kern="1200" dirty="0">
              <a:solidFill>
                <a:srgbClr val="0070C0"/>
              </a:solidFill>
            </a:rPr>
            <a:t>2 ciężkie</a:t>
          </a:r>
          <a:r>
            <a:rPr lang="pl-PL" sz="1600" kern="1200" dirty="0"/>
            <a:t>)</a:t>
          </a:r>
        </a:p>
      </dsp:txBody>
      <dsp:txXfrm>
        <a:off x="458519" y="4204907"/>
        <a:ext cx="8173450" cy="659285"/>
      </dsp:txXfrm>
    </dsp:sp>
    <dsp:sp modelId="{1076AC16-6199-475E-B73C-44FA7A698E7D}">
      <dsp:nvSpPr>
        <dsp:cNvPr id="0" name=""/>
        <dsp:cNvSpPr/>
      </dsp:nvSpPr>
      <dsp:spPr>
        <a:xfrm>
          <a:off x="458519" y="4864192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DF723-113E-47A7-8CA3-47217EF6C621}">
      <dsp:nvSpPr>
        <dsp:cNvPr id="0" name=""/>
        <dsp:cNvSpPr/>
      </dsp:nvSpPr>
      <dsp:spPr>
        <a:xfrm>
          <a:off x="1611883" y="4864192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642F-AEF6-435F-8B9F-CDF402965336}">
      <dsp:nvSpPr>
        <dsp:cNvPr id="0" name=""/>
        <dsp:cNvSpPr/>
      </dsp:nvSpPr>
      <dsp:spPr>
        <a:xfrm>
          <a:off x="2765248" y="4864192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F5C8C-85C7-4E7B-960C-DF2AEB255E0B}">
      <dsp:nvSpPr>
        <dsp:cNvPr id="0" name=""/>
        <dsp:cNvSpPr/>
      </dsp:nvSpPr>
      <dsp:spPr>
        <a:xfrm>
          <a:off x="3918613" y="4864192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45BD5-74DB-434D-95E3-782C9DB1AAA0}">
      <dsp:nvSpPr>
        <dsp:cNvPr id="0" name=""/>
        <dsp:cNvSpPr/>
      </dsp:nvSpPr>
      <dsp:spPr>
        <a:xfrm>
          <a:off x="5071977" y="4864192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305A1-CC2B-4E73-863D-517E4E13FEA1}">
      <dsp:nvSpPr>
        <dsp:cNvPr id="0" name=""/>
        <dsp:cNvSpPr/>
      </dsp:nvSpPr>
      <dsp:spPr>
        <a:xfrm>
          <a:off x="6225342" y="4864192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4AAB9-D4B5-4813-8143-7B98ED4DE58E}">
      <dsp:nvSpPr>
        <dsp:cNvPr id="0" name=""/>
        <dsp:cNvSpPr/>
      </dsp:nvSpPr>
      <dsp:spPr>
        <a:xfrm>
          <a:off x="7378707" y="4864192"/>
          <a:ext cx="1089793" cy="18163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0.28124</cdr:x>
      <cdr:y>0</cdr:y>
    </cdr:from>
    <cdr:to>
      <cdr:x>0.8197</cdr:x>
      <cdr:y>0.14337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69448" y="-1500507"/>
          <a:ext cx="4536504" cy="34431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/>
            <a:t>KOPALNIE WĘGLA KAMIENNEGO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5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0995" tIns="45498" rIns="90995" bIns="45498" numCol="1" anchor="t" anchorCtr="0" compatLnSpc="1">
            <a:prstTxWarp prst="textNoShape">
              <a:avLst/>
            </a:prstTxWarp>
          </a:bodyPr>
          <a:lstStyle>
            <a:lvl1pPr defTabSz="908468" eaLnBrk="0" hangingPunct="0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6789" y="0"/>
            <a:ext cx="4310486" cy="3425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0995" tIns="45498" rIns="90995" bIns="45498" numCol="1" anchor="t" anchorCtr="0" compatLnSpc="1">
            <a:prstTxWarp prst="textNoShape">
              <a:avLst/>
            </a:prstTxWarp>
          </a:bodyPr>
          <a:lstStyle>
            <a:lvl1pPr algn="r" defTabSz="908468" eaLnBrk="0" hangingPunct="0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429"/>
            <a:ext cx="4310486" cy="342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0995" tIns="45498" rIns="90995" bIns="45498" numCol="1" anchor="b" anchorCtr="0" compatLnSpc="1">
            <a:prstTxWarp prst="textNoShape">
              <a:avLst/>
            </a:prstTxWarp>
          </a:bodyPr>
          <a:lstStyle>
            <a:lvl1pPr defTabSz="908468" eaLnBrk="0" hangingPunct="0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6789" y="6515429"/>
            <a:ext cx="4310486" cy="342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0995" tIns="45498" rIns="90995" bIns="45498" numCol="1" anchor="b" anchorCtr="0" compatLnSpc="1">
            <a:prstTxWarp prst="textNoShape">
              <a:avLst/>
            </a:prstTxWarp>
          </a:bodyPr>
          <a:lstStyle>
            <a:lvl1pPr algn="r" defTabSz="908468" eaLnBrk="0" hangingPunct="0">
              <a:defRPr sz="1200" b="0"/>
            </a:lvl1pPr>
          </a:lstStyle>
          <a:p>
            <a:pPr>
              <a:defRPr/>
            </a:pPr>
            <a:fld id="{6D30D209-BC9C-43BB-ADB2-07E406C979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5" tIns="45498" rIns="90995" bIns="45498" numCol="1" anchor="t" anchorCtr="0" compatLnSpc="1">
            <a:prstTxWarp prst="textNoShape">
              <a:avLst/>
            </a:prstTxWarp>
          </a:bodyPr>
          <a:lstStyle>
            <a:lvl1pPr defTabSz="908468" eaLnBrk="0" hangingPunct="0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6789" y="0"/>
            <a:ext cx="4310486" cy="3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5" tIns="45498" rIns="90995" bIns="45498" numCol="1" anchor="t" anchorCtr="0" compatLnSpc="1">
            <a:prstTxWarp prst="textNoShape">
              <a:avLst/>
            </a:prstTxWarp>
          </a:bodyPr>
          <a:lstStyle>
            <a:lvl1pPr algn="r" defTabSz="908468" eaLnBrk="0" hangingPunct="0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2763"/>
            <a:ext cx="3432175" cy="257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6304" y="3257167"/>
            <a:ext cx="7294668" cy="308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5" tIns="45498" rIns="90995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tekstu z Wzorca</a:t>
            </a:r>
          </a:p>
          <a:p>
            <a:pPr lvl="0"/>
            <a:r>
              <a:rPr lang="pl-PL" noProof="0"/>
              <a:t>Drugi poziom</a:t>
            </a:r>
          </a:p>
          <a:p>
            <a:pPr lvl="0"/>
            <a:r>
              <a:rPr lang="pl-PL" noProof="0"/>
              <a:t>Trzeci poziom</a:t>
            </a:r>
          </a:p>
          <a:p>
            <a:pPr lvl="0"/>
            <a:r>
              <a:rPr lang="pl-PL" noProof="0"/>
              <a:t>Czwarty poziom</a:t>
            </a:r>
          </a:p>
          <a:p>
            <a:pPr lvl="0"/>
            <a:r>
              <a:rPr lang="pl-PL" noProof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429"/>
            <a:ext cx="4310486" cy="34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5" tIns="45498" rIns="90995" bIns="45498" numCol="1" anchor="b" anchorCtr="0" compatLnSpc="1">
            <a:prstTxWarp prst="textNoShape">
              <a:avLst/>
            </a:prstTxWarp>
          </a:bodyPr>
          <a:lstStyle>
            <a:lvl1pPr defTabSz="908468" eaLnBrk="0" hangingPunct="0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6789" y="6515429"/>
            <a:ext cx="4310486" cy="34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5" tIns="45498" rIns="90995" bIns="45498" numCol="1" anchor="b" anchorCtr="0" compatLnSpc="1">
            <a:prstTxWarp prst="textNoShape">
              <a:avLst/>
            </a:prstTxWarp>
          </a:bodyPr>
          <a:lstStyle>
            <a:lvl1pPr algn="r" defTabSz="908468" eaLnBrk="0" hangingPunct="0">
              <a:defRPr sz="1200" b="0"/>
            </a:lvl1pPr>
          </a:lstStyle>
          <a:p>
            <a:pPr>
              <a:defRPr/>
            </a:pPr>
            <a:fld id="{0D96E334-0E34-4E9F-8145-1D68C6080B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348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0710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403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E091D-C9B0-4DE7-A60A-217E3FF3E893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71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280406-9BEA-4939-8B1A-5515B0A59A73}" type="slidenum">
              <a:rPr lang="pl-PL" altLang="pl-PL" smtClean="0"/>
              <a:pPr>
                <a:spcBef>
                  <a:spcPct val="0"/>
                </a:spcBef>
              </a:pPr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1310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562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7305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280406-9BEA-4939-8B1A-5515B0A59A73}" type="slidenum">
              <a:rPr lang="pl-PL" altLang="pl-PL" smtClean="0"/>
              <a:pPr>
                <a:spcBef>
                  <a:spcPct val="0"/>
                </a:spcBef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4897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508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Kolory czerwony i zielony odzwierciedlają wzrost bądź spadek  w roku 2017 w porównaniu do roku 2016 (porównania tylko w obrębie danej kategorii, tj. dla górnictwa ogółem porównanie 2017 r. z 2016 r., dla rud miedzi porównanie 2017 r. z 2016 r.)</a:t>
            </a:r>
          </a:p>
          <a:p>
            <a:endParaRPr lang="pl-PL" dirty="0"/>
          </a:p>
          <a:p>
            <a:r>
              <a:rPr lang="pl-PL" dirty="0"/>
              <a:t>Dla czynnika ludzkiego brak danych za 2009 rok – stąd przedział czasu 2010-2018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309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2843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Suma wypadków śmiertelnych i ciężkich z uwzględnieniem katastrof górniczych (2009, 2014, 2016 rok)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539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Połączona została grupa wiekowa 45-50 i ponad 50 lat</a:t>
            </a:r>
          </a:p>
          <a:p>
            <a:r>
              <a:rPr lang="pl-PL" dirty="0"/>
              <a:t>Połączona została grupa stażowa 20-25 i &gt;25 lat (pracowników powyżej 20 lat można uznać za doświadczonych, a połączenie grup  pokazuje duży udział tych pracowników w wypadkach śmiertelnych i ciężkich zaistniałych w tym okresie)</a:t>
            </a:r>
          </a:p>
          <a:p>
            <a:endParaRPr lang="pl-PL" dirty="0"/>
          </a:p>
          <a:p>
            <a:r>
              <a:rPr lang="pl-PL" dirty="0"/>
              <a:t>W wypadach uwzględniono katastrofy.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77407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ctr" hangingPunct="1"/>
            <a:r>
              <a:rPr lang="pl-PL" altLang="pl-PL" b="1"/>
              <a:t>Wyznaczniki ekspozycji ogół pracowników:</a:t>
            </a:r>
          </a:p>
          <a:p>
            <a:pPr eaLnBrk="1" fontAlgn="ctr" hangingPunct="1"/>
            <a:endParaRPr lang="pl-PL" altLang="pl-PL"/>
          </a:p>
          <a:p>
            <a:pPr eaLnBrk="1" hangingPunct="1"/>
            <a:r>
              <a:rPr lang="pl-PL" altLang="pl-PL" b="1"/>
              <a:t>Poziom ekspozycji na hałas odniesiony do 8-godzinnego dnia pracy/tygodnia pracy</a:t>
            </a:r>
            <a:r>
              <a:rPr lang="pl-PL" altLang="pl-PL"/>
              <a:t>  L</a:t>
            </a:r>
            <a:r>
              <a:rPr lang="pl-PL" altLang="pl-PL" baseline="-30000"/>
              <a:t>EX,8h</a:t>
            </a:r>
            <a:r>
              <a:rPr lang="pl-PL" altLang="pl-PL"/>
              <a:t>/ L</a:t>
            </a:r>
            <a:r>
              <a:rPr lang="pl-PL" altLang="pl-PL" baseline="-30000"/>
              <a:t>EX,w  </a:t>
            </a:r>
            <a:r>
              <a:rPr lang="pl-PL" altLang="pl-PL" b="1"/>
              <a:t>85 dB</a:t>
            </a:r>
          </a:p>
          <a:p>
            <a:pPr eaLnBrk="1" hangingPunct="1"/>
            <a:endParaRPr lang="pl-PL" altLang="pl-PL"/>
          </a:p>
          <a:p>
            <a:pPr eaLnBrk="1" hangingPunct="1"/>
            <a:r>
              <a:rPr lang="pl-PL" altLang="pl-PL" b="1"/>
              <a:t>Maksymalny poziom dźwięku   </a:t>
            </a:r>
            <a:r>
              <a:rPr lang="pl-PL" altLang="pl-PL"/>
              <a:t>A  -  L</a:t>
            </a:r>
            <a:r>
              <a:rPr lang="pl-PL" altLang="pl-PL" baseline="-30000"/>
              <a:t>A max   </a:t>
            </a:r>
            <a:r>
              <a:rPr lang="pl-PL" altLang="pl-PL" b="1"/>
              <a:t>115 dB</a:t>
            </a:r>
          </a:p>
          <a:p>
            <a:pPr eaLnBrk="1" hangingPunct="1"/>
            <a:endParaRPr lang="pl-PL" altLang="pl-PL"/>
          </a:p>
          <a:p>
            <a:pPr eaLnBrk="1" hangingPunct="1"/>
            <a:r>
              <a:rPr lang="pl-PL" altLang="pl-PL" b="1"/>
              <a:t>Szczytowy poziom dźwięku   </a:t>
            </a:r>
            <a:r>
              <a:rPr lang="pl-PL" altLang="pl-PL"/>
              <a:t>C  -  L</a:t>
            </a:r>
            <a:r>
              <a:rPr lang="pl-PL" altLang="pl-PL" baseline="-30000"/>
              <a:t>C peak  </a:t>
            </a:r>
            <a:r>
              <a:rPr lang="pl-PL" altLang="pl-PL" b="1"/>
              <a:t>135 dB</a:t>
            </a:r>
            <a:endParaRPr lang="pl-PL" altLang="pl-PL"/>
          </a:p>
          <a:p>
            <a:endParaRPr lang="pl-PL" altLang="pl-PL"/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C001C2-80FA-4565-80AC-D5F36FDBAE09}" type="slidenum">
              <a:rPr lang="pl-PL" altLang="pl-PL" smtClean="0"/>
              <a:pPr>
                <a:spcBef>
                  <a:spcPct val="0"/>
                </a:spcBef>
              </a:pPr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593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b="1"/>
              <a:t>NDN </a:t>
            </a:r>
            <a:endParaRPr lang="pl-PL" altLang="pl-PL"/>
          </a:p>
          <a:p>
            <a:pPr eaLnBrk="1" hangingPunct="1"/>
            <a:endParaRPr lang="pl-PL" altLang="pl-PL"/>
          </a:p>
          <a:p>
            <a:pPr eaLnBrk="1" hangingPunct="1"/>
            <a:r>
              <a:rPr lang="pl-PL" altLang="pl-PL" b="1"/>
              <a:t>Drgania miejscowe  A(8) = 2 ,8 m/s</a:t>
            </a:r>
            <a:r>
              <a:rPr lang="pl-PL" altLang="pl-PL" b="1" baseline="30000"/>
              <a:t>2</a:t>
            </a:r>
            <a:endParaRPr lang="pl-PL" altLang="pl-PL"/>
          </a:p>
          <a:p>
            <a:pPr eaLnBrk="1" hangingPunct="1"/>
            <a:endParaRPr lang="pl-PL" altLang="pl-PL"/>
          </a:p>
          <a:p>
            <a:pPr eaLnBrk="1" hangingPunct="1"/>
            <a:r>
              <a:rPr lang="pl-PL" altLang="pl-PL" b="1"/>
              <a:t>Drgania ogólne  A(8) = 0,8 m/s</a:t>
            </a:r>
            <a:r>
              <a:rPr lang="pl-PL" altLang="pl-PL" b="1" baseline="30000"/>
              <a:t>2</a:t>
            </a:r>
            <a:endParaRPr lang="pl-PL" altLang="pl-PL"/>
          </a:p>
          <a:p>
            <a:pPr eaLnBrk="1" hangingPunct="1"/>
            <a:endParaRPr lang="pl-PL" altLang="pl-PL"/>
          </a:p>
          <a:p>
            <a:endParaRPr lang="pl-PL" altLang="pl-PL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9B1A02-446E-4418-A1AA-650E3C0F70A0}" type="slidenum">
              <a:rPr lang="pl-PL" altLang="pl-PL" smtClean="0"/>
              <a:pPr>
                <a:spcBef>
                  <a:spcPct val="0"/>
                </a:spcBef>
              </a:pPr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6367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41D10-2EE1-445E-AEC9-390CD8203684}" type="slidenum">
              <a:rPr lang="pl-PL" altLang="pl-PL" smtClean="0"/>
              <a:pPr>
                <a:spcBef>
                  <a:spcPct val="0"/>
                </a:spcBef>
              </a:pPr>
              <a:t>34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18FE-D836-4DF1-8511-DCDE5A6328D9}" type="slidenum">
              <a:rPr lang="pl-PL" altLang="pl-PL" smtClean="0"/>
              <a:pPr>
                <a:spcBef>
                  <a:spcPct val="0"/>
                </a:spcBef>
              </a:pPr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70321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7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56917" indent="-291122" defTabSz="92997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64488" indent="-232898" defTabSz="92997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30284" indent="-232898" defTabSz="92997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6079" indent="-232898" defTabSz="92997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61874" indent="-232898" defTabSz="9299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27670" indent="-232898" defTabSz="9299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93465" indent="-232898" defTabSz="9299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59261" indent="-232898" defTabSz="9299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359C3E-D9D1-4DD1-9936-7B09A8D77946}" type="slidenum">
              <a:rPr lang="pl-PL" altLang="pl-PL" smtClean="0"/>
              <a:pPr>
                <a:spcBef>
                  <a:spcPct val="0"/>
                </a:spcBef>
              </a:pPr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3537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A70AB-BE0C-4E65-AAD1-D4D38FBBD16E}" type="slidenum">
              <a:rPr lang="pl-PL" altLang="pl-PL" smtClean="0"/>
              <a:pPr>
                <a:spcBef>
                  <a:spcPct val="0"/>
                </a:spcBef>
              </a:pPr>
              <a:t>38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759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464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708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749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858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585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076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6E334-0E34-4E9F-8145-1D68C6080BE0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44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ńcowy - tytuł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 lIns="91440" tIns="45720" rIns="91440" bIns="45720"/>
          <a:lstStyle>
            <a:lvl1pPr>
              <a:defRPr sz="3500" i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844347311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5DBF9-0AEE-4453-BEFA-6FDD0F953E5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1080716"/>
      </p:ext>
    </p:extLst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ńcowy - tytuł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 lIns="91440" tIns="45720" rIns="91440" bIns="45720"/>
          <a:lstStyle>
            <a:lvl1pPr>
              <a:defRPr sz="3500" i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862712424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F4C88-220F-4931-86F3-16FDE2ED0D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9465754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0111-31D4-4B46-B4E7-6705E18E87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455448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504AB-FCE2-4998-B762-2BA4201777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26696504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AD76-7B02-4EDB-8A22-128878293A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9165085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69A5-293A-4F67-BEA2-DD5A935D414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80037980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A93E-B3A1-45A9-8473-8FC9B3C6FE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1128517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F50A-5C74-417F-A9E7-CCAEB98545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3979892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E720-B461-44A7-A9DF-9305372E91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31119814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FD74-4F93-4865-86F5-731B0BA20D1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85900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0538" y="0"/>
            <a:ext cx="2124075" cy="65976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219825" cy="65976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BD02-2D51-49C3-8D60-3F1D6832E1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3963958"/>
      </p:ext>
    </p:extLst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0538" y="0"/>
            <a:ext cx="2124075" cy="65976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219825" cy="65976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7D23-063D-4585-AB08-6C6B7BA0C8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1923690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484313"/>
            <a:ext cx="8229600" cy="511333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98B0-F86C-4CAA-9B87-62B9E5C580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2816965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484313"/>
            <a:ext cx="4038600" cy="2479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4116388"/>
            <a:ext cx="4038600" cy="2481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BEB0-41F8-459F-84B9-09AC7596003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0139525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68313" y="0"/>
            <a:ext cx="8496300" cy="65976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F7C0A-79A4-463D-9806-9FDAB2C6D28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746086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ńcowy - tytuł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 lIns="91440" tIns="45720" rIns="91440" bIns="45720"/>
          <a:lstStyle>
            <a:lvl1pPr>
              <a:defRPr sz="3500" i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164028361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2DFCC-EFB5-496E-9B63-957C63E4C8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4367850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8CF96-D7BC-44D3-A7B9-C6AEA6ED12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1332781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7A31-2A63-4B64-B2C1-242F9745EC9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0126514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281D-7DDE-482B-A526-5163A6CDD94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932081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1109-56AB-421B-9FDE-5AF8CEC927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348130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484313"/>
            <a:ext cx="8229600" cy="511333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592A-1A01-421A-BFF6-109E341F4A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7840991"/>
      </p:ext>
    </p:extLst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2D26-179F-45D1-856A-86AF328222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6113872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FA0A-E8B4-43F9-ADCD-944E5684C3E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9082616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27DD-9B44-4715-BE7E-0635F85EAB2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5950149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E53A-710D-43F7-AAFE-9103E706A5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06655155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0538" y="0"/>
            <a:ext cx="2124075" cy="65976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219825" cy="65976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0EEA-0292-4482-892F-9D892809C8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5204121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484313"/>
            <a:ext cx="8229600" cy="511333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7360-33DE-4F7D-AEBC-73EA473C21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732586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484313"/>
            <a:ext cx="4038600" cy="2479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4116388"/>
            <a:ext cx="4038600" cy="2481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FEE0-408B-4693-835C-22E6AE48CD5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133561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68313" y="0"/>
            <a:ext cx="8496300" cy="65976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9D62-342E-4EB0-9DFA-28547CAE77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12373916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ńcowy - tytuł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 lIns="91440" tIns="45720" rIns="91440" bIns="45720"/>
          <a:lstStyle>
            <a:lvl1pPr>
              <a:defRPr sz="3500" i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048349390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21FF-C4D6-4759-AC99-4C1B3AF6FD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602563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484313"/>
            <a:ext cx="4038600" cy="2479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4116388"/>
            <a:ext cx="4038600" cy="2481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BBEA-58B7-4467-8AB6-4F47FCF7CF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7492544"/>
      </p:ext>
    </p:extLst>
  </p:cSld>
  <p:clrMapOvr>
    <a:masterClrMapping/>
  </p:clrMapOvr>
  <p:transition spd="med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E20-369F-475D-9F19-57A23E16CA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71637138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AE60E-D77A-4CDD-A4A8-33D12D4658C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0130946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34ACF-64B4-4803-987B-5913E61C070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02228710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CFFA8-1E40-4259-B34D-C1889F8ABF6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3172291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CAF0-644E-48D6-B0E7-C4F45DF7509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606708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4E1BB-2D64-474A-8C7B-43423CD114C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7176055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12D5-FA6F-40D6-93AE-F6E2BDB49F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1803595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3CBA-7A3C-43F7-A936-553094EB53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6860608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0538" y="0"/>
            <a:ext cx="2124075" cy="65976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219825" cy="65976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5BBD-DE1F-43A9-A55B-9751360630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187413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484313"/>
            <a:ext cx="8229600" cy="511333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6E89A-77F5-427B-A775-1AE493E686A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80940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68313" y="0"/>
            <a:ext cx="8496300" cy="65976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4550B-4587-4D93-B4A9-65E06E5E75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64969289"/>
      </p:ext>
    </p:extLst>
  </p:cSld>
  <p:clrMapOvr>
    <a:masterClrMapping/>
  </p:clrMapOvr>
  <p:transition spd="med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484313"/>
            <a:ext cx="4038600" cy="2479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4116388"/>
            <a:ext cx="4038600" cy="2481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689B-0AE3-494E-9290-8B1BA349F9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9729118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68313" y="0"/>
            <a:ext cx="8496300" cy="65976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97CB-F6A4-4F3E-9275-53305C1E9D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899043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propozycja1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3propozycja1 - tytuł k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50825" y="6381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1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1374BA8-D1B2-4B80-83FB-BAB75FDC3A79}" type="datetimeFigureOut">
              <a:rPr lang="pl-PL"/>
              <a:pPr>
                <a:defRPr/>
              </a:pPr>
              <a:t>23.04.2018</a:t>
            </a:fld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588" y="6381750"/>
            <a:ext cx="2133600" cy="476250"/>
          </a:xfrm>
          <a:effectLst/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F0354ADD-2B5F-48D4-BACF-2FB30536A7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04899143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774EF-BBAC-4A56-A1BB-D7C81FF317C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9359127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E1FD4-20D4-42D1-B85F-65B09FBF44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0252536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AB3E-585A-4400-B24F-03B948D29B6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700634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B032-6A27-4489-BE8C-822D8144EF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7998723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07F40-8BEB-45CF-BD47-353CFC05094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3646532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3A4F-1D54-49F7-9BB3-BA76CE925A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3893746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3E6A-B2E8-4192-9EF9-ED238F6691F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1244791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1D3E-A2E8-4EAD-B5DF-EFBFEFC661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3439060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68CE6-F696-4753-961A-556838E208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9118019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775D-BE6C-4FA3-B4F9-D464674006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7308972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222500" cy="58769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518275" cy="58769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0D025-2961-4743-9AD3-4ADEEE08F4A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9599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ńcowy - tytuł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 lIns="91440" tIns="45720" rIns="91440" bIns="45720"/>
          <a:lstStyle>
            <a:lvl1pPr>
              <a:defRPr sz="3500" i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378653570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F81C-7002-4DAB-AB65-AA942E8272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689263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996C9-FBFB-4D34-81D9-B8CF6F5A4DD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4780463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F3F5-CB77-4CFA-9DEF-026169C18A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393050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72B7-D836-4A76-8AFB-CFFA2F7BD7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7860480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1BDD3-9F65-4A2D-9C0E-C19A7FDA5A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8183016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1E49-6111-4B4D-8E93-AFB09D89CD2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7831755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9865-BF65-4F33-903F-C6290758741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1961704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5AA3-8502-4D68-9CE5-6329EA9192C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457677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155D-F76E-4359-A859-16E1DB5B5E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1635319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3A992-291A-44F3-A0E3-1226AC3B8F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3468163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0538" y="0"/>
            <a:ext cx="2124075" cy="65976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219825" cy="65976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BA5C-B738-418C-8629-75793E0B951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0809301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484313"/>
            <a:ext cx="8229600" cy="511333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2B39-F422-4CE0-9962-FFB3BBCACA4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5534761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484313"/>
            <a:ext cx="4038600" cy="2479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4116388"/>
            <a:ext cx="4038600" cy="2481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DFBB-883F-4194-9DE6-7809248781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6480946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68313" y="0"/>
            <a:ext cx="8496300" cy="65976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A686F-29B3-4219-B0F0-5641AF28ECB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2637335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350F2-827B-4C64-A52F-F6CA704142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6686294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końcowy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ońcowy - tytuł k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 lIns="91440" tIns="45720" rIns="91440" bIns="45720"/>
          <a:lstStyle>
            <a:lvl1pPr>
              <a:defRPr sz="3500" i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85293301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E348-F229-45A1-9EEA-8D32277CB0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4919068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0A4E-6F79-496C-A590-651CA78399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7030396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EC13-1C98-439F-81A0-5510310269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48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9CE3-154B-4294-B4BB-2863147174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0180021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F0F4-9B30-411A-BE12-5C4A6B75445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58514075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4B14C-EF05-4BA4-9024-B8EA53C7DE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0167883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A32D8-AA7D-4EB7-B40B-4163DA76AB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31200611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F8AC-D4FF-4439-A2C6-57938FC158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3486629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550A-DA83-49D0-B99B-FC2C4B025B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66168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C0AE-C7B5-4A26-A036-863ECC9C13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326227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0538" y="0"/>
            <a:ext cx="2124075" cy="65976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219825" cy="65976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AA48-40DD-4AAC-AAD9-DB964310BC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2624301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końcowy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ońcowy - tytuł k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 lIns="91440" tIns="45720" rIns="91440" bIns="45720"/>
          <a:lstStyle>
            <a:lvl1pPr>
              <a:defRPr sz="3500" i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758880082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F403-F178-4A38-A976-C63D2A374D2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9039255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9079-F6AD-4319-AEC3-D7B74154AD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2871904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0C9F-BB1A-493C-A3E1-94C3462F9BE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5575812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7F3C-686F-403D-B27C-0C8871EB23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2326419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3D9C3-09B3-48F3-9FE2-D04C0EA682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8724677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08806-FDD6-4518-9D4B-89AABFADB7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6179738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88D4-EEB5-4871-ABBA-6020F236AE3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6964346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E218-0193-4D35-B436-02338A6FF5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6951049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1EF00-B764-4B29-A608-3304DE4F73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4954565"/>
      </p:ext>
    </p:extLst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6C83-9F04-477E-8194-AEBB2BC7F4B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0518141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0538" y="0"/>
            <a:ext cx="2124075" cy="65976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219825" cy="65976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ACFB5-FE56-4D79-A5E4-DE12A9641F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5685889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końcowy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484313"/>
            <a:ext cx="4038600" cy="2479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4116388"/>
            <a:ext cx="4038600" cy="2481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91EE96-212D-47E7-A82B-5D9BA7A548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75492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końcowy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ońcowy - tytuł k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 lIns="91440" tIns="45720" rIns="91440" bIns="45720"/>
          <a:lstStyle>
            <a:lvl1pPr>
              <a:defRPr sz="3500" i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00284514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A4E4-F806-4A1F-A841-0BBEAA5BBE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74502289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4C31E-A2A6-41E9-9B70-4D7F77EE76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6120647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716F-106C-4C32-B503-67FEAFD0103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3710110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0CEB-FAA3-44BC-8110-EA11F293704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7600857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98E2-6CC4-425E-8958-72938AF9E4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3564662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8CAF8-6EFE-4DE4-8682-532622D2B7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31735447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D6D67-3F80-402E-B6DF-F16DEB791F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0083816"/>
      </p:ext>
    </p:extLst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1B12-230E-4952-95A7-A0A41574340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9511209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CCBD-9F2B-4E51-AC51-41E8C30541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5137179"/>
      </p:ext>
    </p:extLst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CCAE-423E-4B2A-856F-19F7A2C8D9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16890006"/>
      </p:ext>
    </p:extLst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0538" y="0"/>
            <a:ext cx="2124075" cy="65976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219825" cy="65976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277F-2EC1-4D59-B4CD-7EF5ED19AB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7549304"/>
      </p:ext>
    </p:extLst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484313"/>
            <a:ext cx="4038600" cy="2479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4116388"/>
            <a:ext cx="4038600" cy="2481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3563-2E09-4A5C-9305-3E9B41D8AE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10636040"/>
      </p:ext>
    </p:extLst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3propozycja1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3propozycja1 - tytuł k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50825" y="6381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 i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i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588" y="6381750"/>
            <a:ext cx="2133600" cy="476250"/>
          </a:xfrm>
          <a:effectLst/>
        </p:spPr>
        <p:txBody>
          <a:bodyPr lIns="91440" tIns="45720" rIns="91440" bIns="45720" anchor="t"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fld id="{FD1C4D0E-62D4-407B-ACFD-74BBE9D3E4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38208586"/>
      </p:ext>
    </p:extLst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78FB-AE31-4DC7-A84A-B552CD670C4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3079265"/>
      </p:ext>
    </p:extLst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1358-CDDA-46FC-8C6D-5E18B911D19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0137975"/>
      </p:ext>
    </p:extLst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2449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2449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1C29C-5709-4EBC-A612-6DF06AEA0F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547605"/>
      </p:ext>
    </p:extLst>
  </p:cSld>
  <p:clrMapOvr>
    <a:masterClrMapping/>
  </p:clrMapOvr>
  <p:transition spd="med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DCB4-D06A-442F-871D-94EFAF99DC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0631685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5889-EBC3-4351-A6FF-929AFA6CF5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223104"/>
      </p:ext>
    </p:extLst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E510-1141-48C8-8403-CBE13E7308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8849878"/>
      </p:ext>
    </p:extLst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223C0-E604-46C4-B18B-C108D499D7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5972881"/>
      </p:ext>
    </p:extLst>
  </p:cSld>
  <p:clrMapOvr>
    <a:masterClrMapping/>
  </p:clrMapOvr>
  <p:transition spd="med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1488-1666-464E-8D2E-52E70AB7BCA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7829153"/>
      </p:ext>
    </p:extLst>
  </p:cSld>
  <p:clrMapOvr>
    <a:masterClrMapping/>
  </p:clrMapOvr>
  <p:transition spd="med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0B2A-745C-4126-9D8E-B0AF27B8C1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52282380"/>
      </p:ext>
    </p:extLst>
  </p:cSld>
  <p:clrMapOvr>
    <a:masterClrMapping/>
  </p:clrMapOvr>
  <p:transition spd="med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A91A6-2B05-4E37-B395-D9530E2BB2A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4133048"/>
      </p:ext>
    </p:extLst>
  </p:cSld>
  <p:clrMapOvr>
    <a:masterClrMapping/>
  </p:clrMapOvr>
  <p:transition spd="med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222500" cy="58769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518275" cy="58769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D321-0587-41D9-8568-FE0248930E4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73151370"/>
      </p:ext>
    </p:extLst>
  </p:cSld>
  <p:clrMapOvr>
    <a:masterClrMapping/>
  </p:clrMapOvr>
  <p:transition spd="med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ńcowy - tytuł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  <a:effectLst>
            <a:outerShdw dist="35921" dir="2700000" algn="ctr" rotWithShape="0">
              <a:srgbClr val="007334"/>
            </a:outerShdw>
          </a:effectLst>
        </p:spPr>
        <p:txBody>
          <a:bodyPr lIns="91440" tIns="45720" rIns="91440" bIns="45720"/>
          <a:lstStyle>
            <a:lvl1pPr>
              <a:defRPr sz="3500" i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519067970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7DAA-3EA3-4034-9DCA-41E10395B80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741213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7168-11A1-4F44-BF67-76731DB96B8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0388861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BA768-D5D1-441D-AEE4-80F6B79B18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870172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7AF0-4DA3-448A-91C2-B2826718BE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3617896"/>
      </p:ext>
    </p:extLst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624D-6A6D-4A93-8E8C-504022DC017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6606767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ECE7-A2CE-4942-9D0D-17584ED9C1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0100090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FAD7-C9AC-4DD2-B16B-4B1EEC9A8B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6759390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C591-A1BC-4983-B83F-79F1278CBE0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34585070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1E61-5DBE-4C49-9EC7-F5D6750551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663617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4860-5D87-45AC-8935-54571601D70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38338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0538" y="0"/>
            <a:ext cx="2124075" cy="65976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219825" cy="65976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1DC5F-2FDF-4D53-B21D-C998D0F8E08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730109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484313"/>
            <a:ext cx="8229600" cy="511333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663F-6EC8-4FB5-8C97-BC1487E78D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01770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8175" y="0"/>
            <a:ext cx="7056438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5113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484313"/>
            <a:ext cx="4038600" cy="2479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4116388"/>
            <a:ext cx="4038600" cy="2481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C86F-3023-46ED-89BE-5A3AAE49C1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3887592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68313" y="0"/>
            <a:ext cx="8496300" cy="65976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8257-7B70-49ED-9DE7-9756118894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04595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2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ńcowy kopi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pPr>
              <a:defRPr/>
            </a:pPr>
            <a:fld id="{4ED95F44-2F94-4480-B751-80C74169713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030" name="Obraz 5" descr="90lat_min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9011" r:id="rId1"/>
    <p:sldLayoutId id="2147498882" r:id="rId2"/>
    <p:sldLayoutId id="2147498883" r:id="rId3"/>
    <p:sldLayoutId id="2147498884" r:id="rId4"/>
    <p:sldLayoutId id="2147498885" r:id="rId5"/>
    <p:sldLayoutId id="2147498886" r:id="rId6"/>
    <p:sldLayoutId id="2147498887" r:id="rId7"/>
    <p:sldLayoutId id="2147498888" r:id="rId8"/>
    <p:sldLayoutId id="2147498889" r:id="rId9"/>
    <p:sldLayoutId id="2147498890" r:id="rId10"/>
    <p:sldLayoutId id="2147498891" r:id="rId11"/>
    <p:sldLayoutId id="2147498892" r:id="rId12"/>
    <p:sldLayoutId id="2147498893" r:id="rId13"/>
    <p:sldLayoutId id="2147498894" r:id="rId14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ońcowy kopi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DE2086-D13D-4F60-8B42-7286209095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20" r:id="rId1"/>
    <p:sldLayoutId id="2147498985" r:id="rId2"/>
    <p:sldLayoutId id="2147498986" r:id="rId3"/>
    <p:sldLayoutId id="2147498987" r:id="rId4"/>
    <p:sldLayoutId id="2147498988" r:id="rId5"/>
    <p:sldLayoutId id="2147498989" r:id="rId6"/>
    <p:sldLayoutId id="2147498990" r:id="rId7"/>
    <p:sldLayoutId id="2147498991" r:id="rId8"/>
    <p:sldLayoutId id="2147498992" r:id="rId9"/>
    <p:sldLayoutId id="2147498993" r:id="rId10"/>
    <p:sldLayoutId id="2147498994" r:id="rId11"/>
    <p:sldLayoutId id="2147498995" r:id="rId12"/>
    <p:sldLayoutId id="2147498996" r:id="rId13"/>
    <p:sldLayoutId id="2147498997" r:id="rId1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ońcowy kopi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C84EF6-0977-42B1-8451-81618C4D38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21" r:id="rId1"/>
    <p:sldLayoutId id="2147498998" r:id="rId2"/>
    <p:sldLayoutId id="2147498999" r:id="rId3"/>
    <p:sldLayoutId id="2147499000" r:id="rId4"/>
    <p:sldLayoutId id="2147499001" r:id="rId5"/>
    <p:sldLayoutId id="2147499002" r:id="rId6"/>
    <p:sldLayoutId id="2147499003" r:id="rId7"/>
    <p:sldLayoutId id="2147499004" r:id="rId8"/>
    <p:sldLayoutId id="2147499005" r:id="rId9"/>
    <p:sldLayoutId id="2147499006" r:id="rId10"/>
    <p:sldLayoutId id="2147499007" r:id="rId11"/>
    <p:sldLayoutId id="2147499008" r:id="rId12"/>
    <p:sldLayoutId id="2147499009" r:id="rId13"/>
    <p:sldLayoutId id="2147499010" r:id="rId1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propozycja1 kop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0"/>
            <a:ext cx="788511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464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08725"/>
            <a:ext cx="1090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7334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i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3FEA1422-712D-41B6-B4CC-8017224B71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12" r:id="rId1"/>
    <p:sldLayoutId id="2147498895" r:id="rId2"/>
    <p:sldLayoutId id="2147498896" r:id="rId3"/>
    <p:sldLayoutId id="2147498897" r:id="rId4"/>
    <p:sldLayoutId id="2147498898" r:id="rId5"/>
    <p:sldLayoutId id="2147498899" r:id="rId6"/>
    <p:sldLayoutId id="2147498900" r:id="rId7"/>
    <p:sldLayoutId id="2147498901" r:id="rId8"/>
    <p:sldLayoutId id="2147498902" r:id="rId9"/>
    <p:sldLayoutId id="2147498903" r:id="rId10"/>
    <p:sldLayoutId id="2147498904" r:id="rId11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>
        <p:tmplLst>
          <p:tmpl>
            <p:tnLst>
              <p:par>
                <p:cTn presetID="18" presetClass="entr" presetSubtype="3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Right)">
                      <p:cBhvr>
                        <p:cTn dur="500"/>
                        <p:tgtEl>
                          <p:spTgt spid="931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3200">
          <a:solidFill>
            <a:srgbClr val="00863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800">
          <a:solidFill>
            <a:srgbClr val="00863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rgbClr val="00863D"/>
          </a:solidFill>
          <a:latin typeface="+mn-lt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rgbClr val="00863D"/>
          </a:solidFill>
          <a:latin typeface="+mn-lt"/>
        </a:defRPr>
      </a:lvl4pPr>
      <a:lvl5pPr marL="1958975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5pPr>
      <a:lvl6pPr marL="24161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6pPr>
      <a:lvl7pPr marL="28733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7pPr>
      <a:lvl8pPr marL="33305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8pPr>
      <a:lvl9pPr marL="37877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ńcowy kopi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8EB470-7456-42CE-A7A5-FB9D02428A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3078" name="Obraz 5" descr="90lat_min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9013" r:id="rId1"/>
    <p:sldLayoutId id="2147498905" r:id="rId2"/>
    <p:sldLayoutId id="2147498906" r:id="rId3"/>
    <p:sldLayoutId id="2147498907" r:id="rId4"/>
    <p:sldLayoutId id="2147498908" r:id="rId5"/>
    <p:sldLayoutId id="2147498909" r:id="rId6"/>
    <p:sldLayoutId id="2147498910" r:id="rId7"/>
    <p:sldLayoutId id="2147498911" r:id="rId8"/>
    <p:sldLayoutId id="2147498912" r:id="rId9"/>
    <p:sldLayoutId id="2147498913" r:id="rId10"/>
    <p:sldLayoutId id="2147498914" r:id="rId11"/>
    <p:sldLayoutId id="2147498915" r:id="rId12"/>
    <p:sldLayoutId id="2147498916" r:id="rId13"/>
    <p:sldLayoutId id="2147498917" r:id="rId14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końcowy kop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1CF9FA-8568-4FDF-AF18-193C11CC9B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14" r:id="rId1"/>
    <p:sldLayoutId id="2147498918" r:id="rId2"/>
    <p:sldLayoutId id="2147498919" r:id="rId3"/>
    <p:sldLayoutId id="2147498920" r:id="rId4"/>
    <p:sldLayoutId id="2147498921" r:id="rId5"/>
    <p:sldLayoutId id="2147498922" r:id="rId6"/>
    <p:sldLayoutId id="2147498923" r:id="rId7"/>
    <p:sldLayoutId id="2147498924" r:id="rId8"/>
    <p:sldLayoutId id="2147498925" r:id="rId9"/>
    <p:sldLayoutId id="2147498926" r:id="rId10"/>
    <p:sldLayoutId id="2147498927" r:id="rId11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końcowy kop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764B2B9-0F68-4313-8550-2DD605EC75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15" r:id="rId1"/>
    <p:sldLayoutId id="2147498928" r:id="rId2"/>
    <p:sldLayoutId id="2147498929" r:id="rId3"/>
    <p:sldLayoutId id="2147498930" r:id="rId4"/>
    <p:sldLayoutId id="2147498931" r:id="rId5"/>
    <p:sldLayoutId id="2147498932" r:id="rId6"/>
    <p:sldLayoutId id="2147498933" r:id="rId7"/>
    <p:sldLayoutId id="2147498934" r:id="rId8"/>
    <p:sldLayoutId id="2147498935" r:id="rId9"/>
    <p:sldLayoutId id="2147498936" r:id="rId10"/>
    <p:sldLayoutId id="2147498937" r:id="rId11"/>
    <p:sldLayoutId id="2147499022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końcowy kop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7C4F8D2-FB36-41BD-AE41-C83DEAB390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16" r:id="rId1"/>
    <p:sldLayoutId id="2147498938" r:id="rId2"/>
    <p:sldLayoutId id="2147498939" r:id="rId3"/>
    <p:sldLayoutId id="2147498940" r:id="rId4"/>
    <p:sldLayoutId id="2147498941" r:id="rId5"/>
    <p:sldLayoutId id="2147498942" r:id="rId6"/>
    <p:sldLayoutId id="2147498943" r:id="rId7"/>
    <p:sldLayoutId id="2147498944" r:id="rId8"/>
    <p:sldLayoutId id="2147498945" r:id="rId9"/>
    <p:sldLayoutId id="2147498946" r:id="rId10"/>
    <p:sldLayoutId id="2147498947" r:id="rId11"/>
    <p:sldLayoutId id="2147498948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3propozycja1 kop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0"/>
            <a:ext cx="788511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464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08725"/>
            <a:ext cx="1090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7334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i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769C3E13-74B1-404F-8384-2125304AB7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17" r:id="rId1"/>
    <p:sldLayoutId id="2147498949" r:id="rId2"/>
    <p:sldLayoutId id="2147498950" r:id="rId3"/>
    <p:sldLayoutId id="2147498951" r:id="rId4"/>
    <p:sldLayoutId id="2147498952" r:id="rId5"/>
    <p:sldLayoutId id="2147498953" r:id="rId6"/>
    <p:sldLayoutId id="2147498954" r:id="rId7"/>
    <p:sldLayoutId id="2147498955" r:id="rId8"/>
    <p:sldLayoutId id="2147498956" r:id="rId9"/>
    <p:sldLayoutId id="2147498957" r:id="rId10"/>
    <p:sldLayoutId id="2147498958" r:id="rId11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8" presetClass="entr" presetSubtype="3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3200">
          <a:solidFill>
            <a:srgbClr val="00863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800">
          <a:solidFill>
            <a:srgbClr val="00863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rgbClr val="00863D"/>
          </a:solidFill>
          <a:latin typeface="+mn-lt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rgbClr val="00863D"/>
          </a:solidFill>
          <a:latin typeface="+mn-lt"/>
        </a:defRPr>
      </a:lvl4pPr>
      <a:lvl5pPr marL="1958975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5pPr>
      <a:lvl6pPr marL="24161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6pPr>
      <a:lvl7pPr marL="28733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7pPr>
      <a:lvl8pPr marL="33305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8pPr>
      <a:lvl9pPr marL="37877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800">
          <a:solidFill>
            <a:srgbClr val="00863D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ńcowy kopi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6D81E8-3C24-4D26-BDC6-8523366D3C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18" r:id="rId1"/>
    <p:sldLayoutId id="2147498959" r:id="rId2"/>
    <p:sldLayoutId id="2147498960" r:id="rId3"/>
    <p:sldLayoutId id="2147498961" r:id="rId4"/>
    <p:sldLayoutId id="2147498962" r:id="rId5"/>
    <p:sldLayoutId id="2147498963" r:id="rId6"/>
    <p:sldLayoutId id="2147498964" r:id="rId7"/>
    <p:sldLayoutId id="2147498965" r:id="rId8"/>
    <p:sldLayoutId id="2147498966" r:id="rId9"/>
    <p:sldLayoutId id="2147498967" r:id="rId10"/>
    <p:sldLayoutId id="2147498968" r:id="rId11"/>
    <p:sldLayoutId id="2147498969" r:id="rId12"/>
    <p:sldLayoutId id="2147498970" r:id="rId13"/>
    <p:sldLayoutId id="2147498971" r:id="rId1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ońcowy kopi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3EE407-81D1-4787-A80A-293C3FB184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019" r:id="rId1"/>
    <p:sldLayoutId id="2147498972" r:id="rId2"/>
    <p:sldLayoutId id="2147498973" r:id="rId3"/>
    <p:sldLayoutId id="2147498974" r:id="rId4"/>
    <p:sldLayoutId id="2147498975" r:id="rId5"/>
    <p:sldLayoutId id="2147498976" r:id="rId6"/>
    <p:sldLayoutId id="2147498977" r:id="rId7"/>
    <p:sldLayoutId id="2147498978" r:id="rId8"/>
    <p:sldLayoutId id="2147498979" r:id="rId9"/>
    <p:sldLayoutId id="2147498980" r:id="rId10"/>
    <p:sldLayoutId id="2147498981" r:id="rId11"/>
    <p:sldLayoutId id="2147498982" r:id="rId12"/>
    <p:sldLayoutId id="2147498983" r:id="rId13"/>
    <p:sldLayoutId id="2147498984" r:id="rId1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34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9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2.jpeg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2.xml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g.gov.pl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5" Type="http://schemas.openxmlformats.org/officeDocument/2006/relationships/chart" Target="../charts/char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1268760"/>
            <a:ext cx="2418675" cy="96475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15" y="1261197"/>
            <a:ext cx="1951985" cy="1201221"/>
          </a:xfrm>
          <a:prstGeom prst="rect">
            <a:avLst/>
          </a:prstGeom>
        </p:spPr>
      </p:pic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13" y="2233513"/>
            <a:ext cx="8497887" cy="2471737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Zdrowie i bezpieczeństwo pracowników jako priorytet w procesie pracy – </a:t>
            </a:r>
          </a:p>
          <a:p>
            <a:pPr eaLnBrk="1" hangingPunct="1">
              <a:defRPr/>
            </a:pP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 BEZPIECZEŃSTWA PRACY                         W POLSKIM GÓRNICTWIE.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5604" name="pole tekstowe 1"/>
          <p:cNvSpPr txBox="1">
            <a:spLocks noChangeArrowheads="1"/>
          </p:cNvSpPr>
          <p:nvPr/>
        </p:nvSpPr>
        <p:spPr bwMode="auto">
          <a:xfrm>
            <a:off x="71438" y="4894263"/>
            <a:ext cx="2377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5"/>
              </a:buBlip>
              <a:defRPr sz="3200">
                <a:solidFill>
                  <a:srgbClr val="00863D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6"/>
              </a:buBlip>
              <a:defRPr sz="2800">
                <a:solidFill>
                  <a:srgbClr val="00863D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rgbClr val="00863D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rgbClr val="00863D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800">
                <a:solidFill>
                  <a:srgbClr val="00863D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800">
                <a:solidFill>
                  <a:srgbClr val="00863D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800">
                <a:solidFill>
                  <a:srgbClr val="00863D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800">
                <a:solidFill>
                  <a:srgbClr val="00863D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800">
                <a:solidFill>
                  <a:srgbClr val="00863D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l-PL" altLang="pl-PL" sz="2000" dirty="0">
                <a:solidFill>
                  <a:schemeClr val="tx1"/>
                </a:solidFill>
              </a:rPr>
              <a:t>24 kwietnia 2018 r</a:t>
            </a:r>
            <a:r>
              <a:rPr lang="pl-PL" altLang="pl-PL" sz="2000" dirty="0">
                <a:solidFill>
                  <a:schemeClr val="tx1"/>
                </a:solidFill>
                <a:latin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CAB101-B91E-4A15-8CA1-B91F12E718D4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43059" name="Prostokąt 10"/>
          <p:cNvSpPr>
            <a:spLocks noChangeArrowheads="1"/>
          </p:cNvSpPr>
          <p:nvPr/>
        </p:nvSpPr>
        <p:spPr bwMode="auto">
          <a:xfrm>
            <a:off x="2339975" y="981075"/>
            <a:ext cx="6804025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1800"/>
          </a:p>
        </p:txBody>
      </p:sp>
      <p:graphicFrame>
        <p:nvGraphicFramePr>
          <p:cNvPr id="8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914425"/>
              </p:ext>
            </p:extLst>
          </p:nvPr>
        </p:nvGraphicFramePr>
        <p:xfrm>
          <a:off x="-108520" y="1360059"/>
          <a:ext cx="9252520" cy="469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rostokąt zaokrąglony 3"/>
          <p:cNvSpPr/>
          <p:nvPr/>
        </p:nvSpPr>
        <p:spPr>
          <a:xfrm>
            <a:off x="1391591" y="47380"/>
            <a:ext cx="7643515" cy="713936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19173" y="173983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WSKAŹNIKI WYPADKOWOŚCI OGÓŁEM </a:t>
            </a:r>
            <a: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NA 1000 ZATRUDNIONYCH W LATACH 2009-2018</a:t>
            </a:r>
            <a:endParaRPr lang="pl-PL" sz="22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0355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*) W 2018 r. wskaźnik wypadkowości obliczony wg zatrudnienia na dzień 31.12.2017  r.</a:t>
            </a:r>
          </a:p>
        </p:txBody>
      </p:sp>
    </p:spTree>
    <p:extLst>
      <p:ext uri="{BB962C8B-B14F-4D97-AF65-F5344CB8AC3E}">
        <p14:creationId xmlns:p14="http://schemas.microsoft.com/office/powerpoint/2010/main" val="977616039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CAB101-B91E-4A15-8CA1-B91F12E718D4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43059" name="Prostokąt 10"/>
          <p:cNvSpPr>
            <a:spLocks noChangeArrowheads="1"/>
          </p:cNvSpPr>
          <p:nvPr/>
        </p:nvSpPr>
        <p:spPr bwMode="auto">
          <a:xfrm>
            <a:off x="2339975" y="981075"/>
            <a:ext cx="6804025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1800"/>
          </a:p>
        </p:txBody>
      </p:sp>
      <p:sp>
        <p:nvSpPr>
          <p:cNvPr id="4" name="Prostokąt zaokrąglony 3"/>
          <p:cNvSpPr/>
          <p:nvPr/>
        </p:nvSpPr>
        <p:spPr>
          <a:xfrm>
            <a:off x="1408566" y="33784"/>
            <a:ext cx="7703466" cy="114937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15616" y="-110109"/>
            <a:ext cx="8388350" cy="174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WSKAŹNIKI WYPADKOWOŚCI OGÓŁEM </a:t>
            </a:r>
            <a: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NA 1000 ZATRUDNIONYCH W KOPALNIACH RUD MIEDZI         W LATACH 2009-2018</a:t>
            </a:r>
            <a:endParaRPr lang="pl-PL" sz="22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36512" y="5893098"/>
            <a:ext cx="914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*)W </a:t>
            </a:r>
            <a:r>
              <a:rPr lang="pl-PL" sz="1400" dirty="0">
                <a:solidFill>
                  <a:srgbClr val="C00000"/>
                </a:solidFill>
              </a:rPr>
              <a:t>2009 r. </a:t>
            </a:r>
            <a:r>
              <a:rPr lang="pl-PL" sz="1400" dirty="0"/>
              <a:t>wskaźnik wypadkowości ogółem na 1000 zatrudnionych obliczone zostały </a:t>
            </a:r>
            <a:r>
              <a:rPr lang="pl-PL" sz="1400" dirty="0">
                <a:solidFill>
                  <a:srgbClr val="C00000"/>
                </a:solidFill>
              </a:rPr>
              <a:t>tylko dla załogi własnej kopalń</a:t>
            </a:r>
            <a:r>
              <a:rPr lang="pl-PL" sz="1400" dirty="0"/>
              <a:t>;</a:t>
            </a:r>
          </a:p>
          <a:p>
            <a:r>
              <a:rPr lang="pl-PL" sz="1400" dirty="0"/>
              <a:t>**)W 2018 r. wskaźnik wypadkowości obliczony wg zatrudnienia na dzień 31.12.2017  r.</a:t>
            </a:r>
          </a:p>
        </p:txBody>
      </p:sp>
      <p:graphicFrame>
        <p:nvGraphicFramePr>
          <p:cNvPr id="10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486091"/>
              </p:ext>
            </p:extLst>
          </p:nvPr>
        </p:nvGraphicFramePr>
        <p:xfrm>
          <a:off x="107504" y="1124744"/>
          <a:ext cx="9197978" cy="455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0308517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817688"/>
            <a:ext cx="47974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Prostokąt zaokrąglony 60"/>
          <p:cNvSpPr/>
          <p:nvPr/>
        </p:nvSpPr>
        <p:spPr>
          <a:xfrm>
            <a:off x="2268384" y="116736"/>
            <a:ext cx="6336000" cy="8280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28678" name="Symbol zastępczy numeru slajdu 3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92EF89BB-B480-495E-AA9E-F82D18D31BD8}" type="slidenum">
              <a:rPr lang="pl-PL" altLang="pl-PL" sz="1300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285750" y="1000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476375" y="115888"/>
            <a:ext cx="792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</a:rPr>
              <a:t>LICZBA WYPADKÓW </a:t>
            </a:r>
            <a:r>
              <a:rPr lang="pl-PL" altLang="pl-PL">
                <a:solidFill>
                  <a:srgbClr val="C00000"/>
                </a:solidFill>
              </a:rPr>
              <a:t>ŚMIERTELNYCH</a:t>
            </a:r>
            <a:r>
              <a:rPr lang="pl-PL" altLang="pl-PL">
                <a:solidFill>
                  <a:srgbClr val="000000"/>
                </a:solidFill>
              </a:rPr>
              <a:t>              </a:t>
            </a:r>
            <a:br>
              <a:rPr lang="pl-PL" altLang="pl-PL">
                <a:solidFill>
                  <a:srgbClr val="000000"/>
                </a:solidFill>
              </a:rPr>
            </a:br>
            <a:r>
              <a:rPr lang="pl-PL" altLang="pl-PL">
                <a:solidFill>
                  <a:srgbClr val="000000"/>
                </a:solidFill>
              </a:rPr>
              <a:t>WG RODZAJU GÓRNICTWA</a:t>
            </a:r>
          </a:p>
        </p:txBody>
      </p:sp>
      <p:sp>
        <p:nvSpPr>
          <p:cNvPr id="28681" name="pole tekstowe 31"/>
          <p:cNvSpPr txBox="1">
            <a:spLocks noChangeArrowheads="1"/>
          </p:cNvSpPr>
          <p:nvPr/>
        </p:nvSpPr>
        <p:spPr bwMode="auto">
          <a:xfrm>
            <a:off x="179388" y="5589588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*)łącznie z SRK S.A.</a:t>
            </a:r>
          </a:p>
        </p:txBody>
      </p:sp>
      <p:grpSp>
        <p:nvGrpSpPr>
          <p:cNvPr id="28682" name="Grupa 28"/>
          <p:cNvGrpSpPr>
            <a:grpSpLocks/>
          </p:cNvGrpSpPr>
          <p:nvPr/>
        </p:nvGrpSpPr>
        <p:grpSpPr bwMode="auto">
          <a:xfrm>
            <a:off x="-41275" y="963613"/>
            <a:ext cx="8861425" cy="4624387"/>
            <a:chOff x="0" y="1107307"/>
            <a:chExt cx="8862103" cy="4625949"/>
          </a:xfrm>
        </p:grpSpPr>
        <p:sp>
          <p:nvSpPr>
            <p:cNvPr id="12" name="Prostokąt zaokrąglony 11"/>
            <p:cNvSpPr/>
            <p:nvPr/>
          </p:nvSpPr>
          <p:spPr>
            <a:xfrm>
              <a:off x="539791" y="1772694"/>
              <a:ext cx="3672169" cy="647919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FFFFFF"/>
                  </a:solidFill>
                </a:rPr>
                <a:t>GÓRNICTWO WĘGLA KAMIENNEGO*</a:t>
              </a: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0" y="2492075"/>
              <a:ext cx="4104002" cy="64950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chemeClr val="tx1"/>
                  </a:solidFill>
                </a:rPr>
                <a:t>KOPALNIE RUD MIEDZI</a:t>
              </a:r>
            </a:p>
          </p:txBody>
        </p:sp>
        <p:sp>
          <p:nvSpPr>
            <p:cNvPr id="15" name="Schemat blokowy: taśma dziurkowana 14"/>
            <p:cNvSpPr/>
            <p:nvPr/>
          </p:nvSpPr>
          <p:spPr>
            <a:xfrm>
              <a:off x="6667157" y="1107307"/>
              <a:ext cx="2194946" cy="647870"/>
            </a:xfrm>
            <a:prstGeom prst="flowChartPunchedTape">
              <a:avLst/>
            </a:prstGeom>
            <a:solidFill>
              <a:srgbClr val="FFFFCC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300" dirty="0">
                  <a:solidFill>
                    <a:srgbClr val="C00000"/>
                  </a:solidFill>
                </a:rPr>
                <a:t>23.04.2018</a:t>
              </a:r>
            </a:p>
          </p:txBody>
        </p:sp>
        <p:sp>
          <p:nvSpPr>
            <p:cNvPr id="16" name="Prostokąt zaokrąglony 15"/>
            <p:cNvSpPr/>
            <p:nvPr/>
          </p:nvSpPr>
          <p:spPr>
            <a:xfrm>
              <a:off x="611235" y="3213043"/>
              <a:ext cx="3313365" cy="4319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000000"/>
                  </a:solidFill>
                </a:rPr>
                <a:t>INNE PODZIEMNE</a:t>
              </a: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215917" y="3716450"/>
              <a:ext cx="3959528" cy="649507"/>
            </a:xfrm>
            <a:prstGeom prst="roundRect">
              <a:avLst/>
            </a:prstGeom>
            <a:solidFill>
              <a:srgbClr val="CC66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000000"/>
                  </a:solidFill>
                </a:rPr>
                <a:t>GÓRNICTWO ODKRYWKOWE</a:t>
              </a:r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449297" y="4470768"/>
              <a:ext cx="3384809" cy="64791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FFFFFF"/>
                  </a:solidFill>
                </a:rPr>
                <a:t>GÓRNICTWO OTWOROWE</a:t>
              </a:r>
            </a:p>
          </p:txBody>
        </p:sp>
        <p:sp>
          <p:nvSpPr>
            <p:cNvPr id="20" name="Prostokąt zaokrąglony 19"/>
            <p:cNvSpPr/>
            <p:nvPr/>
          </p:nvSpPr>
          <p:spPr>
            <a:xfrm>
              <a:off x="0" y="5229849"/>
              <a:ext cx="4284991" cy="50340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FFFFFF"/>
                  </a:solidFill>
                </a:rPr>
                <a:t>ROBOTY GEOLOGICZNE</a:t>
              </a:r>
            </a:p>
          </p:txBody>
        </p:sp>
        <p:sp>
          <p:nvSpPr>
            <p:cNvPr id="35" name="Prostokąt zaokrąglony 34"/>
            <p:cNvSpPr/>
            <p:nvPr/>
          </p:nvSpPr>
          <p:spPr>
            <a:xfrm>
              <a:off x="4897813" y="1915617"/>
              <a:ext cx="1224056" cy="504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4897813" y="2565124"/>
              <a:ext cx="1224056" cy="503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3" name="Prostokąt zaokrąglony 42"/>
            <p:cNvSpPr/>
            <p:nvPr/>
          </p:nvSpPr>
          <p:spPr>
            <a:xfrm>
              <a:off x="4932740" y="3213043"/>
              <a:ext cx="1239932" cy="504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4" name="Prostokąt zaokrąglony 43"/>
            <p:cNvSpPr/>
            <p:nvPr/>
          </p:nvSpPr>
          <p:spPr>
            <a:xfrm>
              <a:off x="4932740" y="3789500"/>
              <a:ext cx="1224056" cy="5034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5" name="Prostokąt zaokrąglony 44"/>
            <p:cNvSpPr/>
            <p:nvPr/>
          </p:nvSpPr>
          <p:spPr>
            <a:xfrm>
              <a:off x="4932740" y="4437418"/>
              <a:ext cx="1224056" cy="504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6" name="Prostokąt zaokrąglony 45"/>
            <p:cNvSpPr/>
            <p:nvPr/>
          </p:nvSpPr>
          <p:spPr>
            <a:xfrm>
              <a:off x="7002999" y="5125039"/>
              <a:ext cx="1224056" cy="5034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7" name="Prostokąt zaokrąglony 46"/>
            <p:cNvSpPr/>
            <p:nvPr/>
          </p:nvSpPr>
          <p:spPr>
            <a:xfrm>
              <a:off x="6985534" y="1915617"/>
              <a:ext cx="1224057" cy="504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8" name="Prostokąt zaokrąglony 47"/>
            <p:cNvSpPr/>
            <p:nvPr/>
          </p:nvSpPr>
          <p:spPr>
            <a:xfrm>
              <a:off x="6985534" y="2565124"/>
              <a:ext cx="1224057" cy="50340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9" name="Prostokąt zaokrąglony 48"/>
            <p:cNvSpPr/>
            <p:nvPr/>
          </p:nvSpPr>
          <p:spPr>
            <a:xfrm>
              <a:off x="6991885" y="3213043"/>
              <a:ext cx="1182778" cy="50499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0" name="Prostokąt zaokrąglony 49"/>
            <p:cNvSpPr/>
            <p:nvPr/>
          </p:nvSpPr>
          <p:spPr>
            <a:xfrm>
              <a:off x="6998235" y="3789500"/>
              <a:ext cx="1176428" cy="50340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30" name="Prostokąt zaokrąglony 29"/>
          <p:cNvSpPr/>
          <p:nvPr/>
        </p:nvSpPr>
        <p:spPr>
          <a:xfrm>
            <a:off x="468313" y="6021388"/>
            <a:ext cx="3671887" cy="7191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200" dirty="0">
                <a:solidFill>
                  <a:srgbClr val="008000"/>
                </a:solidFill>
              </a:rPr>
              <a:t>FIRMY USŁUGOWE      W GÓRNICTWIE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4889500" y="6110288"/>
            <a:ext cx="1223963" cy="503237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6956425" y="6116638"/>
            <a:ext cx="1223963" cy="503237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6" name="Objaśnienie ze strzałką w dół 35"/>
          <p:cNvSpPr/>
          <p:nvPr/>
        </p:nvSpPr>
        <p:spPr bwMode="auto">
          <a:xfrm>
            <a:off x="3851920" y="5589240"/>
            <a:ext cx="1800200" cy="612934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rgbClr val="FFFFCC"/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headEnd type="none" w="sm" len="sm"/>
            <a:tailEnd type="none" w="sm" len="sm"/>
          </a:ln>
          <a:effectLst>
            <a:glow rad="101600">
              <a:srgbClr val="0080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000" dirty="0">
                <a:solidFill>
                  <a:srgbClr val="008000"/>
                </a:solidFill>
              </a:rPr>
              <a:t>W TYM</a:t>
            </a:r>
          </a:p>
        </p:txBody>
      </p:sp>
      <p:sp>
        <p:nvSpPr>
          <p:cNvPr id="34" name="Schemat blokowy: taśma dziurkowana 33"/>
          <p:cNvSpPr/>
          <p:nvPr/>
        </p:nvSpPr>
        <p:spPr bwMode="auto">
          <a:xfrm>
            <a:off x="4348769" y="963385"/>
            <a:ext cx="2194895" cy="647725"/>
          </a:xfrm>
          <a:prstGeom prst="flowChartPunchedTape">
            <a:avLst/>
          </a:prstGeom>
          <a:solidFill>
            <a:srgbClr val="FFFFCC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300" dirty="0">
                <a:solidFill>
                  <a:srgbClr val="C00000"/>
                </a:solidFill>
              </a:rPr>
              <a:t>23.04.2017</a:t>
            </a:r>
          </a:p>
        </p:txBody>
      </p:sp>
      <p:sp>
        <p:nvSpPr>
          <p:cNvPr id="28692" name="pole tekstowe 1"/>
          <p:cNvSpPr txBox="1">
            <a:spLocks noChangeArrowheads="1"/>
          </p:cNvSpPr>
          <p:nvPr/>
        </p:nvSpPr>
        <p:spPr bwMode="auto">
          <a:xfrm>
            <a:off x="1528763" y="1096963"/>
            <a:ext cx="25939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wg stanu na dzień</a:t>
            </a:r>
          </a:p>
        </p:txBody>
      </p:sp>
      <p:sp>
        <p:nvSpPr>
          <p:cNvPr id="40" name="Prostokąt zaokrąglony 39"/>
          <p:cNvSpPr/>
          <p:nvPr/>
        </p:nvSpPr>
        <p:spPr bwMode="auto">
          <a:xfrm>
            <a:off x="4924425" y="4991100"/>
            <a:ext cx="1189038" cy="5032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1" name="Prostokąt zaokrąglony 40"/>
          <p:cNvSpPr/>
          <p:nvPr/>
        </p:nvSpPr>
        <p:spPr bwMode="auto">
          <a:xfrm>
            <a:off x="6950075" y="4332288"/>
            <a:ext cx="1223963" cy="5032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4076954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F69451-C14D-4D65-A102-C7953EDDE963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403648" y="80711"/>
            <a:ext cx="7643515" cy="685299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33799" name="Prostokąt 10"/>
          <p:cNvSpPr>
            <a:spLocks noChangeArrowheads="1"/>
          </p:cNvSpPr>
          <p:nvPr/>
        </p:nvSpPr>
        <p:spPr bwMode="auto">
          <a:xfrm>
            <a:off x="2339975" y="981075"/>
            <a:ext cx="6804025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1800"/>
          </a:p>
        </p:txBody>
      </p:sp>
      <p:sp>
        <p:nvSpPr>
          <p:cNvPr id="33836" name="pole tekstowe 2"/>
          <p:cNvSpPr txBox="1">
            <a:spLocks noChangeArrowheads="1"/>
          </p:cNvSpPr>
          <p:nvPr/>
        </p:nvSpPr>
        <p:spPr bwMode="auto">
          <a:xfrm>
            <a:off x="1595438" y="796925"/>
            <a:ext cx="4824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800" dirty="0"/>
              <a:t>*) Wg stanu na dzień 23.04.2018 r.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 rot="10800000" flipV="1">
            <a:off x="1113496" y="1147740"/>
            <a:ext cx="748850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2200" dirty="0">
                <a:solidFill>
                  <a:srgbClr val="000000"/>
                </a:solidFill>
                <a:cs typeface="+mn-cs"/>
              </a:rPr>
              <a:t>LICZBA WYPADKÓW </a:t>
            </a:r>
            <a:r>
              <a:rPr lang="pl-PL" sz="2200" dirty="0">
                <a:solidFill>
                  <a:srgbClr val="C00000"/>
                </a:solidFill>
                <a:cs typeface="+mn-cs"/>
              </a:rPr>
              <a:t>ŚMIERTELNYCH</a:t>
            </a:r>
            <a:r>
              <a:rPr lang="pl-PL" sz="2200" dirty="0">
                <a:solidFill>
                  <a:srgbClr val="000000"/>
                </a:solidFill>
                <a:cs typeface="+mn-cs"/>
              </a:rPr>
              <a:t>                                W GÓRNICTWIE W LATACH 2009-2018</a:t>
            </a:r>
          </a:p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graphicFrame>
        <p:nvGraphicFramePr>
          <p:cNvPr id="12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256808"/>
              </p:ext>
            </p:extLst>
          </p:nvPr>
        </p:nvGraphicFramePr>
        <p:xfrm>
          <a:off x="139153" y="1516039"/>
          <a:ext cx="9051349" cy="479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14" y="710262"/>
            <a:ext cx="2482999" cy="1655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1691680" y="165416"/>
            <a:ext cx="7128792" cy="111902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44037" name="pole tekstowe 11"/>
          <p:cNvSpPr txBox="1">
            <a:spLocks noChangeArrowheads="1"/>
          </p:cNvSpPr>
          <p:nvPr/>
        </p:nvSpPr>
        <p:spPr bwMode="auto">
          <a:xfrm>
            <a:off x="1537022" y="143101"/>
            <a:ext cx="7283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i="1" dirty="0">
                <a:solidFill>
                  <a:srgbClr val="C00000"/>
                </a:solidFill>
              </a:rPr>
              <a:t>WSKAŹNIK WYPADKÓW ŚMIERTELNYCH NA 1 MLN TON </a:t>
            </a:r>
            <a:r>
              <a:rPr lang="pl-PL" altLang="pl-PL" dirty="0"/>
              <a:t>W KWK I W KOPALNIACH RUD MIEDZI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93" y="1344735"/>
            <a:ext cx="1625307" cy="1218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850618142"/>
              </p:ext>
            </p:extLst>
          </p:nvPr>
        </p:nvGraphicFramePr>
        <p:xfrm>
          <a:off x="-29696" y="1500507"/>
          <a:ext cx="8424936" cy="240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815356639"/>
              </p:ext>
            </p:extLst>
          </p:nvPr>
        </p:nvGraphicFramePr>
        <p:xfrm>
          <a:off x="179512" y="3902165"/>
          <a:ext cx="8280920" cy="258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08" y="4250487"/>
            <a:ext cx="1728192" cy="1289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wal 2"/>
          <p:cNvSpPr/>
          <p:nvPr/>
        </p:nvSpPr>
        <p:spPr bwMode="auto">
          <a:xfrm>
            <a:off x="35496" y="2102257"/>
            <a:ext cx="936104" cy="5748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wal 10"/>
          <p:cNvSpPr/>
          <p:nvPr/>
        </p:nvSpPr>
        <p:spPr bwMode="auto">
          <a:xfrm>
            <a:off x="5887201" y="4607940"/>
            <a:ext cx="936104" cy="5748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05740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1691680" y="165416"/>
            <a:ext cx="7128792" cy="111902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44037" name="pole tekstowe 11"/>
          <p:cNvSpPr txBox="1">
            <a:spLocks noChangeArrowheads="1"/>
          </p:cNvSpPr>
          <p:nvPr/>
        </p:nvSpPr>
        <p:spPr bwMode="auto">
          <a:xfrm>
            <a:off x="1537022" y="143101"/>
            <a:ext cx="7283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i="1" dirty="0">
                <a:solidFill>
                  <a:srgbClr val="C00000"/>
                </a:solidFill>
              </a:rPr>
              <a:t>WSKAŹNIK WYPADKÓW ŚMIERTELNYCH NA 1000 ZATRUDNIONYCH </a:t>
            </a:r>
            <a:r>
              <a:rPr lang="pl-PL" altLang="pl-PL" dirty="0"/>
              <a:t>W KWK           I W KOPALNIACH RUD MIEDZI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93" y="1344735"/>
            <a:ext cx="1625307" cy="1218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08" y="4250487"/>
            <a:ext cx="1728192" cy="1289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3250388716"/>
              </p:ext>
            </p:extLst>
          </p:nvPr>
        </p:nvGraphicFramePr>
        <p:xfrm>
          <a:off x="-29696" y="1500507"/>
          <a:ext cx="8424936" cy="240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wal 12"/>
          <p:cNvSpPr/>
          <p:nvPr/>
        </p:nvSpPr>
        <p:spPr bwMode="auto">
          <a:xfrm>
            <a:off x="29883" y="1556792"/>
            <a:ext cx="936104" cy="5748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3644320163"/>
              </p:ext>
            </p:extLst>
          </p:nvPr>
        </p:nvGraphicFramePr>
        <p:xfrm>
          <a:off x="114320" y="4245670"/>
          <a:ext cx="8280920" cy="258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pole tekstowe 1"/>
          <p:cNvSpPr txBox="1"/>
          <p:nvPr/>
        </p:nvSpPr>
        <p:spPr>
          <a:xfrm>
            <a:off x="2339752" y="3729600"/>
            <a:ext cx="4536504" cy="3443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b="1" dirty="0">
                <a:solidFill>
                  <a:schemeClr val="tx1"/>
                </a:solidFill>
              </a:rPr>
              <a:t>KOPALNIE RUD MIEDZI</a:t>
            </a:r>
          </a:p>
        </p:txBody>
      </p:sp>
      <p:sp>
        <p:nvSpPr>
          <p:cNvPr id="16" name="Owal 15"/>
          <p:cNvSpPr/>
          <p:nvPr/>
        </p:nvSpPr>
        <p:spPr bwMode="auto">
          <a:xfrm>
            <a:off x="5796136" y="4346256"/>
            <a:ext cx="936104" cy="5748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53828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817688"/>
            <a:ext cx="47974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Prostokąt zaokrąglony 60"/>
          <p:cNvSpPr/>
          <p:nvPr/>
        </p:nvSpPr>
        <p:spPr>
          <a:xfrm>
            <a:off x="2268384" y="116736"/>
            <a:ext cx="5760000" cy="8280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27654" name="Symbol zastępczy numeru slajdu 3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CD15B1E-8394-424C-9F44-87EDDEB613DC}" type="slidenum">
              <a:rPr lang="pl-PL" altLang="pl-PL" sz="1300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285750" y="1000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222375" y="115888"/>
            <a:ext cx="792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</a:rPr>
              <a:t>LICZBA WYPADKÓW </a:t>
            </a:r>
            <a:r>
              <a:rPr lang="pl-PL" altLang="pl-PL">
                <a:solidFill>
                  <a:srgbClr val="C00000"/>
                </a:solidFill>
              </a:rPr>
              <a:t>CIĘŻKICH</a:t>
            </a:r>
            <a:r>
              <a:rPr lang="pl-PL" altLang="pl-PL">
                <a:solidFill>
                  <a:srgbClr val="000000"/>
                </a:solidFill>
              </a:rPr>
              <a:t>              </a:t>
            </a:r>
            <a:br>
              <a:rPr lang="pl-PL" altLang="pl-PL">
                <a:solidFill>
                  <a:srgbClr val="000000"/>
                </a:solidFill>
              </a:rPr>
            </a:br>
            <a:r>
              <a:rPr lang="pl-PL" altLang="pl-PL">
                <a:solidFill>
                  <a:srgbClr val="000000"/>
                </a:solidFill>
              </a:rPr>
              <a:t>WG RODZAJU GÓRNICTWA</a:t>
            </a:r>
          </a:p>
        </p:txBody>
      </p:sp>
      <p:sp>
        <p:nvSpPr>
          <p:cNvPr id="27657" name="pole tekstowe 31"/>
          <p:cNvSpPr txBox="1">
            <a:spLocks noChangeArrowheads="1"/>
          </p:cNvSpPr>
          <p:nvPr/>
        </p:nvSpPr>
        <p:spPr bwMode="auto">
          <a:xfrm>
            <a:off x="179388" y="5589588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*)łącznie z SRK S.A.</a:t>
            </a:r>
          </a:p>
        </p:txBody>
      </p:sp>
      <p:grpSp>
        <p:nvGrpSpPr>
          <p:cNvPr id="27658" name="Grupa 28"/>
          <p:cNvGrpSpPr>
            <a:grpSpLocks/>
          </p:cNvGrpSpPr>
          <p:nvPr/>
        </p:nvGrpSpPr>
        <p:grpSpPr bwMode="auto">
          <a:xfrm>
            <a:off x="107950" y="1557338"/>
            <a:ext cx="8226425" cy="3959225"/>
            <a:chOff x="0" y="1772841"/>
            <a:chExt cx="8226255" cy="3960415"/>
          </a:xfrm>
        </p:grpSpPr>
        <p:sp>
          <p:nvSpPr>
            <p:cNvPr id="12" name="Prostokąt zaokrąglony 11"/>
            <p:cNvSpPr/>
            <p:nvPr/>
          </p:nvSpPr>
          <p:spPr>
            <a:xfrm>
              <a:off x="539739" y="1772841"/>
              <a:ext cx="3671812" cy="647895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FFFFFF"/>
                  </a:solidFill>
                </a:rPr>
                <a:t>GÓRNICTWO WĘGLA KAMIENNEGO*</a:t>
              </a: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0" y="2492194"/>
              <a:ext cx="4103603" cy="64948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chemeClr val="tx1"/>
                  </a:solidFill>
                </a:rPr>
                <a:t>GÓRNICTWO RUD MIEDZI</a:t>
              </a:r>
            </a:p>
          </p:txBody>
        </p:sp>
        <p:sp>
          <p:nvSpPr>
            <p:cNvPr id="16" name="Prostokąt zaokrąglony 15"/>
            <p:cNvSpPr/>
            <p:nvPr/>
          </p:nvSpPr>
          <p:spPr>
            <a:xfrm>
              <a:off x="611175" y="3213136"/>
              <a:ext cx="3313044" cy="43193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000000"/>
                  </a:solidFill>
                </a:rPr>
                <a:t>INNE PODZIEMNE</a:t>
              </a: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215896" y="3716525"/>
              <a:ext cx="3959143" cy="649482"/>
            </a:xfrm>
            <a:prstGeom prst="roundRect">
              <a:avLst/>
            </a:prstGeom>
            <a:solidFill>
              <a:srgbClr val="CC66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000000"/>
                  </a:solidFill>
                </a:rPr>
                <a:t>GÓRNICTWO ODKRYWKOWE</a:t>
              </a:r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431791" y="4437467"/>
              <a:ext cx="3384480" cy="64789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FFFFFF"/>
                  </a:solidFill>
                </a:rPr>
                <a:t>GÓRNICTWO OTWOROWE</a:t>
              </a:r>
            </a:p>
          </p:txBody>
        </p:sp>
        <p:sp>
          <p:nvSpPr>
            <p:cNvPr id="20" name="Prostokąt zaokrąglony 19"/>
            <p:cNvSpPr/>
            <p:nvPr/>
          </p:nvSpPr>
          <p:spPr>
            <a:xfrm>
              <a:off x="0" y="5229867"/>
              <a:ext cx="4284574" cy="50338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FFFFFF"/>
                  </a:solidFill>
                </a:rPr>
                <a:t>ROBOTY GEOLOGICZNE</a:t>
              </a:r>
            </a:p>
          </p:txBody>
        </p:sp>
        <p:sp>
          <p:nvSpPr>
            <p:cNvPr id="35" name="Prostokąt zaokrąglony 34"/>
            <p:cNvSpPr/>
            <p:nvPr/>
          </p:nvSpPr>
          <p:spPr>
            <a:xfrm>
              <a:off x="4897337" y="1915759"/>
              <a:ext cx="1223937" cy="5049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4897337" y="2565241"/>
              <a:ext cx="1223937" cy="503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Prostokąt zaokrąglony 42"/>
            <p:cNvSpPr/>
            <p:nvPr/>
          </p:nvSpPr>
          <p:spPr>
            <a:xfrm>
              <a:off x="4932261" y="3213136"/>
              <a:ext cx="1189012" cy="5049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4" name="Prostokąt zaokrąglony 43"/>
            <p:cNvSpPr/>
            <p:nvPr/>
          </p:nvSpPr>
          <p:spPr>
            <a:xfrm>
              <a:off x="4932261" y="3789572"/>
              <a:ext cx="1189012" cy="5033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5" name="Prostokąt zaokrąglony 44"/>
            <p:cNvSpPr/>
            <p:nvPr/>
          </p:nvSpPr>
          <p:spPr>
            <a:xfrm>
              <a:off x="4932261" y="4437467"/>
              <a:ext cx="1189012" cy="5049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6" name="Prostokąt zaokrąglony 45"/>
            <p:cNvSpPr/>
            <p:nvPr/>
          </p:nvSpPr>
          <p:spPr>
            <a:xfrm>
              <a:off x="4932261" y="5156820"/>
              <a:ext cx="1189012" cy="503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7" name="Prostokąt zaokrąglony 46"/>
            <p:cNvSpPr/>
            <p:nvPr/>
          </p:nvSpPr>
          <p:spPr>
            <a:xfrm>
              <a:off x="6984856" y="1915759"/>
              <a:ext cx="1223938" cy="50497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8" name="Prostokąt zaokrąglony 47"/>
            <p:cNvSpPr/>
            <p:nvPr/>
          </p:nvSpPr>
          <p:spPr>
            <a:xfrm>
              <a:off x="7002318" y="2565241"/>
              <a:ext cx="1223937" cy="503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9" name="Prostokąt zaokrąglony 48"/>
            <p:cNvSpPr/>
            <p:nvPr/>
          </p:nvSpPr>
          <p:spPr>
            <a:xfrm>
              <a:off x="7002318" y="3190904"/>
              <a:ext cx="1223937" cy="5049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0" name="Prostokąt zaokrąglony 49"/>
            <p:cNvSpPr/>
            <p:nvPr/>
          </p:nvSpPr>
          <p:spPr>
            <a:xfrm>
              <a:off x="7029305" y="3803863"/>
              <a:ext cx="1196950" cy="50338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1" name="Prostokąt zaokrąglony 50"/>
            <p:cNvSpPr/>
            <p:nvPr/>
          </p:nvSpPr>
          <p:spPr>
            <a:xfrm>
              <a:off x="7049942" y="4437467"/>
              <a:ext cx="1176313" cy="5049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2" name="Prostokąt zaokrąglony 51"/>
            <p:cNvSpPr/>
            <p:nvPr/>
          </p:nvSpPr>
          <p:spPr>
            <a:xfrm>
              <a:off x="7049942" y="5107593"/>
              <a:ext cx="1176313" cy="5033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30" name="Prostokąt zaokrąglony 29"/>
          <p:cNvSpPr/>
          <p:nvPr/>
        </p:nvSpPr>
        <p:spPr>
          <a:xfrm>
            <a:off x="468313" y="6021388"/>
            <a:ext cx="3671887" cy="7191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200" dirty="0">
                <a:solidFill>
                  <a:srgbClr val="008000"/>
                </a:solidFill>
              </a:rPr>
              <a:t>FIRMY USŁUGOWE      W GÓRNICTWIE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5076825" y="6165850"/>
            <a:ext cx="1223963" cy="50323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7092950" y="6165850"/>
            <a:ext cx="1223963" cy="503238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" name="Objaśnienie ze strzałką w dół 35"/>
          <p:cNvSpPr/>
          <p:nvPr/>
        </p:nvSpPr>
        <p:spPr bwMode="auto">
          <a:xfrm>
            <a:off x="3707904" y="5589240"/>
            <a:ext cx="1800200" cy="612934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rgbClr val="FFFFCC"/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headEnd type="none" w="sm" len="sm"/>
            <a:tailEnd type="none" w="sm" len="sm"/>
          </a:ln>
          <a:effectLst>
            <a:glow rad="101600">
              <a:srgbClr val="0080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000" dirty="0">
                <a:solidFill>
                  <a:srgbClr val="008000"/>
                </a:solidFill>
              </a:rPr>
              <a:t>W TYM</a:t>
            </a:r>
          </a:p>
        </p:txBody>
      </p:sp>
      <p:sp>
        <p:nvSpPr>
          <p:cNvPr id="34" name="Schemat blokowy: taśma dziurkowana 33"/>
          <p:cNvSpPr/>
          <p:nvPr/>
        </p:nvSpPr>
        <p:spPr bwMode="auto">
          <a:xfrm>
            <a:off x="6625255" y="981075"/>
            <a:ext cx="2194895" cy="647725"/>
          </a:xfrm>
          <a:prstGeom prst="flowChartPunchedTape">
            <a:avLst/>
          </a:prstGeom>
          <a:solidFill>
            <a:srgbClr val="FFFFCC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300" dirty="0">
                <a:solidFill>
                  <a:srgbClr val="C00000"/>
                </a:solidFill>
              </a:rPr>
              <a:t>23.04.2018</a:t>
            </a:r>
          </a:p>
        </p:txBody>
      </p:sp>
      <p:sp>
        <p:nvSpPr>
          <p:cNvPr id="37" name="Schemat blokowy: taśma dziurkowana 36"/>
          <p:cNvSpPr/>
          <p:nvPr/>
        </p:nvSpPr>
        <p:spPr bwMode="auto">
          <a:xfrm>
            <a:off x="4304823" y="1015193"/>
            <a:ext cx="2194895" cy="647725"/>
          </a:xfrm>
          <a:prstGeom prst="flowChartPunchedTape">
            <a:avLst/>
          </a:prstGeom>
          <a:solidFill>
            <a:srgbClr val="FFFFCC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300" dirty="0">
                <a:solidFill>
                  <a:srgbClr val="C00000"/>
                </a:solidFill>
              </a:rPr>
              <a:t>23.04.2017</a:t>
            </a:r>
          </a:p>
        </p:txBody>
      </p:sp>
      <p:sp>
        <p:nvSpPr>
          <p:cNvPr id="27671" name="pole tekstowe 1"/>
          <p:cNvSpPr txBox="1">
            <a:spLocks noChangeArrowheads="1"/>
          </p:cNvSpPr>
          <p:nvPr/>
        </p:nvSpPr>
        <p:spPr bwMode="auto">
          <a:xfrm>
            <a:off x="1528763" y="1096963"/>
            <a:ext cx="25939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wg stanu na dzień</a:t>
            </a:r>
          </a:p>
        </p:txBody>
      </p:sp>
    </p:spTree>
    <p:extLst>
      <p:ext uri="{BB962C8B-B14F-4D97-AF65-F5344CB8AC3E}">
        <p14:creationId xmlns:p14="http://schemas.microsoft.com/office/powerpoint/2010/main" val="2372061779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F69451-C14D-4D65-A102-C7953EDDE963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403648" y="80711"/>
            <a:ext cx="7643515" cy="685299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33799" name="Prostokąt 10"/>
          <p:cNvSpPr>
            <a:spLocks noChangeArrowheads="1"/>
          </p:cNvSpPr>
          <p:nvPr/>
        </p:nvSpPr>
        <p:spPr bwMode="auto">
          <a:xfrm>
            <a:off x="2339975" y="981075"/>
            <a:ext cx="6804025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1800"/>
          </a:p>
        </p:txBody>
      </p:sp>
      <p:sp>
        <p:nvSpPr>
          <p:cNvPr id="33836" name="pole tekstowe 2"/>
          <p:cNvSpPr txBox="1">
            <a:spLocks noChangeArrowheads="1"/>
          </p:cNvSpPr>
          <p:nvPr/>
        </p:nvSpPr>
        <p:spPr bwMode="auto">
          <a:xfrm>
            <a:off x="1595438" y="796925"/>
            <a:ext cx="4824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800" dirty="0"/>
              <a:t>*)Wg stanu na dzień 23.04.2018 r.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 rot="10800000" flipV="1">
            <a:off x="1113496" y="1147740"/>
            <a:ext cx="748850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2200" dirty="0">
                <a:solidFill>
                  <a:srgbClr val="000000"/>
                </a:solidFill>
                <a:cs typeface="+mn-cs"/>
              </a:rPr>
              <a:t>LICZBA WYPADKÓW </a:t>
            </a:r>
            <a:r>
              <a:rPr lang="pl-PL" sz="2200" dirty="0">
                <a:solidFill>
                  <a:srgbClr val="C00000"/>
                </a:solidFill>
                <a:cs typeface="+mn-cs"/>
              </a:rPr>
              <a:t>CIĘŻKICH</a:t>
            </a:r>
            <a:r>
              <a:rPr lang="pl-PL" sz="2200" dirty="0">
                <a:solidFill>
                  <a:srgbClr val="000000"/>
                </a:solidFill>
                <a:cs typeface="+mn-cs"/>
              </a:rPr>
              <a:t>                                W GÓRNICTWIE W LATACH 2009-2018</a:t>
            </a:r>
          </a:p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graphicFrame>
        <p:nvGraphicFramePr>
          <p:cNvPr id="10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218707"/>
              </p:ext>
            </p:extLst>
          </p:nvPr>
        </p:nvGraphicFramePr>
        <p:xfrm>
          <a:off x="139153" y="1516039"/>
          <a:ext cx="9051349" cy="493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2" y="803701"/>
            <a:ext cx="2562225" cy="1708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660503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275550" y="51821"/>
            <a:ext cx="8856662" cy="1062675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29701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5B9313-382C-42F8-A33F-5500F266A9C1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29702" name="pole tekstowe 11"/>
          <p:cNvSpPr txBox="1">
            <a:spLocks noChangeArrowheads="1"/>
          </p:cNvSpPr>
          <p:nvPr/>
        </p:nvSpPr>
        <p:spPr bwMode="auto">
          <a:xfrm>
            <a:off x="395536" y="-17007"/>
            <a:ext cx="8892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dirty="0"/>
              <a:t>GŁÓWNE GRUPY PRZYCZYNOWE </a:t>
            </a:r>
            <a:r>
              <a:rPr lang="pl-PL" altLang="pl-PL" i="1" dirty="0">
                <a:solidFill>
                  <a:srgbClr val="C00000"/>
                </a:solidFill>
              </a:rPr>
              <a:t>WYPADKÓW OGÓŁEM W GÓRNICTWIE ORAZ W KOPALNIACH RUD MIEDZI </a:t>
            </a:r>
            <a:r>
              <a:rPr lang="pl-PL" altLang="pl-PL" sz="2000" dirty="0">
                <a:solidFill>
                  <a:srgbClr val="C00000"/>
                </a:solidFill>
              </a:rPr>
              <a:t>(2016/2017) /w %/</a:t>
            </a:r>
            <a:endParaRPr lang="pl-PL" altLang="pl-PL" sz="2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79780"/>
              </p:ext>
            </p:extLst>
          </p:nvPr>
        </p:nvGraphicFramePr>
        <p:xfrm>
          <a:off x="21996" y="1252150"/>
          <a:ext cx="9144001" cy="49684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3916754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015434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PRZYCZYNA</a:t>
                      </a:r>
                    </a:p>
                  </a:txBody>
                  <a:tcPr marL="91435" marR="91435" marT="45734" marB="4573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2016 rok</a:t>
                      </a:r>
                    </a:p>
                  </a:txBody>
                  <a:tcPr marL="91435" marR="91435" marT="45734" marB="45734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35" marR="91435" marT="45734" marB="4573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2017 rok</a:t>
                      </a:r>
                    </a:p>
                  </a:txBody>
                  <a:tcPr marL="91435" marR="91435" marT="45734" marB="45734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35" marR="91435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75">
                <a:tc vMerge="1">
                  <a:txBody>
                    <a:bodyPr/>
                    <a:lstStyle/>
                    <a:p>
                      <a:pPr algn="l"/>
                      <a:endParaRPr lang="pl-PL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Górni-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chemeClr val="bg1"/>
                          </a:solidFill>
                        </a:rPr>
                        <a:t>ctwo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CU</a:t>
                      </a: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Górni-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chemeClr val="bg1"/>
                          </a:solidFill>
                        </a:rPr>
                        <a:t>ctwo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CU</a:t>
                      </a: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</a:rPr>
                        <a:t>GÓRNICZA:</a:t>
                      </a:r>
                    </a:p>
                  </a:txBody>
                  <a:tcPr marL="91435" marR="91435" marT="45734" marB="4573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</a:rPr>
                        <a:t>24,7%</a:t>
                      </a:r>
                    </a:p>
                  </a:txBody>
                  <a:tcPr marL="91435" marR="91435" marT="45734" marB="4573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>
                          <a:solidFill>
                            <a:schemeClr val="bg1"/>
                          </a:solidFill>
                        </a:rPr>
                        <a:t>33,2%</a:t>
                      </a:r>
                    </a:p>
                  </a:txBody>
                  <a:tcPr marL="91435" marR="91435" marT="45734" marB="4573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rgbClr val="92D050"/>
                          </a:solidFill>
                        </a:rPr>
                        <a:t>21,8%</a:t>
                      </a:r>
                    </a:p>
                    <a:p>
                      <a:pPr algn="ctr"/>
                      <a:endParaRPr lang="pl-PL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34" marB="4573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>
                          <a:solidFill>
                            <a:srgbClr val="92D050"/>
                          </a:solidFill>
                        </a:rPr>
                        <a:t>18,9%</a:t>
                      </a:r>
                    </a:p>
                  </a:txBody>
                  <a:tcPr marL="91435" marR="91435" marT="45734" marB="4573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438239"/>
                  </a:ext>
                </a:extLst>
              </a:tr>
              <a:tr h="768966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Spadnięcie, stoczenie, osunięcie się mas</a:t>
                      </a:r>
                      <a:r>
                        <a:rPr lang="pl-PL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i brył skalnych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8,9%</a:t>
                      </a:r>
                    </a:p>
                    <a:p>
                      <a:pPr algn="ctr"/>
                      <a:endParaRPr lang="pl-PL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34" marB="45734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4,7%</a:t>
                      </a:r>
                    </a:p>
                  </a:txBody>
                  <a:tcPr marL="91435" marR="91435" marT="45734" marB="45734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9,4%</a:t>
                      </a:r>
                    </a:p>
                  </a:txBody>
                  <a:tcPr marL="91435" marR="91435" marT="45734" marB="45734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8000"/>
                          </a:solidFill>
                        </a:rPr>
                        <a:t>2,2%</a:t>
                      </a:r>
                    </a:p>
                  </a:txBody>
                  <a:tcPr marL="91435" marR="91435" marT="45734" marB="45734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Oberwanie się skał ze stropu</a:t>
                      </a:r>
                      <a:r>
                        <a:rPr lang="pl-PL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i ociosu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10,8%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12,2%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6600"/>
                          </a:solidFill>
                        </a:rPr>
                        <a:t>9,2%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13,0%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Tąpnięcie, odprężenie, wstrząs</a:t>
                      </a:r>
                      <a:r>
                        <a:rPr lang="pl-PL" sz="1800" b="1" baseline="0" dirty="0">
                          <a:solidFill>
                            <a:schemeClr val="tx1"/>
                          </a:solidFill>
                        </a:rPr>
                        <a:t> górotworu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4,0%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15,8%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6600"/>
                          </a:solidFill>
                        </a:rPr>
                        <a:t>2,4%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8000"/>
                          </a:solidFill>
                        </a:rPr>
                        <a:t>3,1%</a:t>
                      </a:r>
                    </a:p>
                  </a:txBody>
                  <a:tcPr marL="91435" marR="91435" marT="45734" marB="4573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48469"/>
                  </a:ext>
                </a:extLst>
              </a:tr>
              <a:tr h="385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MECHANICZNA:</a:t>
                      </a:r>
                    </a:p>
                  </a:txBody>
                  <a:tcPr marL="91435" marR="91435" marT="45734" marB="4573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/>
                        <a:t>3,6%</a:t>
                      </a:r>
                    </a:p>
                  </a:txBody>
                  <a:tcPr marL="91435" marR="91435" marT="45734" marB="4573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>
                          <a:solidFill>
                            <a:schemeClr val="tx1"/>
                          </a:solidFill>
                        </a:rPr>
                        <a:t>5,0%</a:t>
                      </a:r>
                    </a:p>
                  </a:txBody>
                  <a:tcPr marL="91435" marR="91435" marT="45734" marB="4573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rgbClr val="C00000"/>
                          </a:solidFill>
                        </a:rPr>
                        <a:t>5,4%</a:t>
                      </a:r>
                    </a:p>
                  </a:txBody>
                  <a:tcPr marL="91435" marR="91435" marT="45734" marB="4573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>
                          <a:solidFill>
                            <a:srgbClr val="C00000"/>
                          </a:solidFill>
                        </a:rPr>
                        <a:t>10,4%</a:t>
                      </a:r>
                    </a:p>
                  </a:txBody>
                  <a:tcPr marL="91435" marR="91435" marT="45734" marB="45734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44665"/>
                  </a:ext>
                </a:extLst>
              </a:tr>
              <a:tr h="385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ELEKTRYCZNA</a:t>
                      </a:r>
                    </a:p>
                  </a:txBody>
                  <a:tcPr marL="91435" marR="91435" marT="45734" marB="457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/>
                        <a:t>0,3%</a:t>
                      </a:r>
                    </a:p>
                  </a:txBody>
                  <a:tcPr marL="91435" marR="91435" marT="45734" marB="4573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>
                          <a:solidFill>
                            <a:schemeClr val="tx1"/>
                          </a:solidFill>
                        </a:rPr>
                        <a:t>0,4%</a:t>
                      </a:r>
                    </a:p>
                  </a:txBody>
                  <a:tcPr marL="91435" marR="91435" marT="45734" marB="4573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/>
                        <a:t>0,3%</a:t>
                      </a:r>
                    </a:p>
                  </a:txBody>
                  <a:tcPr marL="91435" marR="91435" marT="45734" marB="4573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>
                          <a:solidFill>
                            <a:srgbClr val="008000"/>
                          </a:solidFill>
                        </a:rPr>
                        <a:t>0,0%</a:t>
                      </a:r>
                    </a:p>
                  </a:txBody>
                  <a:tcPr marL="91435" marR="91435" marT="45734" marB="4573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86304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275550" y="51821"/>
            <a:ext cx="8856662" cy="1062675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29701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5B9313-382C-42F8-A33F-5500F266A9C1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7" name="pole tekstowe 7"/>
          <p:cNvSpPr txBox="1">
            <a:spLocks noChangeArrowheads="1"/>
          </p:cNvSpPr>
          <p:nvPr/>
        </p:nvSpPr>
        <p:spPr bwMode="auto">
          <a:xfrm>
            <a:off x="-20662" y="4391498"/>
            <a:ext cx="9144000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l-PL" altLang="pl-PL" sz="1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Wypadki ogółem związane z „czynnikiem ludzkim” </a:t>
            </a:r>
            <a:r>
              <a:rPr lang="pl-PL" altLang="pl-PL" sz="1800" dirty="0">
                <a:ln>
                  <a:solidFill>
                    <a:sysClr val="windowText" lastClr="000000"/>
                  </a:solidFill>
                </a:ln>
              </a:rPr>
              <a:t>w całym górnictwie oraz w kopalniach rud miedzi /w </a:t>
            </a:r>
            <a:r>
              <a:rPr lang="pl-PL" altLang="pl-PL" sz="1600" dirty="0">
                <a:ln>
                  <a:solidFill>
                    <a:sysClr val="windowText" lastClr="000000"/>
                  </a:solidFill>
                </a:ln>
              </a:rPr>
              <a:t>%/            </a:t>
            </a:r>
          </a:p>
        </p:txBody>
      </p:sp>
      <p:graphicFrame>
        <p:nvGraphicFramePr>
          <p:cNvPr id="8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956085"/>
              </p:ext>
            </p:extLst>
          </p:nvPr>
        </p:nvGraphicFramePr>
        <p:xfrm>
          <a:off x="-396552" y="4797152"/>
          <a:ext cx="10009112" cy="287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78012"/>
              </p:ext>
            </p:extLst>
          </p:nvPr>
        </p:nvGraphicFramePr>
        <p:xfrm>
          <a:off x="-36166" y="1244167"/>
          <a:ext cx="9144001" cy="3017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39167544"/>
                    </a:ext>
                  </a:extLst>
                </a:gridCol>
                <a:gridCol w="1235925">
                  <a:extLst>
                    <a:ext uri="{9D8B030D-6E8A-4147-A177-3AD203B41FA5}">
                      <a16:colId xmlns:a16="http://schemas.microsoft.com/office/drawing/2014/main" val="1401543484"/>
                    </a:ext>
                  </a:extLst>
                </a:gridCol>
                <a:gridCol w="128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PRZYCZYNA</a:t>
                      </a:r>
                    </a:p>
                  </a:txBody>
                  <a:tcPr marL="91435" marR="91435" marT="45734" marB="4573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2016 rok</a:t>
                      </a:r>
                    </a:p>
                  </a:txBody>
                  <a:tcPr marL="91435" marR="91435" marT="45734" marB="45734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35" marR="91435" marT="45734" marB="4573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2017 rok</a:t>
                      </a:r>
                    </a:p>
                  </a:txBody>
                  <a:tcPr marL="91435" marR="91435" marT="45734" marB="45734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35" marR="91435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75">
                <a:tc vMerge="1">
                  <a:txBody>
                    <a:bodyPr/>
                    <a:lstStyle/>
                    <a:p>
                      <a:pPr algn="l"/>
                      <a:endParaRPr lang="pl-PL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Górni-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chemeClr val="bg1"/>
                          </a:solidFill>
                        </a:rPr>
                        <a:t>ctwo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CU</a:t>
                      </a: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Górni-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chemeClr val="bg1"/>
                          </a:solidFill>
                        </a:rPr>
                        <a:t>ctwo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CU</a:t>
                      </a:r>
                    </a:p>
                  </a:txBody>
                  <a:tcPr marL="91435" marR="91435" marT="45734" marB="45734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INNA: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/>
                        <a:t>71,4%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</a:rPr>
                        <a:t>61,4%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72,5%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70,7%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44665"/>
                  </a:ext>
                </a:extLst>
              </a:tr>
              <a:tr h="385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Potknięcie,</a:t>
                      </a:r>
                      <a:r>
                        <a:rPr lang="pl-PL" sz="1800" b="1" baseline="0" dirty="0">
                          <a:solidFill>
                            <a:schemeClr val="tx1"/>
                          </a:solidFill>
                        </a:rPr>
                        <a:t> poślizgnięcie, przewrócenie się osób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/>
                        <a:t>28,0%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24,0%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29,7%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8000"/>
                          </a:solidFill>
                        </a:rPr>
                        <a:t>23,7%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048"/>
                  </a:ext>
                </a:extLst>
              </a:tr>
              <a:tr h="385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Upadek, stoczenie, obsunięcie przedmiotów/materiałów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/>
                        <a:t>11,8%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7,4%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12,0%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7,6%</a:t>
                      </a:r>
                    </a:p>
                  </a:txBody>
                  <a:tcPr marL="91435" marR="91435" marT="45734" marB="45734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87084"/>
                  </a:ext>
                </a:extLst>
              </a:tr>
            </a:tbl>
          </a:graphicData>
        </a:graphic>
      </p:graphicFrame>
      <p:sp>
        <p:nvSpPr>
          <p:cNvPr id="10" name="pole tekstowe 11"/>
          <p:cNvSpPr txBox="1">
            <a:spLocks noChangeArrowheads="1"/>
          </p:cNvSpPr>
          <p:nvPr/>
        </p:nvSpPr>
        <p:spPr bwMode="auto">
          <a:xfrm>
            <a:off x="275550" y="0"/>
            <a:ext cx="8892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dirty="0"/>
              <a:t>GŁÓWNE GRUPY PRZYCZYNOWE </a:t>
            </a:r>
            <a:r>
              <a:rPr lang="pl-PL" altLang="pl-PL" i="1" dirty="0">
                <a:solidFill>
                  <a:srgbClr val="C00000"/>
                </a:solidFill>
              </a:rPr>
              <a:t>WYPADKÓW OGÓŁEM W GÓRNICTWIE ORAZ W KOPALNIACH RUD MIEDZI </a:t>
            </a:r>
            <a:r>
              <a:rPr lang="pl-PL" altLang="pl-PL" sz="2000" dirty="0">
                <a:solidFill>
                  <a:srgbClr val="C00000"/>
                </a:solidFill>
              </a:rPr>
              <a:t>(2016/2017) /w %/</a:t>
            </a:r>
            <a:endParaRPr lang="pl-PL" altLang="pl-PL" sz="2000" dirty="0"/>
          </a:p>
        </p:txBody>
      </p:sp>
    </p:spTree>
    <p:extLst>
      <p:ext uri="{BB962C8B-B14F-4D97-AF65-F5344CB8AC3E}">
        <p14:creationId xmlns:p14="http://schemas.microsoft.com/office/powerpoint/2010/main" val="1441401568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 bwMode="auto">
          <a:xfrm>
            <a:off x="8460432" y="5903585"/>
            <a:ext cx="683568" cy="9368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554" name="Symbol zastępczy numeru slajdu 3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83B9EB3-6957-404A-B4B2-902548699414}" type="slidenum">
              <a:rPr lang="pl-PL" altLang="pl-PL" sz="130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 sz="130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 bwMode="auto">
          <a:xfrm>
            <a:off x="0" y="0"/>
            <a:ext cx="1403648" cy="1124744"/>
          </a:xfrm>
          <a:prstGeom prst="rect">
            <a:avLst/>
          </a:prstGeom>
          <a:gradFill>
            <a:gsLst>
              <a:gs pos="72000">
                <a:schemeClr val="accent4">
                  <a:lumMod val="50000"/>
                  <a:lumOff val="50000"/>
                  <a:alpha val="35000"/>
                </a:schemeClr>
              </a:gs>
              <a:gs pos="100000">
                <a:schemeClr val="accent6">
                  <a:lumMod val="40000"/>
                  <a:lumOff val="60000"/>
                  <a:alpha val="87000"/>
                </a:schemeClr>
              </a:gs>
              <a:gs pos="100000">
                <a:srgbClr val="FFFFB7">
                  <a:alpha val="98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3558" name="Prostokąt 5"/>
          <p:cNvSpPr>
            <a:spLocks noChangeArrowheads="1"/>
          </p:cNvSpPr>
          <p:nvPr/>
        </p:nvSpPr>
        <p:spPr bwMode="auto">
          <a:xfrm>
            <a:off x="0" y="-33251"/>
            <a:ext cx="1692275" cy="1268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66006" name="Rectangle 118"/>
          <p:cNvSpPr>
            <a:spLocks noChangeArrowheads="1"/>
          </p:cNvSpPr>
          <p:nvPr/>
        </p:nvSpPr>
        <p:spPr bwMode="auto">
          <a:xfrm>
            <a:off x="0" y="-33251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WYPADKOWOŚĆ W GÓRNICTWIE 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od 1.01 do 23.04.2018</a:t>
            </a:r>
          </a:p>
          <a:p>
            <a:pPr algn="ctr" eaLnBrk="1" hangingPunct="1">
              <a:defRPr/>
            </a:pPr>
            <a:endParaRPr lang="pl-PL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</a:endParaRPr>
          </a:p>
        </p:txBody>
      </p:sp>
      <p:graphicFrame>
        <p:nvGraphicFramePr>
          <p:cNvPr id="21628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396777"/>
              </p:ext>
            </p:extLst>
          </p:nvPr>
        </p:nvGraphicFramePr>
        <p:xfrm>
          <a:off x="0" y="280582"/>
          <a:ext cx="9144000" cy="6568312"/>
        </p:xfrm>
        <a:graphic>
          <a:graphicData uri="http://schemas.openxmlformats.org/drawingml/2006/table">
            <a:tbl>
              <a:tblPr/>
              <a:tblGrid>
                <a:gridCol w="212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067075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98420631"/>
                    </a:ext>
                  </a:extLst>
                </a:gridCol>
                <a:gridCol w="141958">
                  <a:extLst>
                    <a:ext uri="{9D8B030D-6E8A-4147-A177-3AD203B41FA5}">
                      <a16:colId xmlns:a16="http://schemas.microsoft.com/office/drawing/2014/main" val="961157493"/>
                    </a:ext>
                  </a:extLst>
                </a:gridCol>
                <a:gridCol w="866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3198986425"/>
                    </a:ext>
                  </a:extLst>
                </a:gridCol>
              </a:tblGrid>
              <a:tr h="605016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OGÓŁEM GÓRNICTWO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w tym w </a:t>
                      </a: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kopalniach rud miedzi</a:t>
                      </a: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 rok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 rok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 rok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 rok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1.01. – 23.04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1-23.04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1.01. – 23.04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1-23.04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folHlink">
                            <a:alpha val="50000"/>
                          </a:schemeClr>
                        </a:gs>
                        <a:gs pos="100000">
                          <a:srgbClr val="DFEFAE">
                            <a:alpha val="40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8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WYPADKI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ŚMIERTELNE</a:t>
                      </a:r>
                    </a:p>
                  </a:txBody>
                  <a:tcPr marL="36000" marR="36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w tym firmy </a:t>
                      </a:r>
                      <a:r>
                        <a:rPr kumimoji="0" 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usł</a:t>
                      </a: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36000" marT="35998" marB="35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000" marR="54000" marT="17998" marB="17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00" marR="54000" marT="17998" marB="17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17998" marB="17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17998" marB="17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17998" marB="17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4000" marR="5400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6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WYPADKI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CIĘŻKIE</a:t>
                      </a:r>
                    </a:p>
                  </a:txBody>
                  <a:tcPr marL="36000" marR="36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w tym firmy </a:t>
                      </a:r>
                      <a:r>
                        <a:rPr kumimoji="0" 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usł</a:t>
                      </a: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8000" marR="18000" marT="17998" marB="17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8000" marR="18000" marT="17998" marB="17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000" marR="1800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000" marR="18000" marT="17998" marB="17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000" marR="1800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1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ZGONY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NATURALNE</a:t>
                      </a:r>
                    </a:p>
                  </a:txBody>
                  <a:tcPr marL="36000" marR="36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353745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w tym firmy </a:t>
                      </a:r>
                      <a:r>
                        <a:rPr kumimoji="0" lang="pl-PL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usł</a:t>
                      </a:r>
                      <a:r>
                        <a:rPr kumimoji="0" lang="pl-P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36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34544"/>
                  </a:ext>
                </a:extLst>
              </a:tr>
              <a:tr h="302497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WYPADKI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OGÓŁEM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(Załoga własna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 firmy usługowe)</a:t>
                      </a:r>
                    </a:p>
                  </a:txBody>
                  <a:tcPr marL="36000" marR="36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 m-ce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Różnica</a:t>
                      </a:r>
                      <a:endParaRPr kumimoji="0" lang="pl-PL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 m-ce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Różnica</a:t>
                      </a:r>
                      <a:endParaRPr kumimoji="0" lang="pl-PL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77101"/>
                  </a:ext>
                </a:extLst>
              </a:tr>
              <a:tr h="3024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286"/>
                  </a:ext>
                </a:extLst>
              </a:tr>
              <a:tr h="505675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2078</a:t>
                      </a:r>
                    </a:p>
                  </a:txBody>
                  <a:tcPr marL="36000" marR="36000" marT="35998" marB="35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513</a:t>
                      </a:r>
                    </a:p>
                  </a:txBody>
                  <a:tcPr marL="36000" marR="36000" marT="35998" marB="35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504</a:t>
                      </a:r>
                    </a:p>
                  </a:txBody>
                  <a:tcPr marL="36000" marR="36000" marT="35998" marB="35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-9,          -1,8%</a:t>
                      </a:r>
                    </a:p>
                  </a:txBody>
                  <a:tcPr marL="36000" marR="36000" marT="35998" marB="35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317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-6,           -8,5%</a:t>
                      </a:r>
                    </a:p>
                  </a:txBody>
                  <a:tcPr marL="36000" marR="36000" marT="46797" marB="35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7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w tym ZAŁOGA WŁASNA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686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6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CDCB0">
                            <a:alpha val="78998"/>
                          </a:srgbClr>
                        </a:gs>
                        <a:gs pos="100000">
                          <a:srgbClr val="FFFFCC">
                            <a:alpha val="57001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CDCB0">
                            <a:alpha val="78998"/>
                          </a:srgbClr>
                        </a:gs>
                        <a:gs pos="100000">
                          <a:srgbClr val="FFFFCC">
                            <a:alpha val="57001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-10,         -17,5%</a:t>
                      </a:r>
                    </a:p>
                  </a:txBody>
                  <a:tcPr marL="36000" marR="36000" marT="46797" marB="35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75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5998" marB="35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5998" marB="35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5998" marB="35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5998" marB="35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w tym FIRMY USŁUGOWE</a:t>
                      </a: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CDCB0">
                            <a:alpha val="78998"/>
                          </a:srgbClr>
                        </a:gs>
                        <a:gs pos="100000">
                          <a:srgbClr val="FFFFCC">
                            <a:alpha val="57001"/>
                          </a:srgbClr>
                        </a:gs>
                      </a:gsLst>
                      <a:lin ang="189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CDCB0">
                            <a:alpha val="78998"/>
                          </a:srgbClr>
                        </a:gs>
                        <a:gs pos="100000">
                          <a:srgbClr val="FFFFCC">
                            <a:alpha val="57001"/>
                          </a:srgbClr>
                        </a:gs>
                      </a:gsLst>
                      <a:lin ang="189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CDCB0">
                            <a:alpha val="78998"/>
                          </a:srgbClr>
                        </a:gs>
                        <a:gs pos="100000">
                          <a:srgbClr val="FFFFCC">
                            <a:alpha val="57001"/>
                          </a:srgbClr>
                        </a:gs>
                      </a:gsLst>
                      <a:lin ang="189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6797" marB="35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CDCB0">
                            <a:alpha val="78998"/>
                          </a:srgbClr>
                        </a:gs>
                        <a:gs pos="100000">
                          <a:srgbClr val="FFFFCC">
                            <a:alpha val="57001"/>
                          </a:srgb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0125279"/>
                  </a:ext>
                </a:extLst>
              </a:tr>
              <a:tr h="42350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5998" marB="35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5998" marB="35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5998" marB="35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5998" marB="35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CDCB0">
                            <a:alpha val="78998"/>
                          </a:srgbClr>
                        </a:gs>
                        <a:gs pos="100000">
                          <a:srgbClr val="FFFFCC">
                            <a:alpha val="57001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3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+4,  +28,6%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7703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79F04F-43F1-4DAC-BC0D-42FA94C8938E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691680" y="55891"/>
            <a:ext cx="7159339" cy="1052105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38919" name="pole tekstowe 11"/>
          <p:cNvSpPr txBox="1">
            <a:spLocks noChangeArrowheads="1"/>
          </p:cNvSpPr>
          <p:nvPr/>
        </p:nvSpPr>
        <p:spPr bwMode="auto">
          <a:xfrm>
            <a:off x="1620838" y="0"/>
            <a:ext cx="73437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dirty="0"/>
              <a:t>PRZYCZYNY WYPADKÓW </a:t>
            </a:r>
            <a:r>
              <a:rPr lang="pl-PL" altLang="pl-PL" i="1" dirty="0">
                <a:solidFill>
                  <a:srgbClr val="C00000"/>
                </a:solidFill>
              </a:rPr>
              <a:t>ŚMIERTELNYCH I CIĘŻKICH W GÓRNICTWIE </a:t>
            </a:r>
            <a:r>
              <a:rPr lang="pl-PL" altLang="pl-PL" dirty="0"/>
              <a:t>/ilość/</a:t>
            </a:r>
            <a:br>
              <a:rPr lang="pl-PL" altLang="pl-PL" i="1" dirty="0">
                <a:solidFill>
                  <a:srgbClr val="C00000"/>
                </a:solidFill>
              </a:rPr>
            </a:br>
            <a:r>
              <a:rPr lang="pl-PL" altLang="pl-PL" sz="1800" dirty="0"/>
              <a:t>w latach 2009-2018</a:t>
            </a:r>
            <a:endParaRPr lang="pl-PL" altLang="pl-PL" dirty="0"/>
          </a:p>
        </p:txBody>
      </p:sp>
      <p:sp>
        <p:nvSpPr>
          <p:cNvPr id="4" name="Prostokąt 3"/>
          <p:cNvSpPr/>
          <p:nvPr/>
        </p:nvSpPr>
        <p:spPr bwMode="auto">
          <a:xfrm>
            <a:off x="8172400" y="5805264"/>
            <a:ext cx="9716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823590816"/>
              </p:ext>
            </p:extLst>
          </p:nvPr>
        </p:nvGraphicFramePr>
        <p:xfrm>
          <a:off x="0" y="1352102"/>
          <a:ext cx="8820150" cy="477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1"/>
          <p:cNvSpPr txBox="1"/>
          <p:nvPr/>
        </p:nvSpPr>
        <p:spPr>
          <a:xfrm>
            <a:off x="1597744" y="1387106"/>
            <a:ext cx="6552853" cy="3443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bg1"/>
                </a:solidFill>
              </a:rPr>
              <a:t>SUMA WYPADKÓW ŚMIERTELNYCH I CIĘŻKICH</a:t>
            </a:r>
          </a:p>
        </p:txBody>
      </p:sp>
    </p:spTree>
    <p:extLst>
      <p:ext uri="{BB962C8B-B14F-4D97-AF65-F5344CB8AC3E}">
        <p14:creationId xmlns:p14="http://schemas.microsoft.com/office/powerpoint/2010/main" val="299442947"/>
      </p:ext>
    </p:extLst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79F04F-43F1-4DAC-BC0D-42FA94C8938E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794383" y="55891"/>
            <a:ext cx="7056636" cy="1502086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38919" name="pole tekstowe 11"/>
          <p:cNvSpPr txBox="1">
            <a:spLocks noChangeArrowheads="1"/>
          </p:cNvSpPr>
          <p:nvPr/>
        </p:nvSpPr>
        <p:spPr bwMode="auto">
          <a:xfrm>
            <a:off x="1650813" y="72062"/>
            <a:ext cx="7343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dirty="0"/>
              <a:t>PRZYCZYNY WYPADKÓW </a:t>
            </a:r>
            <a:r>
              <a:rPr lang="pl-PL" altLang="pl-PL" i="1" dirty="0">
                <a:solidFill>
                  <a:srgbClr val="C00000"/>
                </a:solidFill>
              </a:rPr>
              <a:t>ŚMIERTELNYCH I CIĘŻKICH W GÓRNICTWIE ORAZ          W KOPALNIACH RUD MIEDZI </a:t>
            </a:r>
            <a:r>
              <a:rPr lang="pl-PL" altLang="pl-PL" dirty="0"/>
              <a:t>/w %/</a:t>
            </a:r>
            <a:br>
              <a:rPr lang="pl-PL" altLang="pl-PL" i="1" dirty="0">
                <a:solidFill>
                  <a:srgbClr val="C00000"/>
                </a:solidFill>
              </a:rPr>
            </a:br>
            <a:r>
              <a:rPr lang="pl-PL" altLang="pl-PL" sz="1800" dirty="0"/>
              <a:t>w latach 2009-2018*</a:t>
            </a:r>
            <a:endParaRPr lang="pl-PL" altLang="pl-PL" dirty="0"/>
          </a:p>
        </p:txBody>
      </p:sp>
      <p:sp>
        <p:nvSpPr>
          <p:cNvPr id="4" name="Prostokąt 3"/>
          <p:cNvSpPr/>
          <p:nvPr/>
        </p:nvSpPr>
        <p:spPr bwMode="auto">
          <a:xfrm>
            <a:off x="8172400" y="5805264"/>
            <a:ext cx="9716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760373068"/>
              </p:ext>
            </p:extLst>
          </p:nvPr>
        </p:nvGraphicFramePr>
        <p:xfrm>
          <a:off x="-540568" y="206948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3295984582"/>
              </p:ext>
            </p:extLst>
          </p:nvPr>
        </p:nvGraphicFramePr>
        <p:xfrm>
          <a:off x="4044870" y="2069489"/>
          <a:ext cx="6012668" cy="395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38" y="5945517"/>
            <a:ext cx="6430272" cy="35247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043608" y="1660307"/>
            <a:ext cx="320966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GÓRNICTWO OGÓŁEM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498050" y="1655267"/>
            <a:ext cx="34252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KOPALNIE RUD MIEDZI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55576" y="645477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*)wg stanu na dzień 23.04.2018 r.</a:t>
            </a:r>
          </a:p>
        </p:txBody>
      </p:sp>
    </p:spTree>
    <p:extLst>
      <p:ext uri="{BB962C8B-B14F-4D97-AF65-F5344CB8AC3E}">
        <p14:creationId xmlns:p14="http://schemas.microsoft.com/office/powerpoint/2010/main" val="3822296343"/>
      </p:ext>
    </p:extLst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1518654" y="0"/>
            <a:ext cx="7488832" cy="1031833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41989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6DBEA5-3A6E-4929-B681-40349B58C483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41990" name="pole tekstowe 11"/>
          <p:cNvSpPr txBox="1">
            <a:spLocks noChangeArrowheads="1"/>
          </p:cNvSpPr>
          <p:nvPr/>
        </p:nvSpPr>
        <p:spPr bwMode="auto">
          <a:xfrm>
            <a:off x="1434038" y="-106940"/>
            <a:ext cx="75215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rgbClr val="C00000"/>
                </a:solidFill>
              </a:rPr>
              <a:t>NAJCZĘSTSZE PRZYCZYNY WYPADKÓW </a:t>
            </a:r>
            <a:br>
              <a:rPr lang="pl-PL" altLang="pl-PL" dirty="0">
                <a:solidFill>
                  <a:srgbClr val="C00000"/>
                </a:solidFill>
              </a:rPr>
            </a:br>
            <a:r>
              <a:rPr lang="pl-PL" altLang="pl-PL" dirty="0">
                <a:solidFill>
                  <a:srgbClr val="C00000"/>
                </a:solidFill>
              </a:rPr>
              <a:t>ŚMIERTELNYCH I CIĘŻKICH                      </a:t>
            </a:r>
            <a:r>
              <a:rPr lang="pl-PL" altLang="pl-PL" sz="2000" dirty="0"/>
              <a:t>W KOPALNIACH RUD MIEDZI </a:t>
            </a:r>
            <a:r>
              <a:rPr lang="pl-PL" altLang="pl-PL" sz="1800" dirty="0"/>
              <a:t>W LATACH 2009-2018*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5404383"/>
              </p:ext>
            </p:extLst>
          </p:nvPr>
        </p:nvGraphicFramePr>
        <p:xfrm>
          <a:off x="18014" y="1268760"/>
          <a:ext cx="9090489" cy="533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755576" y="645477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*)wg stanu na dzień 23.04.2018 r.</a:t>
            </a:r>
          </a:p>
        </p:txBody>
      </p:sp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zaokrąglony 18"/>
          <p:cNvSpPr/>
          <p:nvPr/>
        </p:nvSpPr>
        <p:spPr>
          <a:xfrm>
            <a:off x="1944383" y="80744"/>
            <a:ext cx="7066641" cy="11160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0247" name="Symbol zastępczy numeru slajdu 1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  <a:buClr>
                <a:srgbClr val="007334"/>
              </a:buClr>
              <a:defRPr/>
            </a:pPr>
            <a:fld id="{034C88C5-1A9B-4620-AF2A-3524597BBB0D}" type="slidenum">
              <a:rPr lang="pl-PL" sz="1300" b="0">
                <a:solidFill>
                  <a:srgbClr val="000000"/>
                </a:solidFill>
                <a:cs typeface="+mn-cs"/>
              </a:rPr>
              <a:pPr>
                <a:spcBef>
                  <a:spcPct val="50000"/>
                </a:spcBef>
                <a:buClr>
                  <a:srgbClr val="007334"/>
                </a:buClr>
                <a:defRPr/>
              </a:pPr>
              <a:t>23</a:t>
            </a:fld>
            <a:endParaRPr lang="pl-PL" sz="13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28575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334"/>
              </a:buClr>
              <a:defRPr/>
            </a:pPr>
            <a:endParaRPr lang="pl-PL" sz="18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15088" y="1372340"/>
            <a:ext cx="3995936" cy="40011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dirty="0">
                <a:ln w="11430"/>
                <a:solidFill>
                  <a:schemeClr val="bg1"/>
                </a:solidFill>
              </a:rPr>
              <a:t>STAŻ PRACY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806575" y="-88675"/>
            <a:ext cx="7175500" cy="124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2200" dirty="0">
                <a:cs typeface="+mn-cs"/>
              </a:rPr>
              <a:t>POSZKODOWANI W GÓRNICTWIE                 W WYPADKACH ŚM. I CIĘŻKICH </a:t>
            </a:r>
            <a:r>
              <a:rPr lang="pl-PL" sz="2200" i="1" dirty="0">
                <a:solidFill>
                  <a:srgbClr val="C00000"/>
                </a:solidFill>
                <a:cs typeface="+mn-cs"/>
              </a:rPr>
              <a:t>WG WIEKU I STAŻU PRACY W LATACH 2009-2018*    </a:t>
            </a: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19530" y="1346527"/>
            <a:ext cx="3995936" cy="40011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dirty="0">
                <a:ln w="11430"/>
                <a:solidFill>
                  <a:schemeClr val="bg1"/>
                </a:solidFill>
              </a:rPr>
              <a:t>WIEK POSZKODOWANYCH</a:t>
            </a:r>
          </a:p>
        </p:txBody>
      </p:sp>
      <p:graphicFrame>
        <p:nvGraphicFramePr>
          <p:cNvPr id="4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03508"/>
              </p:ext>
            </p:extLst>
          </p:nvPr>
        </p:nvGraphicFramePr>
        <p:xfrm>
          <a:off x="4430048" y="1572395"/>
          <a:ext cx="4713952" cy="474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455443"/>
              </p:ext>
            </p:extLst>
          </p:nvPr>
        </p:nvGraphicFramePr>
        <p:xfrm>
          <a:off x="-22831" y="1574525"/>
          <a:ext cx="4534153" cy="486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5308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44" y="5382420"/>
            <a:ext cx="441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755576" y="645477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*)wg stanu na dzień 23.04.2018 r.</a:t>
            </a:r>
          </a:p>
        </p:txBody>
      </p:sp>
    </p:spTree>
    <p:extLst>
      <p:ext uri="{BB962C8B-B14F-4D97-AF65-F5344CB8AC3E}">
        <p14:creationId xmlns:p14="http://schemas.microsoft.com/office/powerpoint/2010/main" val="3316788490"/>
      </p:ext>
    </p:extLst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1944383" y="80744"/>
            <a:ext cx="7066641" cy="11160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1EE96-212D-47E7-A82B-5D9BA7A54862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743778" y="10757"/>
            <a:ext cx="9467850" cy="1143000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rgbClr val="C00000"/>
                </a:solidFill>
                <a:effectLst/>
              </a:rPr>
              <a:t>STRUKTURA ZATRUDNIENIA </a:t>
            </a:r>
            <a:r>
              <a:rPr lang="pl-PL" altLang="pl-PL" dirty="0">
                <a:solidFill>
                  <a:schemeClr val="tx1"/>
                </a:solidFill>
                <a:effectLst/>
              </a:rPr>
              <a:t>(W %)                                                 W GÓRNICTWIE PODZIEMNYM W 2017 R.           (</a:t>
            </a:r>
            <a:r>
              <a:rPr lang="pl-PL" altLang="pl-PL" i="1" dirty="0">
                <a:solidFill>
                  <a:srgbClr val="C00000"/>
                </a:solidFill>
                <a:effectLst/>
              </a:rPr>
              <a:t>ZAŁOGA WŁASNA</a:t>
            </a:r>
            <a:r>
              <a:rPr lang="pl-PL" altLang="pl-PL" dirty="0">
                <a:solidFill>
                  <a:schemeClr val="tx1"/>
                </a:solidFill>
                <a:effectLst/>
              </a:rPr>
              <a:t>)</a:t>
            </a:r>
            <a:endParaRPr lang="pl-PL" altLang="pl-PL" dirty="0">
              <a:effectLst/>
            </a:endParaRPr>
          </a:p>
        </p:txBody>
      </p:sp>
      <p:graphicFrame>
        <p:nvGraphicFramePr>
          <p:cNvPr id="14" name="Wykres 13"/>
          <p:cNvGraphicFramePr>
            <a:graphicFrameLocks/>
          </p:cNvGraphicFramePr>
          <p:nvPr/>
        </p:nvGraphicFramePr>
        <p:xfrm>
          <a:off x="3333750" y="4005064"/>
          <a:ext cx="581025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5436096" y="3559714"/>
            <a:ext cx="277179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WG STAŻU PRACY             W GÓRNICTWIE</a:t>
            </a:r>
          </a:p>
        </p:txBody>
      </p:sp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252636"/>
              </p:ext>
            </p:extLst>
          </p:nvPr>
        </p:nvGraphicFramePr>
        <p:xfrm>
          <a:off x="0" y="1232864"/>
          <a:ext cx="5292080" cy="320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pole tekstowe 18"/>
          <p:cNvSpPr txBox="1"/>
          <p:nvPr/>
        </p:nvSpPr>
        <p:spPr>
          <a:xfrm>
            <a:off x="1115616" y="1241984"/>
            <a:ext cx="277179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WG WIEKU</a:t>
            </a:r>
          </a:p>
        </p:txBody>
      </p:sp>
    </p:spTree>
    <p:extLst>
      <p:ext uri="{BB962C8B-B14F-4D97-AF65-F5344CB8AC3E}">
        <p14:creationId xmlns:p14="http://schemas.microsoft.com/office/powerpoint/2010/main" val="2502292305"/>
      </p:ext>
    </p:extLst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zaokrąglony 18"/>
          <p:cNvSpPr/>
          <p:nvPr/>
        </p:nvSpPr>
        <p:spPr>
          <a:xfrm>
            <a:off x="1937386" y="20671"/>
            <a:ext cx="7066641" cy="1354368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0247" name="Symbol zastępczy numeru slajdu 1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  <a:buClr>
                <a:srgbClr val="007334"/>
              </a:buClr>
              <a:defRPr/>
            </a:pPr>
            <a:fld id="{034C88C5-1A9B-4620-AF2A-3524597BBB0D}" type="slidenum">
              <a:rPr lang="pl-PL" sz="1300" b="0">
                <a:solidFill>
                  <a:srgbClr val="000000"/>
                </a:solidFill>
                <a:cs typeface="+mn-cs"/>
              </a:rPr>
              <a:pPr>
                <a:spcBef>
                  <a:spcPct val="50000"/>
                </a:spcBef>
                <a:buClr>
                  <a:srgbClr val="007334"/>
                </a:buClr>
                <a:defRPr/>
              </a:pPr>
              <a:t>25</a:t>
            </a:fld>
            <a:endParaRPr lang="pl-PL" sz="13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28575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334"/>
              </a:buClr>
              <a:defRPr/>
            </a:pPr>
            <a:endParaRPr lang="pl-PL" sz="18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68500" y="738260"/>
            <a:ext cx="717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2200" dirty="0">
                <a:cs typeface="+mn-cs"/>
              </a:rPr>
              <a:t>POSZKODOWANI W WYPADKACH ŚMIERTELYCH I CIĘŻKICH </a:t>
            </a:r>
            <a:r>
              <a:rPr lang="pl-PL" sz="2200" dirty="0"/>
              <a:t>W 2017 R.</a:t>
            </a:r>
            <a:r>
              <a:rPr lang="pl-PL" sz="2200" dirty="0">
                <a:cs typeface="+mn-cs"/>
              </a:rPr>
              <a:t> </a:t>
            </a:r>
            <a:r>
              <a:rPr lang="pl-PL" sz="2200" i="1" dirty="0">
                <a:solidFill>
                  <a:srgbClr val="C00000"/>
                </a:solidFill>
                <a:cs typeface="+mn-cs"/>
              </a:rPr>
              <a:t>WG WIEKU– </a:t>
            </a:r>
            <a:r>
              <a:rPr lang="pl-PL" sz="2200" dirty="0">
                <a:solidFill>
                  <a:srgbClr val="C00000"/>
                </a:solidFill>
                <a:cs typeface="+mn-cs"/>
              </a:rPr>
              <a:t>GÓRNICTWO PODZIEMNE                          (</a:t>
            </a:r>
            <a:r>
              <a:rPr lang="pl-PL" sz="2200" dirty="0">
                <a:cs typeface="+mn-cs"/>
              </a:rPr>
              <a:t>ZAŁOGA WŁASNA</a:t>
            </a:r>
            <a:r>
              <a:rPr lang="pl-PL" sz="2200" dirty="0">
                <a:solidFill>
                  <a:srgbClr val="C00000"/>
                </a:solidFill>
                <a:cs typeface="+mn-cs"/>
              </a:rPr>
              <a:t>)    </a:t>
            </a:r>
          </a:p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76555" y="1449699"/>
            <a:ext cx="3995936" cy="646331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dirty="0">
                <a:ln w="11430"/>
                <a:solidFill>
                  <a:schemeClr val="bg1"/>
                </a:solidFill>
              </a:rPr>
              <a:t>WYPADKI ŚMIERTELNE             I CIĘŻKIE</a:t>
            </a:r>
          </a:p>
        </p:txBody>
      </p:sp>
      <p:graphicFrame>
        <p:nvGraphicFramePr>
          <p:cNvPr id="12" name="Wykres 17"/>
          <p:cNvGraphicFramePr>
            <a:graphicFrameLocks/>
          </p:cNvGraphicFramePr>
          <p:nvPr>
            <p:extLst/>
          </p:nvPr>
        </p:nvGraphicFramePr>
        <p:xfrm>
          <a:off x="-38465" y="2005014"/>
          <a:ext cx="4625975" cy="487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/>
          <p:nvPr>
            <p:extLst/>
          </p:nvPr>
        </p:nvGraphicFramePr>
        <p:xfrm>
          <a:off x="4139953" y="2266377"/>
          <a:ext cx="5004048" cy="399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rostokąt 13"/>
          <p:cNvSpPr/>
          <p:nvPr/>
        </p:nvSpPr>
        <p:spPr>
          <a:xfrm>
            <a:off x="4534320" y="1435239"/>
            <a:ext cx="4070128" cy="707886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dirty="0">
                <a:ln w="11430"/>
                <a:solidFill>
                  <a:schemeClr val="bg1"/>
                </a:solidFill>
              </a:rPr>
              <a:t>STRUKTURA ZATRUDNIENIA (w %)</a:t>
            </a:r>
          </a:p>
        </p:txBody>
      </p:sp>
      <p:sp>
        <p:nvSpPr>
          <p:cNvPr id="6" name="Owal 5"/>
          <p:cNvSpPr/>
          <p:nvPr/>
        </p:nvSpPr>
        <p:spPr bwMode="auto">
          <a:xfrm>
            <a:off x="6876256" y="6032893"/>
            <a:ext cx="1439838" cy="324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wal 17"/>
          <p:cNvSpPr/>
          <p:nvPr/>
        </p:nvSpPr>
        <p:spPr bwMode="auto">
          <a:xfrm rot="19980166">
            <a:off x="1213129" y="5796349"/>
            <a:ext cx="985951" cy="25264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93943"/>
      </p:ext>
    </p:extLst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zaokrąglony 18"/>
          <p:cNvSpPr/>
          <p:nvPr/>
        </p:nvSpPr>
        <p:spPr>
          <a:xfrm>
            <a:off x="1937386" y="20671"/>
            <a:ext cx="7066641" cy="1354368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0247" name="Symbol zastępczy numeru slajdu 1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  <a:buClr>
                <a:srgbClr val="007334"/>
              </a:buClr>
              <a:defRPr/>
            </a:pPr>
            <a:fld id="{034C88C5-1A9B-4620-AF2A-3524597BBB0D}" type="slidenum">
              <a:rPr lang="pl-PL" sz="1300" b="0">
                <a:solidFill>
                  <a:srgbClr val="000000"/>
                </a:solidFill>
                <a:cs typeface="+mn-cs"/>
              </a:rPr>
              <a:pPr>
                <a:spcBef>
                  <a:spcPct val="50000"/>
                </a:spcBef>
                <a:buClr>
                  <a:srgbClr val="007334"/>
                </a:buClr>
                <a:defRPr/>
              </a:pPr>
              <a:t>26</a:t>
            </a:fld>
            <a:endParaRPr lang="pl-PL" sz="13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28575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334"/>
              </a:buClr>
              <a:defRPr/>
            </a:pPr>
            <a:endParaRPr lang="pl-PL" sz="18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68500" y="738260"/>
            <a:ext cx="717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2200" dirty="0">
                <a:cs typeface="+mn-cs"/>
              </a:rPr>
              <a:t>POSZKODOWANI W WYPADKACH ŚMIERTELYCH I CIĘŻKICH </a:t>
            </a:r>
            <a:r>
              <a:rPr lang="pl-PL" sz="2200" dirty="0"/>
              <a:t>W 2017 R.</a:t>
            </a:r>
            <a:r>
              <a:rPr lang="pl-PL" sz="2200" dirty="0">
                <a:cs typeface="+mn-cs"/>
              </a:rPr>
              <a:t> </a:t>
            </a:r>
            <a:r>
              <a:rPr lang="pl-PL" sz="2200" i="1" dirty="0">
                <a:solidFill>
                  <a:srgbClr val="C00000"/>
                </a:solidFill>
                <a:cs typeface="+mn-cs"/>
              </a:rPr>
              <a:t>WG STAŻU PRACY– </a:t>
            </a:r>
            <a:r>
              <a:rPr lang="pl-PL" sz="2200" dirty="0">
                <a:solidFill>
                  <a:srgbClr val="C00000"/>
                </a:solidFill>
                <a:cs typeface="+mn-cs"/>
              </a:rPr>
              <a:t>GÓRNICTWO PODZIEMNE                          (</a:t>
            </a:r>
            <a:r>
              <a:rPr lang="pl-PL" sz="2200" dirty="0">
                <a:cs typeface="+mn-cs"/>
              </a:rPr>
              <a:t>ZAŁOGA WŁASNA</a:t>
            </a:r>
            <a:r>
              <a:rPr lang="pl-PL" sz="2200" dirty="0">
                <a:solidFill>
                  <a:srgbClr val="C00000"/>
                </a:solidFill>
                <a:cs typeface="+mn-cs"/>
              </a:rPr>
              <a:t>)    </a:t>
            </a:r>
          </a:p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76555" y="1449699"/>
            <a:ext cx="3995936" cy="646331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dirty="0">
                <a:ln w="11430"/>
                <a:solidFill>
                  <a:schemeClr val="bg1"/>
                </a:solidFill>
              </a:rPr>
              <a:t>WYPADKI ŚMIERTELNE           I CIĘŻKIE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534320" y="1435239"/>
            <a:ext cx="4070128" cy="707886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dirty="0">
                <a:ln w="11430"/>
                <a:solidFill>
                  <a:schemeClr val="bg1"/>
                </a:solidFill>
              </a:rPr>
              <a:t>STRUKTURA ZATRUDNIENIA (w %)</a:t>
            </a:r>
          </a:p>
        </p:txBody>
      </p:sp>
      <p:graphicFrame>
        <p:nvGraphicFramePr>
          <p:cNvPr id="15" name="Wykres 7"/>
          <p:cNvGraphicFramePr>
            <a:graphicFrameLocks/>
          </p:cNvGraphicFramePr>
          <p:nvPr>
            <p:extLst/>
          </p:nvPr>
        </p:nvGraphicFramePr>
        <p:xfrm>
          <a:off x="-100886" y="2269070"/>
          <a:ext cx="4576134" cy="4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Wykres 15"/>
          <p:cNvGraphicFramePr/>
          <p:nvPr>
            <p:extLst/>
          </p:nvPr>
        </p:nvGraphicFramePr>
        <p:xfrm>
          <a:off x="4067360" y="2354493"/>
          <a:ext cx="5004048" cy="399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Owal 23"/>
          <p:cNvSpPr/>
          <p:nvPr/>
        </p:nvSpPr>
        <p:spPr bwMode="auto">
          <a:xfrm>
            <a:off x="6861776" y="6022727"/>
            <a:ext cx="1439838" cy="324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wal 24"/>
          <p:cNvSpPr/>
          <p:nvPr/>
        </p:nvSpPr>
        <p:spPr bwMode="auto">
          <a:xfrm rot="19980166">
            <a:off x="1187856" y="5560065"/>
            <a:ext cx="985951" cy="25264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3046"/>
      </p:ext>
    </p:extLst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1835696" y="189473"/>
            <a:ext cx="6732688" cy="68399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56325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A11DED-9D12-4C8E-B31E-157A3BF1A885}" type="slidenum">
              <a:rPr lang="pl-PL" altLang="pl-PL" sz="13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 sz="130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727200" y="1368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l-PL" altLang="pl-PL"/>
          </a:p>
        </p:txBody>
      </p:sp>
      <p:graphicFrame>
        <p:nvGraphicFramePr>
          <p:cNvPr id="2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220846"/>
              </p:ext>
            </p:extLst>
          </p:nvPr>
        </p:nvGraphicFramePr>
        <p:xfrm>
          <a:off x="179513" y="1368425"/>
          <a:ext cx="8496176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68513" y="225425"/>
            <a:ext cx="6265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2200" dirty="0">
                <a:cs typeface="+mn-cs"/>
              </a:rPr>
              <a:t>ZGONY NATURALNE W GÓRNICTWIE W LATACH 2009-2018</a:t>
            </a:r>
            <a:endParaRPr lang="pl-PL" sz="2200" i="1" dirty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776104736"/>
      </p:ext>
    </p:extLst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7885113" y="64976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22232F-1558-49C5-8552-A8DCBF642EC5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graphicFrame>
        <p:nvGraphicFramePr>
          <p:cNvPr id="2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408424"/>
              </p:ext>
            </p:extLst>
          </p:nvPr>
        </p:nvGraphicFramePr>
        <p:xfrm>
          <a:off x="-17512" y="1247551"/>
          <a:ext cx="4187825" cy="46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rostokąt zaokrąglony 7"/>
          <p:cNvSpPr/>
          <p:nvPr/>
        </p:nvSpPr>
        <p:spPr>
          <a:xfrm>
            <a:off x="1475656" y="221912"/>
            <a:ext cx="7455309" cy="863219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71291" y="408294"/>
            <a:ext cx="755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400" dirty="0">
                <a:solidFill>
                  <a:srgbClr val="000000"/>
                </a:solidFill>
                <a:cs typeface="+mn-cs"/>
              </a:rPr>
              <a:t>ZGONY NATURALNE W GÓRNICTWIE        </a:t>
            </a:r>
            <a:r>
              <a:rPr lang="pl-PL" sz="2000" dirty="0">
                <a:solidFill>
                  <a:srgbClr val="000000"/>
                </a:solidFill>
                <a:cs typeface="+mn-cs"/>
              </a:rPr>
              <a:t>/w %/ </a:t>
            </a:r>
            <a:r>
              <a:rPr lang="pl-PL" sz="2400" i="1" dirty="0">
                <a:solidFill>
                  <a:srgbClr val="C00000"/>
                </a:solidFill>
                <a:cs typeface="+mn-cs"/>
              </a:rPr>
              <a:t>WG RODZAJU ZAŁOGI</a:t>
            </a:r>
          </a:p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graphicFrame>
        <p:nvGraphicFramePr>
          <p:cNvPr id="3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807099"/>
              </p:ext>
            </p:extLst>
          </p:nvPr>
        </p:nvGraphicFramePr>
        <p:xfrm>
          <a:off x="5003800" y="1247551"/>
          <a:ext cx="41402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92875"/>
            <a:ext cx="8535591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0750"/>
      </p:ext>
    </p:extLst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91F641-4D25-449B-98BE-7C83FF5D3779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883638" y="80963"/>
            <a:ext cx="6588056" cy="91281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23239" y="377195"/>
            <a:ext cx="6265863" cy="113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ZACHOROWALNOŚĆ NA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PYLICĘ PŁUC </a:t>
            </a:r>
          </a:p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 CZYNNYCH KWK</a:t>
            </a:r>
            <a:endParaRPr lang="pl-PL" sz="2200" i="1" dirty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sp>
        <p:nvSpPr>
          <p:cNvPr id="59399" name="Prostokąt 10"/>
          <p:cNvSpPr>
            <a:spLocks noChangeArrowheads="1"/>
          </p:cNvSpPr>
          <p:nvPr/>
        </p:nvSpPr>
        <p:spPr bwMode="auto">
          <a:xfrm>
            <a:off x="7524750" y="4217988"/>
            <a:ext cx="1295400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/>
              <a:t>OGÓŁEM</a:t>
            </a:r>
          </a:p>
        </p:txBody>
      </p:sp>
      <p:graphicFrame>
        <p:nvGraphicFramePr>
          <p:cNvPr id="2" name="Wykres 8"/>
          <p:cNvGraphicFramePr>
            <a:graphicFrameLocks/>
          </p:cNvGraphicFramePr>
          <p:nvPr>
            <p:extLst/>
          </p:nvPr>
        </p:nvGraphicFramePr>
        <p:xfrm>
          <a:off x="-57720" y="531890"/>
          <a:ext cx="7889875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9401" name="Obraz 8" descr="pylic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26" y="1350963"/>
            <a:ext cx="224313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Wykres 8"/>
          <p:cNvGraphicFramePr>
            <a:graphicFrameLocks/>
          </p:cNvGraphicFramePr>
          <p:nvPr>
            <p:extLst/>
          </p:nvPr>
        </p:nvGraphicFramePr>
        <p:xfrm>
          <a:off x="-201736" y="4576840"/>
          <a:ext cx="8847138" cy="238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558998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rostokąt 33"/>
          <p:cNvSpPr>
            <a:spLocks noChangeArrowheads="1"/>
          </p:cNvSpPr>
          <p:nvPr/>
        </p:nvSpPr>
        <p:spPr bwMode="auto">
          <a:xfrm>
            <a:off x="2484438" y="981075"/>
            <a:ext cx="6659562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1800" b="0"/>
          </a:p>
        </p:txBody>
      </p:sp>
      <p:sp>
        <p:nvSpPr>
          <p:cNvPr id="28675" name="Symbol zastępczy numeru slajdu 3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41164AB-2614-4852-9B16-BECA69CEB547}" type="slidenum">
              <a:rPr lang="pl-PL" altLang="pl-PL" sz="1300" b="0">
                <a:solidFill>
                  <a:srgbClr val="000000"/>
                </a:solidFill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pl-PL" altLang="pl-PL" sz="1300" b="0">
              <a:solidFill>
                <a:srgbClr val="000000"/>
              </a:solidFill>
            </a:endParaRPr>
          </a:p>
        </p:txBody>
      </p:sp>
      <p:grpSp>
        <p:nvGrpSpPr>
          <p:cNvPr id="28676" name="Grupa 1"/>
          <p:cNvGrpSpPr>
            <a:grpSpLocks/>
          </p:cNvGrpSpPr>
          <p:nvPr/>
        </p:nvGrpSpPr>
        <p:grpSpPr bwMode="auto">
          <a:xfrm>
            <a:off x="684213" y="2997200"/>
            <a:ext cx="7932737" cy="1366838"/>
            <a:chOff x="683557" y="2996703"/>
            <a:chExt cx="7933200" cy="1368000"/>
          </a:xfrm>
        </p:grpSpPr>
        <p:sp>
          <p:nvSpPr>
            <p:cNvPr id="13" name="Elipsa 12"/>
            <p:cNvSpPr/>
            <p:nvPr/>
          </p:nvSpPr>
          <p:spPr bwMode="auto">
            <a:xfrm>
              <a:off x="683557" y="2996703"/>
              <a:ext cx="7933200" cy="1368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/>
            </a:scene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7334"/>
                </a:buClr>
                <a:defRPr/>
              </a:pPr>
              <a:endParaRPr lang="pl-PL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686732" y="3390738"/>
              <a:ext cx="7849058" cy="5799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334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7334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pl-PL" altLang="pl-PL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ORGANY NADZORU</a:t>
              </a:r>
              <a:r>
                <a:rPr lang="pl-PL" altLang="pl-PL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G</a:t>
              </a:r>
              <a:r>
                <a:rPr lang="pl-PL" altLang="pl-PL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ÓRNICZEGO</a:t>
              </a:r>
            </a:p>
          </p:txBody>
        </p:sp>
      </p:grpSp>
      <p:grpSp>
        <p:nvGrpSpPr>
          <p:cNvPr id="28677" name="Grupa 1"/>
          <p:cNvGrpSpPr>
            <a:grpSpLocks/>
          </p:cNvGrpSpPr>
          <p:nvPr/>
        </p:nvGrpSpPr>
        <p:grpSpPr bwMode="auto">
          <a:xfrm>
            <a:off x="3314700" y="4614863"/>
            <a:ext cx="3038475" cy="1873250"/>
            <a:chOff x="1403648" y="0"/>
            <a:chExt cx="2808000" cy="1802710"/>
          </a:xfrm>
        </p:grpSpPr>
        <p:sp>
          <p:nvSpPr>
            <p:cNvPr id="33" name="Prostokąt 32"/>
            <p:cNvSpPr/>
            <p:nvPr/>
          </p:nvSpPr>
          <p:spPr bwMode="auto">
            <a:xfrm>
              <a:off x="1403648" y="0"/>
              <a:ext cx="2808000" cy="18027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/>
            </a:scene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7334"/>
                </a:buClr>
                <a:defRPr/>
              </a:pPr>
              <a:endParaRPr lang="pl-PL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8699" name="pole tekstowe 8"/>
            <p:cNvSpPr txBox="1">
              <a:spLocks noChangeArrowheads="1"/>
            </p:cNvSpPr>
            <p:nvPr/>
          </p:nvSpPr>
          <p:spPr bwMode="auto">
            <a:xfrm>
              <a:off x="1477017" y="188895"/>
              <a:ext cx="2667376" cy="141102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334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7334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>
                  <a:solidFill>
                    <a:srgbClr val="000000"/>
                  </a:solidFill>
                </a:rPr>
                <a:t>JEDNOSTKI ORGANIZACYJNE TRUDNIĄCE SIĘ </a:t>
              </a:r>
              <a:r>
                <a:rPr lang="pl-PL" altLang="pl-PL" sz="1800">
                  <a:solidFill>
                    <a:srgbClr val="C00000"/>
                  </a:solidFill>
                </a:rPr>
                <a:t>SZKOLENIEM</a:t>
              </a:r>
              <a:r>
                <a:rPr lang="pl-PL" altLang="pl-PL" sz="1800">
                  <a:solidFill>
                    <a:srgbClr val="000000"/>
                  </a:solidFill>
                </a:rPr>
                <a:t> PRACOWNIKÓW</a:t>
              </a:r>
            </a:p>
          </p:txBody>
        </p:sp>
      </p:grpSp>
      <p:grpSp>
        <p:nvGrpSpPr>
          <p:cNvPr id="28678" name="Grupa 2"/>
          <p:cNvGrpSpPr>
            <a:grpSpLocks/>
          </p:cNvGrpSpPr>
          <p:nvPr/>
        </p:nvGrpSpPr>
        <p:grpSpPr bwMode="auto">
          <a:xfrm>
            <a:off x="168275" y="4614863"/>
            <a:ext cx="2771775" cy="1800225"/>
            <a:chOff x="6011770" y="106174"/>
            <a:chExt cx="2772000" cy="1399562"/>
          </a:xfrm>
        </p:grpSpPr>
        <p:sp>
          <p:nvSpPr>
            <p:cNvPr id="30" name="Prostokąt 29"/>
            <p:cNvSpPr/>
            <p:nvPr/>
          </p:nvSpPr>
          <p:spPr bwMode="auto">
            <a:xfrm>
              <a:off x="6011770" y="106174"/>
              <a:ext cx="2772000" cy="13995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/>
            </a:scene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7334"/>
                </a:buClr>
                <a:defRPr/>
              </a:pPr>
              <a:endParaRPr lang="pl-PL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6" name="pole tekstowe 8"/>
            <p:cNvSpPr txBox="1">
              <a:spLocks noChangeArrowheads="1"/>
            </p:cNvSpPr>
            <p:nvPr/>
          </p:nvSpPr>
          <p:spPr bwMode="auto">
            <a:xfrm>
              <a:off x="6049873" y="285130"/>
              <a:ext cx="2667216" cy="1020669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7334"/>
                </a:buClr>
                <a:defRPr/>
              </a:pPr>
              <a:r>
                <a:rPr lang="pl-PL" dirty="0">
                  <a:solidFill>
                    <a:schemeClr val="bg1"/>
                  </a:solidFill>
                  <a:cs typeface="+mn-cs"/>
                </a:rPr>
                <a:t>PODMIOTY TRUDNIĄCE SIĘ RATOWNICTWEM GÓRNICZYM</a:t>
              </a:r>
            </a:p>
          </p:txBody>
        </p:sp>
      </p:grpSp>
      <p:grpSp>
        <p:nvGrpSpPr>
          <p:cNvPr id="28679" name="Grupa 1"/>
          <p:cNvGrpSpPr>
            <a:grpSpLocks/>
          </p:cNvGrpSpPr>
          <p:nvPr/>
        </p:nvGrpSpPr>
        <p:grpSpPr bwMode="auto">
          <a:xfrm>
            <a:off x="6588125" y="4757738"/>
            <a:ext cx="2368550" cy="1852612"/>
            <a:chOff x="55750" y="2225107"/>
            <a:chExt cx="2667000" cy="1592975"/>
          </a:xfrm>
        </p:grpSpPr>
        <p:sp>
          <p:nvSpPr>
            <p:cNvPr id="31" name="Prostokąt 30"/>
            <p:cNvSpPr/>
            <p:nvPr/>
          </p:nvSpPr>
          <p:spPr bwMode="auto">
            <a:xfrm>
              <a:off x="217450" y="2301235"/>
              <a:ext cx="2343600" cy="15168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/>
            </a:scene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7334"/>
                </a:buClr>
                <a:defRPr/>
              </a:pPr>
              <a:endParaRPr lang="pl-PL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8695" name="pole tekstowe 8"/>
            <p:cNvSpPr txBox="1">
              <a:spLocks noChangeArrowheads="1"/>
            </p:cNvSpPr>
            <p:nvPr/>
          </p:nvSpPr>
          <p:spPr bwMode="auto">
            <a:xfrm>
              <a:off x="55750" y="2225107"/>
              <a:ext cx="2667000" cy="1349678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334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7334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2000" dirty="0">
                  <a:solidFill>
                    <a:schemeClr val="bg1"/>
                  </a:solidFill>
                </a:rPr>
                <a:t>FIRMY USŁUGOWE</a:t>
              </a:r>
              <a:endParaRPr lang="pl-PL" altLang="pl-PL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dirty="0">
                  <a:solidFill>
                    <a:schemeClr val="bg1"/>
                  </a:solidFill>
                </a:rPr>
                <a:t>4003* </a:t>
              </a:r>
              <a:r>
                <a:rPr lang="pl-PL" altLang="pl-PL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ODDZIAŁÓW</a:t>
              </a:r>
            </a:p>
          </p:txBody>
        </p:sp>
      </p:grpSp>
      <p:sp>
        <p:nvSpPr>
          <p:cNvPr id="38" name="Strzałka w dół 37"/>
          <p:cNvSpPr/>
          <p:nvPr/>
        </p:nvSpPr>
        <p:spPr bwMode="auto">
          <a:xfrm rot="19401709">
            <a:off x="7390624" y="4043715"/>
            <a:ext cx="790529" cy="743789"/>
          </a:xfrm>
          <a:prstGeom prst="downArrow">
            <a:avLst/>
          </a:prstGeom>
          <a:solidFill>
            <a:srgbClr val="B48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endParaRPr lang="pl-PL" b="0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8681" name="Grupa 39"/>
          <p:cNvGrpSpPr>
            <a:grpSpLocks/>
          </p:cNvGrpSpPr>
          <p:nvPr/>
        </p:nvGrpSpPr>
        <p:grpSpPr bwMode="auto">
          <a:xfrm>
            <a:off x="6388100" y="425450"/>
            <a:ext cx="2592388" cy="1887538"/>
            <a:chOff x="4256169" y="-939547"/>
            <a:chExt cx="2667000" cy="1977441"/>
          </a:xfrm>
        </p:grpSpPr>
        <p:sp>
          <p:nvSpPr>
            <p:cNvPr id="41" name="Prostokąt 40"/>
            <p:cNvSpPr/>
            <p:nvPr/>
          </p:nvSpPr>
          <p:spPr bwMode="auto">
            <a:xfrm>
              <a:off x="4434954" y="-577786"/>
              <a:ext cx="2343600" cy="16156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/>
            </a:scene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007334"/>
                </a:buClr>
                <a:defRPr/>
              </a:pPr>
              <a:endParaRPr lang="pl-PL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2" name="pole tekstowe 8"/>
            <p:cNvSpPr txBox="1">
              <a:spLocks noChangeArrowheads="1"/>
            </p:cNvSpPr>
            <p:nvPr/>
          </p:nvSpPr>
          <p:spPr bwMode="auto">
            <a:xfrm>
              <a:off x="4256169" y="-939547"/>
              <a:ext cx="2667000" cy="177287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buClr>
                  <a:srgbClr val="007334"/>
                </a:buClr>
                <a:defRPr/>
              </a:pPr>
              <a:r>
                <a:rPr lang="pl-PL" dirty="0">
                  <a:solidFill>
                    <a:schemeClr val="bg1"/>
                  </a:solidFill>
                  <a:cs typeface="+mn-cs"/>
                </a:rPr>
                <a:t>ZAKŁADY WYKONUJĄCE ROBOTY GEOLOGICZNE</a:t>
              </a:r>
            </a:p>
            <a:p>
              <a:pPr algn="ctr" eaLnBrk="1" hangingPunct="1">
                <a:spcBef>
                  <a:spcPts val="0"/>
                </a:spcBef>
                <a:buClr>
                  <a:srgbClr val="007334"/>
                </a:buClr>
                <a:defRPr/>
              </a:pPr>
              <a:r>
                <a:rPr lang="pl-PL" sz="2400" dirty="0">
                  <a:solidFill>
                    <a:schemeClr val="bg1"/>
                  </a:solidFill>
                  <a:cs typeface="+mn-cs"/>
                </a:rPr>
                <a:t>192</a:t>
              </a:r>
            </a:p>
          </p:txBody>
        </p:sp>
      </p:grpSp>
      <p:sp>
        <p:nvSpPr>
          <p:cNvPr id="43" name="Strzałka w dół 42"/>
          <p:cNvSpPr/>
          <p:nvPr/>
        </p:nvSpPr>
        <p:spPr bwMode="auto">
          <a:xfrm>
            <a:off x="4250483" y="4261500"/>
            <a:ext cx="894468" cy="531674"/>
          </a:xfrm>
          <a:prstGeom prst="downArrow">
            <a:avLst/>
          </a:prstGeom>
          <a:solidFill>
            <a:srgbClr val="B48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b="0" dirty="0">
                <a:solidFill>
                  <a:srgbClr val="000000"/>
                </a:solidFill>
                <a:cs typeface="+mn-cs"/>
              </a:rPr>
              <a:t>                 </a:t>
            </a:r>
          </a:p>
        </p:txBody>
      </p:sp>
      <p:sp>
        <p:nvSpPr>
          <p:cNvPr id="12" name="Strzałka w dół 11"/>
          <p:cNvSpPr/>
          <p:nvPr/>
        </p:nvSpPr>
        <p:spPr bwMode="auto">
          <a:xfrm rot="10800000">
            <a:off x="3148378" y="2538453"/>
            <a:ext cx="864096" cy="684000"/>
          </a:xfrm>
          <a:prstGeom prst="downArrow">
            <a:avLst/>
          </a:prstGeom>
          <a:solidFill>
            <a:srgbClr val="B48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endParaRPr lang="pl-PL" b="0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8684" name="Grupa 2"/>
          <p:cNvGrpSpPr>
            <a:grpSpLocks/>
          </p:cNvGrpSpPr>
          <p:nvPr/>
        </p:nvGrpSpPr>
        <p:grpSpPr bwMode="auto">
          <a:xfrm>
            <a:off x="103188" y="131763"/>
            <a:ext cx="6048375" cy="2508250"/>
            <a:chOff x="-52761" y="-655902"/>
            <a:chExt cx="6388100" cy="3133270"/>
          </a:xfrm>
        </p:grpSpPr>
        <p:grpSp>
          <p:nvGrpSpPr>
            <p:cNvPr id="28688" name="Grupa 2"/>
            <p:cNvGrpSpPr>
              <a:grpSpLocks/>
            </p:cNvGrpSpPr>
            <p:nvPr/>
          </p:nvGrpSpPr>
          <p:grpSpPr bwMode="auto">
            <a:xfrm>
              <a:off x="-52761" y="-655902"/>
              <a:ext cx="6388100" cy="3133270"/>
              <a:chOff x="3761253" y="3285975"/>
              <a:chExt cx="2943653" cy="2131115"/>
            </a:xfrm>
          </p:grpSpPr>
          <p:sp>
            <p:nvSpPr>
              <p:cNvPr id="35" name="Prostokąt 34"/>
              <p:cNvSpPr/>
              <p:nvPr/>
            </p:nvSpPr>
            <p:spPr bwMode="auto">
              <a:xfrm>
                <a:off x="3950295" y="3934768"/>
                <a:ext cx="2493367" cy="3399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perspectiveRelaxedModerately"/>
                <a:lightRig rig="threePt" dir="t"/>
              </a:scene3d>
            </p:spPr>
            <p:style>
              <a:lnRef idx="0">
                <a:scrgbClr r="0" g="0" b="0"/>
              </a:lnRef>
              <a:fillRef idx="1003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>
                    <a:srgbClr val="007334"/>
                  </a:buClr>
                  <a:defRPr/>
                </a:pPr>
                <a:r>
                  <a:rPr lang="pl-PL" b="0" dirty="0">
                    <a:solidFill>
                      <a:srgbClr val="000000"/>
                    </a:solidFill>
                    <a:cs typeface="+mn-cs"/>
                  </a:rPr>
                  <a:t>                                                   </a:t>
                </a:r>
              </a:p>
            </p:txBody>
          </p:sp>
          <p:sp>
            <p:nvSpPr>
              <p:cNvPr id="27667" name="pole tekstowe 8"/>
              <p:cNvSpPr txBox="1">
                <a:spLocks noChangeArrowheads="1"/>
              </p:cNvSpPr>
              <p:nvPr/>
            </p:nvSpPr>
            <p:spPr bwMode="auto">
              <a:xfrm>
                <a:off x="3761253" y="3285975"/>
                <a:ext cx="2943653" cy="2131115"/>
              </a:xfrm>
              <a:prstGeom prst="rect">
                <a:avLst/>
              </a:prstGeom>
              <a:solidFill>
                <a:srgbClr val="ADB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7334"/>
                  </a:buClr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7334"/>
                  </a:buClr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7334"/>
                  </a:buClr>
                  <a:buChar char="•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7334"/>
                  </a:buClr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7334"/>
                  </a:buClr>
                  <a:buChar char="»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334"/>
                  </a:buClr>
                  <a:buChar char="»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334"/>
                  </a:buClr>
                  <a:buChar char="»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334"/>
                  </a:buClr>
                  <a:buChar char="»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334"/>
                  </a:buClr>
                  <a:buChar char="»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pl-PL" altLang="pl-PL" dirty="0"/>
                  <a:t>ZAKŁADY GÓRNICZE: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2000" dirty="0"/>
                  <a:t>PODZIEMNE</a:t>
                </a:r>
                <a:r>
                  <a:rPr lang="pl-PL" altLang="pl-PL" sz="2000" dirty="0">
                    <a:solidFill>
                      <a:srgbClr val="000000"/>
                    </a:solidFill>
                  </a:rPr>
                  <a:t> </a:t>
                </a:r>
                <a:r>
                  <a:rPr lang="pl-PL" altLang="pl-PL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         		</a:t>
                </a:r>
                <a:r>
                  <a:rPr lang="pl-PL" altLang="pl-PL" sz="2000" dirty="0">
                    <a:solidFill>
                      <a:srgbClr val="000000"/>
                    </a:solidFill>
                  </a:rPr>
                  <a:t>– </a:t>
                </a:r>
                <a:r>
                  <a:rPr lang="pl-PL" altLang="pl-PL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   </a:t>
                </a:r>
                <a:r>
                  <a:rPr lang="pl-PL" altLang="pl-PL" dirty="0">
                    <a:solidFill>
                      <a:srgbClr val="C00000"/>
                    </a:solidFill>
                  </a:rPr>
                  <a:t>40</a:t>
                </a:r>
                <a:endParaRPr lang="pl-PL" altLang="pl-PL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18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dirty="0">
                    <a:solidFill>
                      <a:srgbClr val="000000"/>
                    </a:solidFill>
                  </a:rPr>
                  <a:t>ODKRYWKOWE </a:t>
                </a:r>
                <a:r>
                  <a:rPr lang="pl-PL" altLang="pl-PL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		 </a:t>
                </a:r>
                <a:r>
                  <a:rPr lang="pl-PL" altLang="pl-PL" sz="1800" dirty="0">
                    <a:solidFill>
                      <a:srgbClr val="000000"/>
                    </a:solidFill>
                  </a:rPr>
                  <a:t>–        </a:t>
                </a:r>
                <a:r>
                  <a:rPr lang="pl-PL" altLang="pl-PL" sz="2200" dirty="0">
                    <a:solidFill>
                      <a:srgbClr val="C00000"/>
                    </a:solidFill>
                  </a:rPr>
                  <a:t>7399 </a:t>
                </a:r>
                <a:r>
                  <a:rPr lang="pl-PL" altLang="pl-PL" sz="1800" dirty="0">
                    <a:solidFill>
                      <a:srgbClr val="000000"/>
                    </a:solidFill>
                  </a:rPr>
                  <a:t>OTWOROWE </a:t>
                </a:r>
                <a:r>
                  <a:rPr lang="pl-PL" altLang="pl-PL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     		 </a:t>
                </a:r>
                <a:r>
                  <a:rPr lang="pl-PL" altLang="pl-PL" sz="1800" dirty="0">
                    <a:solidFill>
                      <a:srgbClr val="000000"/>
                    </a:solidFill>
                  </a:rPr>
                  <a:t>– </a:t>
                </a:r>
                <a:r>
                  <a:rPr lang="pl-PL" altLang="pl-PL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     </a:t>
                </a:r>
                <a:r>
                  <a:rPr lang="pl-PL" altLang="pl-PL" sz="2200" dirty="0">
                    <a:solidFill>
                      <a:srgbClr val="C00000"/>
                    </a:solidFill>
                  </a:rPr>
                  <a:t>93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pl-PL" altLang="pl-PL" sz="500" dirty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l-PL" altLang="pl-PL" sz="1800" dirty="0">
                    <a:solidFill>
                      <a:srgbClr val="000000"/>
                    </a:solidFill>
                  </a:rPr>
                  <a:t>PROW</a:t>
                </a:r>
                <a:r>
                  <a:rPr lang="pl-PL" altLang="pl-PL" sz="1800" dirty="0">
                    <a:solidFill>
                      <a:srgbClr val="000000"/>
                    </a:solidFill>
                    <a:latin typeface="+mj-lt"/>
                  </a:rPr>
                  <a:t>ADZĄCE</a:t>
                </a:r>
                <a:r>
                  <a:rPr lang="pl-PL" altLang="pl-PL" sz="1800" dirty="0">
                    <a:solidFill>
                      <a:srgbClr val="000000"/>
                    </a:solidFill>
                  </a:rPr>
                  <a:t> ROBOTY PODZIEMNE </a:t>
                </a:r>
                <a:br>
                  <a:rPr lang="pl-PL" altLang="pl-PL" sz="1800" dirty="0">
                    <a:solidFill>
                      <a:srgbClr val="000000"/>
                    </a:solidFill>
                  </a:rPr>
                </a:br>
                <a:r>
                  <a:rPr lang="pl-PL" altLang="pl-PL" sz="1800" dirty="0">
                    <a:solidFill>
                      <a:srgbClr val="000000"/>
                    </a:solidFill>
                  </a:rPr>
                  <a:t>TECHN</a:t>
                </a:r>
                <a:r>
                  <a:rPr lang="pl-PL" altLang="pl-PL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r>
                  <a:rPr lang="pl-PL" altLang="pl-PL" sz="1800" dirty="0">
                    <a:solidFill>
                      <a:srgbClr val="000000"/>
                    </a:solidFill>
                  </a:rPr>
                  <a:t> GÓRNICZ</a:t>
                </a:r>
                <a:r>
                  <a:rPr lang="pl-PL" altLang="pl-PL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Ą</a:t>
                </a:r>
                <a:r>
                  <a:rPr lang="pl-PL" altLang="pl-PL" sz="1800" dirty="0">
                    <a:solidFill>
                      <a:srgbClr val="000000"/>
                    </a:solidFill>
                  </a:rPr>
                  <a:t> </a:t>
                </a:r>
                <a:r>
                  <a:rPr lang="pl-PL" altLang="pl-PL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   	 </a:t>
                </a:r>
                <a:r>
                  <a:rPr lang="pl-PL" altLang="pl-PL" sz="2000" dirty="0">
                    <a:solidFill>
                      <a:srgbClr val="000000"/>
                    </a:solidFill>
                  </a:rPr>
                  <a:t>–       </a:t>
                </a:r>
                <a:r>
                  <a:rPr lang="pl-PL" altLang="pl-PL" sz="2200" dirty="0">
                    <a:solidFill>
                      <a:srgbClr val="C00000"/>
                    </a:solidFill>
                  </a:rPr>
                  <a:t>22</a:t>
                </a:r>
              </a:p>
            </p:txBody>
          </p:sp>
        </p:grpSp>
        <p:sp>
          <p:nvSpPr>
            <p:cNvPr id="28689" name="pole tekstowe 1"/>
            <p:cNvSpPr txBox="1">
              <a:spLocks noChangeArrowheads="1"/>
            </p:cNvSpPr>
            <p:nvPr/>
          </p:nvSpPr>
          <p:spPr bwMode="auto">
            <a:xfrm>
              <a:off x="-37671" y="-83107"/>
              <a:ext cx="6313974" cy="6535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334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7334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dirty="0">
                  <a:solidFill>
                    <a:schemeClr val="bg1"/>
                  </a:solidFill>
                </a:rPr>
                <a:t>PODZIEMNE</a:t>
              </a:r>
              <a:r>
                <a:rPr lang="pl-PL" altLang="pl-PL" sz="2800" dirty="0">
                  <a:solidFill>
                    <a:schemeClr val="bg1"/>
                  </a:solidFill>
                </a:rPr>
                <a:t>	        </a:t>
              </a:r>
              <a:r>
                <a:rPr lang="pl-PL" altLang="pl-PL" sz="1800" dirty="0">
                  <a:solidFill>
                    <a:schemeClr val="bg1"/>
                  </a:solidFill>
                </a:rPr>
                <a:t>–    </a:t>
              </a:r>
              <a:r>
                <a:rPr lang="pl-PL" altLang="pl-PL" sz="2800" dirty="0">
                  <a:solidFill>
                    <a:schemeClr val="bg1"/>
                  </a:solidFill>
                </a:rPr>
                <a:t>  41</a:t>
              </a:r>
            </a:p>
          </p:txBody>
        </p:sp>
      </p:grpSp>
      <p:sp>
        <p:nvSpPr>
          <p:cNvPr id="29" name="Strzałka w dół 28"/>
          <p:cNvSpPr/>
          <p:nvPr/>
        </p:nvSpPr>
        <p:spPr bwMode="auto">
          <a:xfrm rot="12685850">
            <a:off x="7099122" y="2115096"/>
            <a:ext cx="894468" cy="1260000"/>
          </a:xfrm>
          <a:prstGeom prst="downArrow">
            <a:avLst/>
          </a:prstGeom>
          <a:solidFill>
            <a:srgbClr val="B48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endParaRPr lang="pl-PL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2" name="Strzałka w dół 31"/>
          <p:cNvSpPr/>
          <p:nvPr/>
        </p:nvSpPr>
        <p:spPr bwMode="auto">
          <a:xfrm rot="1288803">
            <a:off x="1416897" y="4206930"/>
            <a:ext cx="894468" cy="531674"/>
          </a:xfrm>
          <a:prstGeom prst="downArrow">
            <a:avLst/>
          </a:prstGeom>
          <a:solidFill>
            <a:srgbClr val="B489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b="0" dirty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28687" name="pole tekstowe 2"/>
          <p:cNvSpPr txBox="1">
            <a:spLocks noChangeArrowheads="1"/>
          </p:cNvSpPr>
          <p:nvPr/>
        </p:nvSpPr>
        <p:spPr bwMode="auto">
          <a:xfrm>
            <a:off x="74613" y="6337300"/>
            <a:ext cx="85423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500"/>
              <a:t>*ilość oddziałów firm może być zawyżona ze względu </a:t>
            </a:r>
            <a:br>
              <a:rPr lang="pl-PL" altLang="pl-PL" sz="1500"/>
            </a:br>
            <a:r>
              <a:rPr lang="pl-PL" altLang="pl-PL" sz="1500"/>
              <a:t>na powtarzalność realizowanych usług w ramach kilku zakładów górniczych.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821242" y="3811528"/>
            <a:ext cx="464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wg stanu na 31.12.2017 r.</a:t>
            </a:r>
          </a:p>
        </p:txBody>
      </p:sp>
    </p:spTree>
    <p:extLst>
      <p:ext uri="{BB962C8B-B14F-4D97-AF65-F5344CB8AC3E}">
        <p14:creationId xmlns:p14="http://schemas.microsoft.com/office/powerpoint/2010/main" val="39678167"/>
      </p:ext>
    </p:extLst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1580556" y="152403"/>
            <a:ext cx="7239594" cy="1008055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67587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64A667F-D8E3-4A43-A85E-DBA2BF4086EB}" type="slidenum">
              <a:rPr lang="pl-PL" altLang="pl-PL" smtClean="0"/>
              <a:pPr/>
              <a:t>30</a:t>
            </a:fld>
            <a:endParaRPr lang="pl-PL" altLang="pl-PL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80070" y="-243408"/>
            <a:ext cx="8172450" cy="172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8000" rIns="18000" bIns="18000" anchor="ctr"/>
          <a:lstStyle/>
          <a:p>
            <a:pPr algn="ctr">
              <a:lnSpc>
                <a:spcPct val="90000"/>
              </a:lnSpc>
              <a:defRPr/>
            </a:pP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Pylice płuc 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w poszczególnych rodzajach górnictwa w latach 2009-2017</a:t>
            </a:r>
          </a:p>
          <a:p>
            <a:pPr algn="ctr">
              <a:lnSpc>
                <a:spcPct val="90000"/>
              </a:lnSpc>
              <a:defRPr/>
            </a:pPr>
            <a:endParaRPr lang="pl-PL" sz="1050" b="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pl-PL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Dane Instytutu Medycyny Pracy</a:t>
            </a:r>
          </a:p>
        </p:txBody>
      </p:sp>
      <p:graphicFrame>
        <p:nvGraphicFramePr>
          <p:cNvPr id="4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063576"/>
              </p:ext>
            </p:extLst>
          </p:nvPr>
        </p:nvGraphicFramePr>
        <p:xfrm>
          <a:off x="494113" y="1391568"/>
          <a:ext cx="8251328" cy="469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1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2016194" y="104774"/>
            <a:ext cx="6588056" cy="109197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0800" y="1544638"/>
          <a:ext cx="885983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5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D585B2-D559-4F3E-8AC0-464399BAF317}" type="slidenum">
              <a:rPr lang="pl-PL" altLang="pl-PL" sz="13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 sz="1300"/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285750" y="1000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l-PL" altLang="pl-PL" sz="1800"/>
          </a:p>
        </p:txBody>
      </p:sp>
      <p:sp>
        <p:nvSpPr>
          <p:cNvPr id="3" name="Prostokąt 2"/>
          <p:cNvSpPr/>
          <p:nvPr/>
        </p:nvSpPr>
        <p:spPr>
          <a:xfrm>
            <a:off x="1925672" y="76684"/>
            <a:ext cx="6769100" cy="757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alt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Trwały ubytek słuchu </a:t>
            </a:r>
            <a:r>
              <a:rPr lang="pl-PL" altLang="pl-PL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 górnictwie ogółem w latach 2009-2017</a:t>
            </a:r>
            <a:endParaRPr lang="pl-PL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682116" y="858839"/>
            <a:ext cx="5256212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Dane Instytutu Medycyny Pracy</a:t>
            </a:r>
          </a:p>
        </p:txBody>
      </p:sp>
    </p:spTree>
    <p:extLst>
      <p:ext uri="{BB962C8B-B14F-4D97-AF65-F5344CB8AC3E}">
        <p14:creationId xmlns:p14="http://schemas.microsoft.com/office/powerpoint/2010/main" val="3647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1883638" y="80963"/>
            <a:ext cx="6588056" cy="101441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98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41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dirty="0">
                <a:solidFill>
                  <a:srgbClr val="C00000"/>
                </a:solidFill>
              </a:rPr>
              <a:t>Zespół wibracyjny </a:t>
            </a:r>
            <a:r>
              <a:rPr lang="pl-PL" altLang="pl-PL" dirty="0"/>
              <a:t>w górnictwie</a:t>
            </a:r>
            <a:br>
              <a:rPr lang="pl-PL" altLang="pl-PL" dirty="0"/>
            </a:br>
            <a:r>
              <a:rPr lang="pl-PL" altLang="pl-PL" dirty="0"/>
              <a:t>w latach 2010-2017</a:t>
            </a:r>
            <a:br>
              <a:rPr lang="pl-PL" altLang="pl-PL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altLang="pl-PL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373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180975" y="1557338"/>
          <a:ext cx="9394825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4" imgW="11134593" imgH="4771940" progId="Excel.Chart.8">
                  <p:embed/>
                </p:oleObj>
              </mc:Choice>
              <mc:Fallback>
                <p:oleObj name="Chart" r:id="rId4" imgW="11134593" imgH="4771940" progId="Excel.Chart.8">
                  <p:embed/>
                  <p:pic>
                    <p:nvPicPr>
                      <p:cNvPr id="7373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557338"/>
                        <a:ext cx="9394825" cy="402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56227B-DD24-4760-9CB0-F48980C8A62C}" type="slidenum">
              <a:rPr lang="pl-PL" altLang="pl-PL" sz="13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 sz="1300"/>
          </a:p>
        </p:txBody>
      </p:sp>
      <p:sp>
        <p:nvSpPr>
          <p:cNvPr id="73733" name="Rectangle 2"/>
          <p:cNvSpPr>
            <a:spLocks noChangeArrowheads="1"/>
          </p:cNvSpPr>
          <p:nvPr/>
        </p:nvSpPr>
        <p:spPr bwMode="auto">
          <a:xfrm>
            <a:off x="285750" y="1000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l-PL" altLang="pl-PL" sz="1800"/>
          </a:p>
        </p:txBody>
      </p:sp>
      <p:sp>
        <p:nvSpPr>
          <p:cNvPr id="6" name="pole tekstowe 5"/>
          <p:cNvSpPr txBox="1"/>
          <p:nvPr/>
        </p:nvSpPr>
        <p:spPr>
          <a:xfrm>
            <a:off x="2627313" y="836613"/>
            <a:ext cx="5256212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Dane Instytutu Medycyny Pracy</a:t>
            </a:r>
          </a:p>
        </p:txBody>
      </p:sp>
    </p:spTree>
    <p:extLst>
      <p:ext uri="{BB962C8B-B14F-4D97-AF65-F5344CB8AC3E}">
        <p14:creationId xmlns:p14="http://schemas.microsoft.com/office/powerpoint/2010/main" val="22207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C3C614-0D92-470D-9750-3E17EB43DFCF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852557" y="95098"/>
            <a:ext cx="6876704" cy="883629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36738" y="31750"/>
            <a:ext cx="69135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alt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STRATEGIA – CELE W ZAKRESIE POPRAWY STANU BHP</a:t>
            </a:r>
            <a:endParaRPr lang="pl-PL" altLang="pl-PL" sz="2200" dirty="0">
              <a:solidFill>
                <a:srgbClr val="CC0000"/>
              </a:solidFill>
            </a:endParaRPr>
          </a:p>
          <a:p>
            <a:pPr algn="ctr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alt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</a:p>
        </p:txBody>
      </p:sp>
      <p:sp>
        <p:nvSpPr>
          <p:cNvPr id="60423" name="Prostokąt 1"/>
          <p:cNvSpPr>
            <a:spLocks noChangeArrowheads="1"/>
          </p:cNvSpPr>
          <p:nvPr/>
        </p:nvSpPr>
        <p:spPr bwMode="auto">
          <a:xfrm>
            <a:off x="2411413" y="1042988"/>
            <a:ext cx="655320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1800" b="0"/>
          </a:p>
        </p:txBody>
      </p:sp>
      <p:sp>
        <p:nvSpPr>
          <p:cNvPr id="60424" name="pole tekstowe 5"/>
          <p:cNvSpPr txBox="1">
            <a:spLocks noChangeArrowheads="1"/>
          </p:cNvSpPr>
          <p:nvPr/>
        </p:nvSpPr>
        <p:spPr bwMode="auto">
          <a:xfrm>
            <a:off x="-2" y="1507973"/>
            <a:ext cx="712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pl-PL" altLang="pl-PL" sz="2000" dirty="0"/>
              <a:t>Poprawa bezpieczeństwa pracy i ochrona zdrowia górników,</a:t>
            </a:r>
          </a:p>
        </p:txBody>
      </p:sp>
      <p:sp>
        <p:nvSpPr>
          <p:cNvPr id="60427" name="pole tekstowe 5"/>
          <p:cNvSpPr txBox="1">
            <a:spLocks noChangeArrowheads="1"/>
          </p:cNvSpPr>
          <p:nvPr/>
        </p:nvSpPr>
        <p:spPr bwMode="auto">
          <a:xfrm>
            <a:off x="-1" y="2352665"/>
            <a:ext cx="7127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1200"/>
              </a:spcBef>
              <a:buClrTx/>
            </a:pPr>
            <a:r>
              <a:rPr lang="pl-PL" altLang="pl-PL" sz="2000" dirty="0"/>
              <a:t>Ograniczenie liczby wypadków                           i niebezpiecznych zdarzeń w związku                    z wyrobami stosowanymi w górnictwie,</a:t>
            </a:r>
          </a:p>
        </p:txBody>
      </p:sp>
      <p:sp>
        <p:nvSpPr>
          <p:cNvPr id="60428" name="pole tekstowe 5"/>
          <p:cNvSpPr txBox="1">
            <a:spLocks noChangeArrowheads="1"/>
          </p:cNvSpPr>
          <p:nvPr/>
        </p:nvSpPr>
        <p:spPr bwMode="auto">
          <a:xfrm>
            <a:off x="49899" y="3565239"/>
            <a:ext cx="6288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1200"/>
              </a:spcBef>
              <a:buClrTx/>
            </a:pPr>
            <a:r>
              <a:rPr lang="pl-PL" altLang="pl-PL" sz="2000" dirty="0"/>
              <a:t>Optymalne zagospodarowanie złóż kopalin oraz ograniczenie uciążliwości oddziaływania górnictwa na ludzi              i środowisko,</a:t>
            </a:r>
          </a:p>
        </p:txBody>
      </p:sp>
      <p:sp>
        <p:nvSpPr>
          <p:cNvPr id="60429" name="pole tekstowe 5"/>
          <p:cNvSpPr txBox="1">
            <a:spLocks noChangeArrowheads="1"/>
          </p:cNvSpPr>
          <p:nvPr/>
        </p:nvSpPr>
        <p:spPr bwMode="auto">
          <a:xfrm>
            <a:off x="28748" y="4976553"/>
            <a:ext cx="60720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1200"/>
              </a:spcBef>
              <a:buClrTx/>
            </a:pPr>
            <a:r>
              <a:rPr lang="pl-PL" altLang="pl-PL" sz="2000" dirty="0"/>
              <a:t>Stworzenie nowych ram działania urzędów górniczych w dziedzinie komunikacji społecznej.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7" y="2047845"/>
            <a:ext cx="2842853" cy="384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042604"/>
      </p:ext>
    </p:extLst>
  </p:cSld>
  <p:clrMapOvr>
    <a:masterClrMapping/>
  </p:clrMapOvr>
  <p:transition spd="med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B3E898-D330-40D3-85A7-478D59C2F9C2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123728" y="188640"/>
            <a:ext cx="6192688" cy="778963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DZIAŁANIA PREWENCYJNE – KONFERENCJE, SPOTKANIA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60338" y="1268413"/>
            <a:ext cx="8642350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pl-PL" altLang="pl-PL" sz="2150" dirty="0"/>
              <a:t>WUG + ZG SITG + GIG - cykliczne konferencje pt.: „</a:t>
            </a:r>
            <a:r>
              <a:rPr lang="pl-PL" altLang="pl-PL" sz="2150" dirty="0">
                <a:solidFill>
                  <a:srgbClr val="C00000"/>
                </a:solidFill>
              </a:rPr>
              <a:t>PROBLEMY BEZPIECZEŃSTWA I OCHRONY ZDROWIA W POLSKIM GÓRNICTWIE</a:t>
            </a:r>
            <a:r>
              <a:rPr lang="pl-PL" altLang="pl-PL" sz="2150" dirty="0"/>
              <a:t>”;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pl-PL" sz="21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Spotkania i narady z kierownictwem zakładów górniczych, pracownikami służb bhp </a:t>
            </a:r>
            <a:br>
              <a:rPr lang="pl-PL" sz="215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l-PL" sz="21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 przedstawicielami SIP;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pl-PL" sz="2150" dirty="0">
                <a:solidFill>
                  <a:srgbClr val="006600"/>
                </a:solidFill>
              </a:rPr>
              <a:t>Spotkania informacyjne z osobami dozoru ruchu zakładów górniczych połączone ze szkoleniami popularyzującymi tzw. „dobre praktyki w górnictwie”;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pl-PL" sz="2150" dirty="0"/>
              <a:t>Spotkania z przodowymi brygad robót chodnikowych i ścianowych oraz zespołów rabunkowych we wszystkich podziemnych zakładach górniczych;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pl-PL" sz="2150" dirty="0">
                <a:solidFill>
                  <a:srgbClr val="990000"/>
                </a:solidFill>
              </a:rPr>
              <a:t>Działalność zespołów porozumiewawczych.</a:t>
            </a:r>
          </a:p>
        </p:txBody>
      </p:sp>
    </p:spTree>
  </p:cSld>
  <p:clrMapOvr>
    <a:masterClrMapping/>
  </p:clrMapOvr>
  <p:transition spd="med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83297F-AD1E-4F00-AF3C-A0B166A30281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483768" y="188640"/>
            <a:ext cx="5976664" cy="778831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DZIAŁANIA PREWENCYJNE –</a:t>
            </a:r>
          </a:p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KOMISJE SPECJALNE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8286" y="1196752"/>
            <a:ext cx="903649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Komisja ds. Zagrożeń w Zakładach Górniczych</a:t>
            </a:r>
            <a:r>
              <a:rPr lang="pl-PL" dirty="0"/>
              <a:t> - opiniowanie stanu rozpoznania i zwalczania zagrożeń naturalnych w zakładach górniczych;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sz="8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C00000"/>
                </a:solidFill>
              </a:rPr>
              <a:t>Komisja Bezpieczeństwa Pracy w Górnictwie </a:t>
            </a:r>
            <a:r>
              <a:rPr lang="pl-PL" dirty="0"/>
              <a:t>- przygotowywanie i przedkładanie Prezesowi WUG  opinii dotyczących stanu bezpieczeństwa pracy w górnictwie;</a:t>
            </a:r>
          </a:p>
          <a:p>
            <a:pPr>
              <a:defRPr/>
            </a:pPr>
            <a:endParaRPr lang="pl-PL" sz="8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6600"/>
                </a:solidFill>
              </a:rPr>
              <a:t>Komisja ds. Ochrony Powierzchni</a:t>
            </a:r>
            <a:r>
              <a:rPr lang="pl-PL" dirty="0"/>
              <a:t> - opiniowanie stanu bezpieczeństwa powszechnego, związanego z ruchem zakładu górniczego;</a:t>
            </a:r>
          </a:p>
          <a:p>
            <a:pPr>
              <a:defRPr/>
            </a:pPr>
            <a:endParaRPr lang="pl-PL" sz="8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solidFill>
                  <a:srgbClr val="00B050"/>
                </a:solidFill>
              </a:rPr>
              <a:t>Komisja ds. Szkoleń w Górnictwie (powołana 3.11.2017 r.) </a:t>
            </a:r>
            <a:r>
              <a:rPr lang="pl-PL" altLang="pl-PL" dirty="0"/>
              <a:t>przedstawianie Prezesowi WUG opinii, wniosków oraz propozy­cji dotyczących organizacji i prowadzenia szkoleń osób wykonujących czynności w ruchu zakładu górniczego albo zakładu. </a:t>
            </a:r>
          </a:p>
          <a:p>
            <a:pPr>
              <a:defRPr/>
            </a:pPr>
            <a:endParaRPr lang="pl-PL" sz="8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800080"/>
                </a:solidFill>
              </a:rPr>
              <a:t>Komisje powołane w celu wyjaśnienia przyczyn </a:t>
            </a:r>
            <a:br>
              <a:rPr lang="pl-PL" dirty="0">
                <a:solidFill>
                  <a:srgbClr val="800080"/>
                </a:solidFill>
              </a:rPr>
            </a:br>
            <a:r>
              <a:rPr lang="pl-PL" dirty="0">
                <a:solidFill>
                  <a:srgbClr val="800080"/>
                </a:solidFill>
              </a:rPr>
              <a:t>i okoliczności zaistniałych katastrof, zdarzeń i wypadków.</a:t>
            </a:r>
          </a:p>
        </p:txBody>
      </p:sp>
    </p:spTree>
    <p:extLst>
      <p:ext uri="{BB962C8B-B14F-4D97-AF65-F5344CB8AC3E}">
        <p14:creationId xmlns:p14="http://schemas.microsoft.com/office/powerpoint/2010/main" val="215553977"/>
      </p:ext>
    </p:extLst>
  </p:cSld>
  <p:clrMapOvr>
    <a:masterClrMapping/>
  </p:clrMapOvr>
  <p:transition spd="med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5F48D-D53C-4EE5-9421-E6F3B720325C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691680" y="184715"/>
            <a:ext cx="7128470" cy="77279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DZIAŁANIA PREWENCYJNE –WSPÓŁPRACA  Z ZAKŁADEM UBEZPIECZEŃ SPOŁECZNYCH</a:t>
            </a:r>
          </a:p>
        </p:txBody>
      </p:sp>
      <p:graphicFrame>
        <p:nvGraphicFramePr>
          <p:cNvPr id="2" name="Wykres 4"/>
          <p:cNvGraphicFramePr>
            <a:graphicFrameLocks/>
          </p:cNvGraphicFramePr>
          <p:nvPr>
            <p:extLst/>
          </p:nvPr>
        </p:nvGraphicFramePr>
        <p:xfrm>
          <a:off x="0" y="2001838"/>
          <a:ext cx="3649663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zaokrąglony 5"/>
          <p:cNvSpPr/>
          <p:nvPr/>
        </p:nvSpPr>
        <p:spPr bwMode="auto">
          <a:xfrm>
            <a:off x="184973" y="1517111"/>
            <a:ext cx="3190672" cy="476726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/>
              <a:t>58 SZKOLEŃ </a:t>
            </a: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208361" y="5157192"/>
            <a:ext cx="3168352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>
                <a:solidFill>
                  <a:srgbClr val="C00000"/>
                </a:solidFill>
              </a:rPr>
              <a:t>7</a:t>
            </a:r>
            <a:r>
              <a:rPr lang="pl-PL" sz="2200" dirty="0"/>
              <a:t> FILMÓW SZKOLENIOWYCH</a:t>
            </a:r>
          </a:p>
        </p:txBody>
      </p:sp>
      <p:sp>
        <p:nvSpPr>
          <p:cNvPr id="19" name="Prostokąt zaokrąglony 18"/>
          <p:cNvSpPr/>
          <p:nvPr/>
        </p:nvSpPr>
        <p:spPr bwMode="auto">
          <a:xfrm>
            <a:off x="6138057" y="1619078"/>
            <a:ext cx="2867283" cy="47672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>
                <a:solidFill>
                  <a:srgbClr val="C00000"/>
                </a:solidFill>
              </a:rPr>
              <a:t>13</a:t>
            </a:r>
            <a:r>
              <a:rPr lang="pl-PL" sz="2200" dirty="0"/>
              <a:t> BROSZUR </a:t>
            </a: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5759624" y="4050119"/>
            <a:ext cx="3384376" cy="16004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>
                <a:solidFill>
                  <a:srgbClr val="C00000"/>
                </a:solidFill>
              </a:rPr>
              <a:t>5</a:t>
            </a:r>
            <a:r>
              <a:rPr lang="pl-PL" sz="2200" dirty="0"/>
              <a:t> MATERIAŁÓW SZKOLENIOWYCH W FORMIE PORADNIKÓW</a:t>
            </a:r>
          </a:p>
        </p:txBody>
      </p:sp>
      <p:pic>
        <p:nvPicPr>
          <p:cNvPr id="10" name="Obraz 9" descr="C:\Users\pok028\AppData\Local\Microsoft\Windows\INetCache\Content.Outlook\UVRFTYIJ\biblioteka bh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07" y="1619078"/>
            <a:ext cx="2859637" cy="2581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Prostokąt zaokrąglony 22"/>
          <p:cNvSpPr/>
          <p:nvPr/>
        </p:nvSpPr>
        <p:spPr bwMode="auto">
          <a:xfrm>
            <a:off x="6587406" y="2671365"/>
            <a:ext cx="2463027" cy="47672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>
                <a:solidFill>
                  <a:srgbClr val="C00000"/>
                </a:solidFill>
              </a:rPr>
              <a:t>13</a:t>
            </a:r>
            <a:r>
              <a:rPr lang="pl-PL" sz="2200" dirty="0"/>
              <a:t> ULOTEK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851">
            <a:off x="3795705" y="4355770"/>
            <a:ext cx="1780158" cy="250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327708"/>
      </p:ext>
    </p:extLst>
  </p:cSld>
  <p:clrMapOvr>
    <a:masterClrMapping/>
  </p:clrMapOvr>
  <p:transition spd="med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488D7A-CF2F-4409-B4C7-73E7F5DB0807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771800" y="8713"/>
            <a:ext cx="5976664" cy="778831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DZIAŁANIA PREWENCYJNE -DZIAŁALNOŚĆ WYDAWNICZA WUG</a:t>
            </a:r>
          </a:p>
        </p:txBody>
      </p:sp>
      <p:sp>
        <p:nvSpPr>
          <p:cNvPr id="66567" name="pole tekstowe 8"/>
          <p:cNvSpPr txBox="1">
            <a:spLocks noChangeArrowheads="1"/>
          </p:cNvSpPr>
          <p:nvPr/>
        </p:nvSpPr>
        <p:spPr bwMode="auto">
          <a:xfrm>
            <a:off x="3142753" y="4919008"/>
            <a:ext cx="6048672" cy="193899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altLang="pl-PL" sz="2000" dirty="0"/>
              <a:t>Zakładka „Najlepsze praktyki” </a:t>
            </a:r>
            <a:br>
              <a:rPr lang="pl-PL" altLang="pl-PL" sz="2000" dirty="0"/>
            </a:br>
            <a:r>
              <a:rPr lang="pl-PL" altLang="pl-PL" sz="2000" dirty="0"/>
              <a:t>na stronie internetowej </a:t>
            </a:r>
            <a:r>
              <a:rPr lang="pl-PL" altLang="pl-PL" sz="2000" dirty="0">
                <a:solidFill>
                  <a:srgbClr val="00B050"/>
                </a:solidFill>
                <a:hlinkClick r:id="rId3"/>
              </a:rPr>
              <a:t>www.wug.gov.pl</a:t>
            </a:r>
            <a:r>
              <a:rPr lang="pl-PL" altLang="pl-PL" sz="2000" dirty="0"/>
              <a:t>,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2000" dirty="0"/>
              <a:t>w której propagowane są najciekawsze projekty dot. poprawy bezpieczeństwa         i eliminowania ryzykownych </a:t>
            </a:r>
            <a:r>
              <a:rPr lang="pl-PL" sz="2000" dirty="0" err="1"/>
              <a:t>zachowań</a:t>
            </a:r>
            <a:r>
              <a:rPr lang="pl-PL" sz="2000" dirty="0"/>
              <a:t>.</a:t>
            </a:r>
            <a:endParaRPr lang="pl-PL" altLang="pl-PL" sz="2000" dirty="0">
              <a:solidFill>
                <a:srgbClr val="00B050"/>
              </a:solidFill>
            </a:endParaRPr>
          </a:p>
        </p:txBody>
      </p:sp>
      <p:sp>
        <p:nvSpPr>
          <p:cNvPr id="66568" name="pole tekstowe 10"/>
          <p:cNvSpPr txBox="1">
            <a:spLocks noChangeArrowheads="1"/>
          </p:cNvSpPr>
          <p:nvPr/>
        </p:nvSpPr>
        <p:spPr bwMode="auto">
          <a:xfrm>
            <a:off x="0" y="1079926"/>
            <a:ext cx="9144000" cy="110799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2200" dirty="0"/>
              <a:t>Periodyk naukowo – techniczny </a:t>
            </a:r>
            <a:r>
              <a:rPr lang="pl-PL" altLang="pl-PL" sz="2200" dirty="0"/>
              <a:t>„Bezpieczeństwo Pracy i Ochrona Środowiska w Górnictwie” wydawany jako miesięcznik od 1992 r.</a:t>
            </a:r>
          </a:p>
        </p:txBody>
      </p:sp>
      <p:pic>
        <p:nvPicPr>
          <p:cNvPr id="60424" name="Picture 2" descr="E:\8.2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43" y="2187922"/>
            <a:ext cx="20320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478510" y="2379775"/>
            <a:ext cx="5722938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200" dirty="0">
                <a:solidFill>
                  <a:srgbClr val="008000"/>
                </a:solidFill>
              </a:rPr>
              <a:t>Na łamach miesięcznika WUG publikowane są specjalistyczne artykuły dot. aktualnych zagadnień bezpieczeństwa                i higieny </a:t>
            </a:r>
            <a:r>
              <a:rPr lang="pl-PL" sz="2200">
                <a:solidFill>
                  <a:srgbClr val="008000"/>
                </a:solidFill>
              </a:rPr>
              <a:t>pracy oraz </a:t>
            </a:r>
            <a:r>
              <a:rPr lang="pl-PL" sz="2200" dirty="0">
                <a:solidFill>
                  <a:srgbClr val="008000"/>
                </a:solidFill>
              </a:rPr>
              <a:t>ochrony środowiska w górnictwie.</a:t>
            </a:r>
          </a:p>
          <a:p>
            <a:pPr algn="ctr">
              <a:defRPr/>
            </a:pPr>
            <a:endParaRPr lang="pl-PL" sz="2200" dirty="0">
              <a:solidFill>
                <a:srgbClr val="008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43" y="4701484"/>
            <a:ext cx="3117280" cy="2156516"/>
          </a:xfrm>
          <a:prstGeom prst="rect">
            <a:avLst/>
          </a:prstGeom>
        </p:spPr>
      </p:pic>
      <p:pic>
        <p:nvPicPr>
          <p:cNvPr id="60426" name="Picture 3" descr="C:\Users\Kasia\Desktop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28" y="2403898"/>
            <a:ext cx="191611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92431"/>
      </p:ext>
    </p:extLst>
  </p:cSld>
  <p:clrMapOvr>
    <a:masterClrMapping/>
  </p:clrMapOvr>
  <p:transition spd="med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5" y="3833172"/>
            <a:ext cx="2616195" cy="175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61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8AA334-3BC5-4F7F-87FC-127C63D4CC29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319" y="1298090"/>
            <a:ext cx="9091613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Fundacja „Bezpieczne Górnictwo im. W. Cybulskiego”: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100" dirty="0"/>
              <a:t>Konkursy promujące bezpieczeństwo pracy </a:t>
            </a:r>
            <a:br>
              <a:rPr lang="pl-PL" sz="2100" dirty="0"/>
            </a:br>
            <a:r>
              <a:rPr lang="pl-PL" sz="2100" dirty="0"/>
              <a:t>i tematykę górnictwa:</a:t>
            </a:r>
          </a:p>
          <a:p>
            <a:pPr>
              <a:defRPr/>
            </a:pPr>
            <a:endParaRPr lang="pl-PL" sz="21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solidFill>
                  <a:srgbClr val="990000"/>
                </a:solidFill>
              </a:rPr>
              <a:t>„Karbidka”;</a:t>
            </a:r>
          </a:p>
          <a:p>
            <a:pPr lvl="1">
              <a:defRPr/>
            </a:pPr>
            <a:endParaRPr lang="pl-PL" sz="2100" dirty="0">
              <a:solidFill>
                <a:srgbClr val="99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solidFill>
                  <a:srgbClr val="990000"/>
                </a:solidFill>
              </a:rPr>
              <a:t>Konkurs fotograficzny pt. „Na morzu                                  i na lądzie – nowoczesne oblicza górnictwa”;</a:t>
            </a:r>
          </a:p>
          <a:p>
            <a:pPr lvl="1">
              <a:defRPr/>
            </a:pPr>
            <a:endParaRPr lang="pl-PL" sz="2100" dirty="0">
              <a:solidFill>
                <a:srgbClr val="99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rgbClr val="00B050"/>
                </a:solidFill>
              </a:rPr>
              <a:t>„Bezpieczna kopalnia”.</a:t>
            </a:r>
          </a:p>
          <a:p>
            <a:pPr lvl="1">
              <a:defRPr/>
            </a:pPr>
            <a:endParaRPr lang="pl-PL" sz="2400" dirty="0">
              <a:solidFill>
                <a:srgbClr val="00B050"/>
              </a:solidFill>
            </a:endParaRPr>
          </a:p>
          <a:p>
            <a:pPr lvl="1">
              <a:defRPr/>
            </a:pPr>
            <a:endParaRPr lang="pl-PL" sz="2400" dirty="0">
              <a:solidFill>
                <a:srgbClr val="00B050"/>
              </a:solidFill>
            </a:endParaRPr>
          </a:p>
          <a:p>
            <a:pPr lvl="1">
              <a:defRPr/>
            </a:pPr>
            <a:endParaRPr lang="pl-PL" sz="24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100" dirty="0"/>
              <a:t>Wyróżnienia: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100" dirty="0"/>
              <a:t> „Dzielny górnik” za szczególną postawę godną naśladowania.</a:t>
            </a:r>
          </a:p>
        </p:txBody>
      </p:sp>
      <p:pic>
        <p:nvPicPr>
          <p:cNvPr id="68612" name="Obraz 5" descr="fundacjalogom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16" y="128398"/>
            <a:ext cx="8461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Obraz 12" descr="C:\Users\pok028\AppData\Local\Microsoft\Windows\INetCache\Content.Outlook\UVRFTYIJ\KARBIDKA RKLA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97" y="1988840"/>
            <a:ext cx="2378294" cy="1583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/>
        </p:nvSpPr>
        <p:spPr>
          <a:xfrm>
            <a:off x="1979712" y="211390"/>
            <a:ext cx="5976664" cy="778831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DZIAŁANIA PREWENCYJNE – FUNDACJA, KONKURSY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34034"/>
            <a:ext cx="2423160" cy="166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5905459"/>
      </p:ext>
    </p:extLst>
  </p:cSld>
  <p:clrMapOvr>
    <a:masterClrMapping/>
  </p:clrMapOvr>
  <p:transition spd="med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BAA144-E039-498D-A3EB-04BE15AC1E57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pic>
        <p:nvPicPr>
          <p:cNvPr id="7168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476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483768" y="332656"/>
            <a:ext cx="5976664" cy="432048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INNE DZIAŁANIA PREWENCYJNE</a:t>
            </a:r>
          </a:p>
        </p:txBody>
      </p:sp>
      <p:graphicFrame>
        <p:nvGraphicFramePr>
          <p:cNvPr id="2" name="Wykres 8"/>
          <p:cNvGraphicFramePr>
            <a:graphicFrameLocks/>
          </p:cNvGraphicFramePr>
          <p:nvPr>
            <p:extLst/>
          </p:nvPr>
        </p:nvGraphicFramePr>
        <p:xfrm>
          <a:off x="2495208" y="1484784"/>
          <a:ext cx="6300217" cy="373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269273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4" y="1414295"/>
            <a:ext cx="2115016" cy="1410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655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C622FA-B581-48E2-AA25-0C1AA08042AD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3795" name="pole tekstowe 7"/>
          <p:cNvSpPr txBox="1">
            <a:spLocks noChangeArrowheads="1"/>
          </p:cNvSpPr>
          <p:nvPr/>
        </p:nvSpPr>
        <p:spPr bwMode="auto">
          <a:xfrm>
            <a:off x="64840" y="2622923"/>
            <a:ext cx="90883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*)wydobywające węgiel  kamienny, prowadzące działalność na </a:t>
            </a:r>
            <a:r>
              <a:rPr lang="pl-PL" altLang="pl-PL" sz="1600" dirty="0"/>
              <a:t>32</a:t>
            </a:r>
            <a:r>
              <a:rPr lang="pl-PL" altLang="pl-PL" sz="1400" dirty="0"/>
              <a:t> ruchach,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**)w strukturach SRK S.A.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***) dane wg ARP S.A.</a:t>
            </a:r>
          </a:p>
        </p:txBody>
      </p:sp>
      <p:sp>
        <p:nvSpPr>
          <p:cNvPr id="33796" name="Prostokąt zaokrąglony 3"/>
          <p:cNvSpPr>
            <a:spLocks noChangeArrowheads="1"/>
          </p:cNvSpPr>
          <p:nvPr/>
        </p:nvSpPr>
        <p:spPr bwMode="auto">
          <a:xfrm>
            <a:off x="342900" y="1104900"/>
            <a:ext cx="8804275" cy="51077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</a:rPr>
              <a:t>KWK</a:t>
            </a:r>
            <a:r>
              <a:rPr lang="pl-PL" altLang="pl-PL" sz="2000" dirty="0">
                <a:solidFill>
                  <a:schemeClr val="bg1"/>
                </a:solidFill>
              </a:rPr>
              <a:t>: </a:t>
            </a:r>
            <a:r>
              <a:rPr lang="pl-PL" altLang="pl-PL" dirty="0">
                <a:solidFill>
                  <a:schemeClr val="bg1"/>
                </a:solidFill>
              </a:rPr>
              <a:t>21*</a:t>
            </a:r>
            <a:r>
              <a:rPr lang="pl-PL" altLang="pl-PL" sz="2000" dirty="0">
                <a:solidFill>
                  <a:schemeClr val="bg1"/>
                </a:solidFill>
              </a:rPr>
              <a:t> + </a:t>
            </a:r>
            <a:r>
              <a:rPr lang="pl-PL" altLang="pl-PL" dirty="0">
                <a:solidFill>
                  <a:schemeClr val="bg1"/>
                </a:solidFill>
              </a:rPr>
              <a:t>12 w likwidacji** + 1 w budowie</a:t>
            </a:r>
          </a:p>
        </p:txBody>
      </p:sp>
      <p:grpSp>
        <p:nvGrpSpPr>
          <p:cNvPr id="33797" name="Grupa 5"/>
          <p:cNvGrpSpPr>
            <a:grpSpLocks/>
          </p:cNvGrpSpPr>
          <p:nvPr/>
        </p:nvGrpSpPr>
        <p:grpSpPr bwMode="auto">
          <a:xfrm>
            <a:off x="2514753" y="1541297"/>
            <a:ext cx="6622797" cy="1248853"/>
            <a:chOff x="3132533" y="1308528"/>
            <a:chExt cx="5987566" cy="1251122"/>
          </a:xfrm>
        </p:grpSpPr>
        <p:sp>
          <p:nvSpPr>
            <p:cNvPr id="33812" name="Prostokąt zaokrąglony 9"/>
            <p:cNvSpPr>
              <a:spLocks noChangeArrowheads="1"/>
            </p:cNvSpPr>
            <p:nvPr/>
          </p:nvSpPr>
          <p:spPr bwMode="auto">
            <a:xfrm>
              <a:off x="3132533" y="1308528"/>
              <a:ext cx="5786202" cy="51170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7334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7334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2100" dirty="0">
                  <a:solidFill>
                    <a:srgbClr val="161645"/>
                  </a:solidFill>
                </a:rPr>
                <a:t>WYDOBYCIE</a:t>
              </a:r>
              <a:r>
                <a:rPr lang="pl-PL" altLang="pl-PL" sz="1800" dirty="0"/>
                <a:t>:    </a:t>
              </a:r>
              <a:r>
                <a:rPr lang="pl-PL" altLang="pl-PL" dirty="0">
                  <a:solidFill>
                    <a:srgbClr val="006600"/>
                  </a:solidFill>
                </a:rPr>
                <a:t>65,5</a:t>
              </a:r>
              <a:r>
                <a:rPr lang="pl-PL" altLang="pl-PL" sz="1800" dirty="0">
                  <a:solidFill>
                    <a:srgbClr val="006600"/>
                  </a:solidFill>
                </a:rPr>
                <a:t> MLN TON***</a:t>
              </a:r>
            </a:p>
          </p:txBody>
        </p:sp>
        <p:sp>
          <p:nvSpPr>
            <p:cNvPr id="33813" name="Prostokąt zaokrąglony 10"/>
            <p:cNvSpPr>
              <a:spLocks noChangeArrowheads="1"/>
            </p:cNvSpPr>
            <p:nvPr/>
          </p:nvSpPr>
          <p:spPr bwMode="auto">
            <a:xfrm>
              <a:off x="3132533" y="1689749"/>
              <a:ext cx="5987566" cy="86990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7334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7334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 dirty="0"/>
                <a:t>ZATRUDNIENIE </a:t>
              </a:r>
              <a:r>
                <a:rPr lang="pl-PL" altLang="pl-PL" sz="1600" dirty="0"/>
                <a:t>(zał. </a:t>
              </a:r>
              <a:r>
                <a:rPr lang="pl-PL" altLang="pl-PL" sz="1600" dirty="0" err="1"/>
                <a:t>własna+firmy</a:t>
              </a:r>
              <a:r>
                <a:rPr lang="pl-PL" altLang="pl-PL" sz="1600" dirty="0"/>
                <a:t>)</a:t>
              </a:r>
              <a:r>
                <a:rPr lang="pl-PL" altLang="pl-PL" sz="1800" dirty="0"/>
                <a:t>: </a:t>
              </a:r>
              <a:r>
                <a:rPr lang="pl-PL" altLang="pl-PL" sz="1800" u="sng" dirty="0">
                  <a:solidFill>
                    <a:srgbClr val="006600"/>
                  </a:solidFill>
                </a:rPr>
                <a:t>102 813 osób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pl-PL" altLang="pl-PL" sz="1800" u="sng" dirty="0">
                <a:solidFill>
                  <a:srgbClr val="006600"/>
                </a:solidFill>
              </a:endParaRPr>
            </a:p>
          </p:txBody>
        </p:sp>
      </p:grpSp>
      <p:sp>
        <p:nvSpPr>
          <p:cNvPr id="33798" name="Prostokąt zaokrąglony 11"/>
          <p:cNvSpPr>
            <a:spLocks noChangeArrowheads="1"/>
          </p:cNvSpPr>
          <p:nvPr/>
        </p:nvSpPr>
        <p:spPr bwMode="auto">
          <a:xfrm>
            <a:off x="3474803" y="3191228"/>
            <a:ext cx="4265612" cy="4587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100" dirty="0">
                <a:solidFill>
                  <a:schemeClr val="bg1"/>
                </a:solidFill>
              </a:rPr>
              <a:t>KOPALNIE RUD MIEDZI - 3</a:t>
            </a:r>
          </a:p>
        </p:txBody>
      </p:sp>
      <p:grpSp>
        <p:nvGrpSpPr>
          <p:cNvPr id="33799" name="Grupa 13"/>
          <p:cNvGrpSpPr>
            <a:grpSpLocks/>
          </p:cNvGrpSpPr>
          <p:nvPr/>
        </p:nvGrpSpPr>
        <p:grpSpPr bwMode="auto">
          <a:xfrm>
            <a:off x="2491627" y="3622799"/>
            <a:ext cx="6476044" cy="840150"/>
            <a:chOff x="4411950" y="1418974"/>
            <a:chExt cx="4742636" cy="1071573"/>
          </a:xfrm>
        </p:grpSpPr>
        <p:sp>
          <p:nvSpPr>
            <p:cNvPr id="33810" name="Prostokąt zaokrąglony 14"/>
            <p:cNvSpPr>
              <a:spLocks noChangeArrowheads="1"/>
            </p:cNvSpPr>
            <p:nvPr/>
          </p:nvSpPr>
          <p:spPr bwMode="auto">
            <a:xfrm>
              <a:off x="4411950" y="1418974"/>
              <a:ext cx="4736812" cy="65158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334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7334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2100" dirty="0">
                  <a:solidFill>
                    <a:srgbClr val="A50021"/>
                  </a:solidFill>
                </a:rPr>
                <a:t>WYDOBYCIE</a:t>
              </a:r>
              <a:r>
                <a:rPr lang="pl-PL" altLang="pl-PL" sz="1800" dirty="0">
                  <a:solidFill>
                    <a:srgbClr val="A50021"/>
                  </a:solidFill>
                </a:rPr>
                <a:t>:     </a:t>
              </a:r>
              <a:r>
                <a:rPr lang="pl-PL" altLang="pl-PL" dirty="0"/>
                <a:t>32,8 </a:t>
              </a:r>
              <a:r>
                <a:rPr lang="pl-PL" altLang="pl-PL" sz="1800" dirty="0"/>
                <a:t>MLN TON</a:t>
              </a:r>
            </a:p>
          </p:txBody>
        </p:sp>
        <p:sp>
          <p:nvSpPr>
            <p:cNvPr id="33811" name="Prostokąt zaokrąglony 16"/>
            <p:cNvSpPr>
              <a:spLocks noChangeArrowheads="1"/>
            </p:cNvSpPr>
            <p:nvPr/>
          </p:nvSpPr>
          <p:spPr bwMode="auto">
            <a:xfrm>
              <a:off x="4428886" y="1969367"/>
              <a:ext cx="4725700" cy="52118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334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7334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7334"/>
                </a:buClr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334"/>
                </a:buClr>
                <a:buChar char="»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 dirty="0">
                  <a:solidFill>
                    <a:srgbClr val="A50021"/>
                  </a:solidFill>
                </a:rPr>
                <a:t>ZATRUDNIENIE </a:t>
              </a:r>
              <a:r>
                <a:rPr lang="pl-PL" altLang="pl-PL" sz="1600" dirty="0">
                  <a:solidFill>
                    <a:srgbClr val="A50021"/>
                  </a:solidFill>
                </a:rPr>
                <a:t>(zał. </a:t>
              </a:r>
              <a:r>
                <a:rPr lang="pl-PL" altLang="pl-PL" sz="1600" dirty="0" err="1">
                  <a:solidFill>
                    <a:srgbClr val="A50021"/>
                  </a:solidFill>
                </a:rPr>
                <a:t>własna+firmy</a:t>
              </a:r>
              <a:r>
                <a:rPr lang="pl-PL" altLang="pl-PL" sz="1600" dirty="0">
                  <a:solidFill>
                    <a:srgbClr val="A50021"/>
                  </a:solidFill>
                </a:rPr>
                <a:t>)</a:t>
              </a:r>
              <a:r>
                <a:rPr lang="pl-PL" altLang="pl-PL" sz="1800" dirty="0">
                  <a:solidFill>
                    <a:srgbClr val="A50021"/>
                  </a:solidFill>
                </a:rPr>
                <a:t>: </a:t>
              </a:r>
              <a:r>
                <a:rPr lang="pl-PL" altLang="pl-PL" sz="1800" u="sng" dirty="0"/>
                <a:t>18 696 osób</a:t>
              </a:r>
            </a:p>
          </p:txBody>
        </p:sp>
      </p:grpSp>
      <p:sp>
        <p:nvSpPr>
          <p:cNvPr id="18" name="pole tekstowe 17"/>
          <p:cNvSpPr txBox="1"/>
          <p:nvPr/>
        </p:nvSpPr>
        <p:spPr>
          <a:xfrm>
            <a:off x="2982118" y="4493598"/>
            <a:ext cx="5116512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dirty="0"/>
              <a:t>KOPALNIA OLKUSZ-POMORZANY</a:t>
            </a:r>
            <a:endParaRPr lang="pl-PL" altLang="pl-PL" sz="16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2982485" y="4924297"/>
            <a:ext cx="51181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dirty="0"/>
              <a:t>KOPALNIA SOLI KŁODAWA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2965784" y="5383218"/>
            <a:ext cx="6057566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dirty="0"/>
              <a:t>KOPALNIA GIPSU I ANHYDRYTU NOWY LĄD SP. Z O.O.</a:t>
            </a:r>
          </a:p>
        </p:txBody>
      </p:sp>
      <p:sp>
        <p:nvSpPr>
          <p:cNvPr id="40" name="Prostokąt zaokrąglony 39"/>
          <p:cNvSpPr/>
          <p:nvPr/>
        </p:nvSpPr>
        <p:spPr>
          <a:xfrm>
            <a:off x="1906582" y="97750"/>
            <a:ext cx="7116768" cy="802843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33806" name="pole tekstowe 11"/>
          <p:cNvSpPr txBox="1">
            <a:spLocks noChangeArrowheads="1"/>
          </p:cNvSpPr>
          <p:nvPr/>
        </p:nvSpPr>
        <p:spPr bwMode="auto">
          <a:xfrm>
            <a:off x="1895475" y="79730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dirty="0"/>
              <a:t>PODZIEMNE ZAKŁADY GÓRNICZE: </a:t>
            </a:r>
            <a:r>
              <a:rPr lang="pl-PL" altLang="pl-PL" sz="2800" dirty="0">
                <a:solidFill>
                  <a:srgbClr val="C00000"/>
                </a:solidFill>
              </a:rPr>
              <a:t>41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2515603" y="6150114"/>
            <a:ext cx="662194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dirty="0"/>
              <a:t>UZG WIELICZKA (wydobycie solanki </a:t>
            </a:r>
            <a:br>
              <a:rPr lang="pl-PL" altLang="pl-PL" dirty="0"/>
            </a:br>
            <a:r>
              <a:rPr lang="pl-PL" altLang="pl-PL" dirty="0"/>
              <a:t>do celów leczniczych) 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43" y="3385960"/>
            <a:ext cx="2323818" cy="147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pole tekstowe 20"/>
          <p:cNvSpPr txBox="1"/>
          <p:nvPr/>
        </p:nvSpPr>
        <p:spPr>
          <a:xfrm>
            <a:off x="3502868" y="449487"/>
            <a:ext cx="464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wg stanu na 31.12.2017 r.</a:t>
            </a:r>
          </a:p>
        </p:txBody>
      </p:sp>
      <p:sp>
        <p:nvSpPr>
          <p:cNvPr id="3" name="Nawias klamrowy otwierający 2"/>
          <p:cNvSpPr/>
          <p:nvPr/>
        </p:nvSpPr>
        <p:spPr bwMode="auto">
          <a:xfrm>
            <a:off x="2096520" y="4639588"/>
            <a:ext cx="234243" cy="1728192"/>
          </a:xfrm>
          <a:prstGeom prst="leftBrac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Prostokąt zaokrąglony 16"/>
          <p:cNvSpPr>
            <a:spLocks noChangeArrowheads="1"/>
          </p:cNvSpPr>
          <p:nvPr/>
        </p:nvSpPr>
        <p:spPr bwMode="auto">
          <a:xfrm>
            <a:off x="-70293" y="4970062"/>
            <a:ext cx="2323818" cy="129397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7030A0"/>
                </a:solidFill>
              </a:rPr>
              <a:t>ZATRUDNIENIE </a:t>
            </a:r>
            <a:r>
              <a:rPr lang="pl-PL" altLang="pl-PL" sz="1600" dirty="0">
                <a:solidFill>
                  <a:srgbClr val="7030A0"/>
                </a:solidFill>
              </a:rPr>
              <a:t>(zał. własna + firmy)</a:t>
            </a:r>
            <a:r>
              <a:rPr lang="pl-PL" altLang="pl-PL" sz="1800" dirty="0">
                <a:solidFill>
                  <a:srgbClr val="7030A0"/>
                </a:solidFill>
              </a:rPr>
              <a:t>:                </a:t>
            </a:r>
            <a:r>
              <a:rPr lang="pl-PL" altLang="pl-PL" sz="1800" u="sng" dirty="0"/>
              <a:t>2 202 osób</a:t>
            </a:r>
          </a:p>
        </p:txBody>
      </p:sp>
    </p:spTree>
    <p:extLst>
      <p:ext uri="{BB962C8B-B14F-4D97-AF65-F5344CB8AC3E}">
        <p14:creationId xmlns:p14="http://schemas.microsoft.com/office/powerpoint/2010/main" val="2587424736"/>
      </p:ext>
    </p:extLst>
  </p:cSld>
  <p:clrMapOvr>
    <a:masterClrMapping/>
  </p:clrMapOvr>
  <p:transition spd="med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numeru slajdu 1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2BD75D2-564C-4DA2-B2F4-BCC2CE5ECDD8}" type="slidenum">
              <a:rPr lang="pl-PL" altLang="pl-PL" sz="1300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591891" y="169071"/>
            <a:ext cx="7186955" cy="1148221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STRATEGICZNY</a:t>
            </a:r>
            <a:r>
              <a:rPr lang="pl-PL" altLang="pl-PL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dirty="0">
                <a:solidFill>
                  <a:srgbClr val="000000"/>
                </a:solidFill>
              </a:rPr>
              <a:t>PROJEKT BADAWCZY „POPRAWA BEZPIECZEŃSTWA PRACY </a:t>
            </a:r>
            <a:br>
              <a:rPr lang="pl-PL" altLang="pl-PL" sz="2200" dirty="0">
                <a:solidFill>
                  <a:srgbClr val="000000"/>
                </a:solidFill>
              </a:rPr>
            </a:br>
            <a:r>
              <a:rPr lang="pl-PL" altLang="pl-PL" sz="2200" dirty="0">
                <a:solidFill>
                  <a:srgbClr val="000000"/>
                </a:solidFill>
              </a:rPr>
              <a:t>W KOPALNIACH”</a:t>
            </a:r>
          </a:p>
        </p:txBody>
      </p:sp>
      <p:sp>
        <p:nvSpPr>
          <p:cNvPr id="73734" name="Prostokąt 3"/>
          <p:cNvSpPr>
            <a:spLocks noChangeArrowheads="1"/>
          </p:cNvSpPr>
          <p:nvPr/>
        </p:nvSpPr>
        <p:spPr bwMode="auto">
          <a:xfrm>
            <a:off x="105080" y="1852792"/>
            <a:ext cx="89281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tabLst>
                <a:tab pos="4937125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007334"/>
              </a:buClr>
              <a:buChar char="–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57300" indent="-342900">
              <a:spcBef>
                <a:spcPct val="20000"/>
              </a:spcBef>
              <a:buClr>
                <a:srgbClr val="007334"/>
              </a:buClr>
              <a:buChar char="–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pl-PL" altLang="pl-PL" sz="2200" dirty="0"/>
              <a:t>Projekt obejmował 12 zadań/projektów, których realizacja przebiegała w latach 2011-2017.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pl-PL" sz="2000" b="0" dirty="0"/>
              <a:t>28 listopada 2017 r. w siedzibie </a:t>
            </a:r>
            <a:r>
              <a:rPr lang="pl-PL" sz="2000" b="0" dirty="0" err="1"/>
              <a:t>NCBiR</a:t>
            </a:r>
            <a:r>
              <a:rPr lang="pl-PL" sz="2000" b="0" dirty="0"/>
              <a:t> odbyło się posiedzenie Komitetu Sterującego strategicznego projektu, na którym przyjęto raport końcowy z realizacji ostatniego z projektów.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pl-PL" sz="2000" b="0" dirty="0"/>
              <a:t>Tym samym całe przedsięwzięcie zostało zakończone.</a:t>
            </a:r>
            <a:endParaRPr lang="pl-PL" altLang="pl-PL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l-PL" sz="2200" dirty="0">
                <a:solidFill>
                  <a:srgbClr val="C00000"/>
                </a:solidFill>
              </a:rPr>
              <a:t>Wykonawcy poszczególnych zadań lub projektów, zaproponowali nowe rozwiązania w obszarach dot.: 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pl-PL" sz="2000" dirty="0"/>
              <a:t>zagrożenia metanowego i pożarowego, 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pl-PL" sz="2000" dirty="0"/>
              <a:t>ratownictwa górniczego, 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pl-PL" sz="2000" dirty="0"/>
              <a:t>zatrudniania pracowników w warunkach zagrożenia klimatycznego,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pl-PL" sz="2000" dirty="0"/>
              <a:t>branży energomechanicznej,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pl-PL" altLang="pl-PL" sz="2000" dirty="0"/>
              <a:t>zarządzania zmęczeniem u pracowników kopalń węgla kamiennego.</a:t>
            </a:r>
          </a:p>
        </p:txBody>
      </p:sp>
      <p:sp>
        <p:nvSpPr>
          <p:cNvPr id="49159" name="Prostokąt 7"/>
          <p:cNvSpPr>
            <a:spLocks noChangeArrowheads="1"/>
          </p:cNvSpPr>
          <p:nvPr/>
        </p:nvSpPr>
        <p:spPr bwMode="auto">
          <a:xfrm>
            <a:off x="1420813" y="1317625"/>
            <a:ext cx="6445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200" i="1">
                <a:solidFill>
                  <a:srgbClr val="6B6BCF"/>
                </a:solidFill>
              </a:rPr>
              <a:t>Narodowe Centrum Badań i Rozwoju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63" y="836712"/>
            <a:ext cx="1800223" cy="11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0955"/>
      </p:ext>
    </p:extLst>
  </p:cSld>
  <p:clrMapOvr>
    <a:masterClrMapping/>
  </p:clrMapOvr>
  <p:transition spd="med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1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2AD2D4E-C9C1-488F-A957-0402A926310D}" type="slidenum">
              <a:rPr lang="pl-PL" altLang="pl-PL" sz="1300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591891" y="169071"/>
            <a:ext cx="7186955" cy="1148221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STRATEGICZNY</a:t>
            </a:r>
            <a:r>
              <a:rPr lang="pl-PL" altLang="pl-PL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dirty="0">
                <a:solidFill>
                  <a:srgbClr val="000000"/>
                </a:solidFill>
              </a:rPr>
              <a:t>PROJEKT BADAWCZY „POPRAWA BEZPIECZEŃSTWA PRACY </a:t>
            </a:r>
            <a:br>
              <a:rPr lang="pl-PL" altLang="pl-PL" sz="2200" dirty="0">
                <a:solidFill>
                  <a:srgbClr val="000000"/>
                </a:solidFill>
              </a:rPr>
            </a:br>
            <a:r>
              <a:rPr lang="pl-PL" altLang="pl-PL" sz="2200" dirty="0">
                <a:solidFill>
                  <a:srgbClr val="000000"/>
                </a:solidFill>
              </a:rPr>
              <a:t>W KOPALNIACH”</a:t>
            </a:r>
          </a:p>
        </p:txBody>
      </p:sp>
      <p:sp>
        <p:nvSpPr>
          <p:cNvPr id="73734" name="Prostokąt 3"/>
          <p:cNvSpPr>
            <a:spLocks noChangeArrowheads="1"/>
          </p:cNvSpPr>
          <p:nvPr/>
        </p:nvSpPr>
        <p:spPr bwMode="auto">
          <a:xfrm>
            <a:off x="107504" y="1984933"/>
            <a:ext cx="9036496" cy="52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tabLst>
                <a:tab pos="4937125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007334"/>
              </a:buClr>
              <a:buChar char="–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57300" indent="-342900">
              <a:spcBef>
                <a:spcPct val="20000"/>
              </a:spcBef>
              <a:buClr>
                <a:srgbClr val="007334"/>
              </a:buClr>
              <a:buChar char="–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l-PL" sz="2200" dirty="0"/>
              <a:t>W styczniu 2015 r. Prezes WUG ustanowił </a:t>
            </a:r>
            <a:r>
              <a:rPr lang="pl-PL" sz="2200" dirty="0">
                <a:solidFill>
                  <a:srgbClr val="C00000"/>
                </a:solidFill>
              </a:rPr>
              <a:t>Zespół do spraw analizy produktów finalnych zadań badawczych   i projektów</a:t>
            </a:r>
            <a:r>
              <a:rPr lang="pl-PL" sz="2200" dirty="0"/>
              <a:t>, realizowanych w ramach strategicznego projektu. </a:t>
            </a:r>
            <a:br>
              <a:rPr lang="pl-PL" sz="2200" dirty="0"/>
            </a:br>
            <a:r>
              <a:rPr lang="pl-PL" sz="2200" dirty="0"/>
              <a:t>Jego zadaniem priorytetowym była ocena </a:t>
            </a:r>
            <a:r>
              <a:rPr lang="pl-PL" sz="2200" dirty="0" err="1"/>
              <a:t>zakończo-nych</a:t>
            </a:r>
            <a:r>
              <a:rPr lang="pl-PL" sz="2200" dirty="0"/>
              <a:t> zadań/projektów oraz przygotowanie propozycji do praktycznego zastosowania w ZG poprzez:</a:t>
            </a:r>
          </a:p>
          <a:p>
            <a:pPr marL="342900" indent="-342900">
              <a:buFontTx/>
              <a:buChar char="-"/>
              <a:defRPr/>
            </a:pPr>
            <a:r>
              <a:rPr lang="pl-PL" sz="2200" dirty="0"/>
              <a:t>wprowadzenie nowego przepisu prawa (bądź nowelizacji obowiązującego);</a:t>
            </a:r>
          </a:p>
          <a:p>
            <a:pPr marL="342900" indent="-342900">
              <a:buFontTx/>
              <a:buChar char="-"/>
              <a:defRPr/>
            </a:pPr>
            <a:r>
              <a:rPr lang="pl-PL" sz="2200" dirty="0"/>
              <a:t>zastosowanie instrukcji, wytycznych lub norm;</a:t>
            </a:r>
          </a:p>
          <a:p>
            <a:pPr marL="342900" indent="-342900">
              <a:buFontTx/>
              <a:buChar char="-"/>
              <a:defRPr/>
            </a:pPr>
            <a:r>
              <a:rPr lang="pl-PL" sz="2200" dirty="0"/>
              <a:t>propagowanie dobrych praktyk.</a:t>
            </a:r>
          </a:p>
          <a:p>
            <a:pPr>
              <a:buNone/>
              <a:defRPr/>
            </a:pPr>
            <a:endParaRPr lang="pl-PL" sz="2000" dirty="0"/>
          </a:p>
          <a:p>
            <a:pPr>
              <a:buNone/>
              <a:defRPr/>
            </a:pPr>
            <a:r>
              <a:rPr lang="pl-PL" sz="2200" dirty="0"/>
              <a:t>Prace Zespołu trwały 3 lata (23.01.2015-11.01.2018 r.)</a:t>
            </a:r>
          </a:p>
          <a:p>
            <a:pPr>
              <a:buNone/>
              <a:defRPr/>
            </a:pPr>
            <a:endParaRPr lang="pl-PL" altLang="pl-PL" sz="2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63" y="836712"/>
            <a:ext cx="1800223" cy="11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77586"/>
      </p:ext>
    </p:extLst>
  </p:cSld>
  <p:clrMapOvr>
    <a:masterClrMapping/>
  </p:clrMapOvr>
  <p:transition spd="med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numeru slajdu 1"/>
          <p:cNvSpPr txBox="1">
            <a:spLocks noGrp="1"/>
          </p:cNvSpPr>
          <p:nvPr/>
        </p:nvSpPr>
        <p:spPr bwMode="auto">
          <a:xfrm>
            <a:off x="8820150" y="6454775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60010D7-2441-4419-9ABB-A43DA17563C9}" type="slidenum">
              <a:rPr lang="pl-PL" altLang="pl-PL" sz="1300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591891" y="169071"/>
            <a:ext cx="7186955" cy="1148221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dirty="0">
                <a:solidFill>
                  <a:srgbClr val="000000"/>
                </a:solidFill>
              </a:rPr>
              <a:t>STRATEGICZNY</a:t>
            </a:r>
            <a:r>
              <a:rPr lang="pl-PL" altLang="pl-PL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dirty="0">
                <a:solidFill>
                  <a:srgbClr val="000000"/>
                </a:solidFill>
              </a:rPr>
              <a:t>PROJEKT BADAWCZY „POPRAWA BEZPIECZEŃSTWA PRACY </a:t>
            </a:r>
            <a:br>
              <a:rPr lang="pl-PL" altLang="pl-PL" sz="2200" dirty="0">
                <a:solidFill>
                  <a:srgbClr val="000000"/>
                </a:solidFill>
              </a:rPr>
            </a:br>
            <a:r>
              <a:rPr lang="pl-PL" altLang="pl-PL" sz="2200" dirty="0">
                <a:solidFill>
                  <a:srgbClr val="000000"/>
                </a:solidFill>
              </a:rPr>
              <a:t>W KOPALNIACH”</a:t>
            </a:r>
          </a:p>
        </p:txBody>
      </p:sp>
      <p:sp>
        <p:nvSpPr>
          <p:cNvPr id="73734" name="Prostokąt 3"/>
          <p:cNvSpPr>
            <a:spLocks noChangeArrowheads="1"/>
          </p:cNvSpPr>
          <p:nvPr/>
        </p:nvSpPr>
        <p:spPr bwMode="auto">
          <a:xfrm>
            <a:off x="49003" y="1514755"/>
            <a:ext cx="89281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tabLst>
                <a:tab pos="4937125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007334"/>
              </a:buClr>
              <a:buChar char="–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57300" indent="-342900">
              <a:spcBef>
                <a:spcPct val="20000"/>
              </a:spcBef>
              <a:buClr>
                <a:srgbClr val="007334"/>
              </a:buClr>
              <a:buChar char="–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tabLst>
                <a:tab pos="4937125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l-PL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 zakresie podjętych rozstrzygnięć, Zespół: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dirty="0"/>
              <a:t>w </a:t>
            </a:r>
            <a:r>
              <a:rPr lang="pl-PL" sz="2000" dirty="0">
                <a:solidFill>
                  <a:srgbClr val="C00000"/>
                </a:solidFill>
              </a:rPr>
              <a:t>19</a:t>
            </a:r>
            <a:r>
              <a:rPr lang="pl-PL" sz="2000" dirty="0"/>
              <a:t> przypadkach uznawał, iż określone rozwiązanie powinno zostać wprowadzone </a:t>
            </a:r>
            <a:r>
              <a:rPr lang="pl-PL" sz="2000" u="sng" dirty="0"/>
              <a:t>do obowiązujących przepisów</a:t>
            </a:r>
            <a:r>
              <a:rPr lang="pl-PL" sz="2000" dirty="0"/>
              <a:t>,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dirty="0">
                <a:solidFill>
                  <a:srgbClr val="C00000"/>
                </a:solidFill>
              </a:rPr>
              <a:t>29</a:t>
            </a:r>
            <a:r>
              <a:rPr lang="pl-PL" sz="2000" dirty="0"/>
              <a:t> razy wyrażał stanowisko, iż dane rozwiązanie należy wdrażać jako tzw. </a:t>
            </a:r>
            <a:r>
              <a:rPr lang="pl-PL" sz="2000" u="sng" dirty="0"/>
              <a:t>dobrą praktykę</a:t>
            </a:r>
            <a:r>
              <a:rPr lang="pl-PL" sz="2000" dirty="0"/>
              <a:t> lub </a:t>
            </a:r>
            <a:r>
              <a:rPr lang="pl-PL" sz="2000" u="sng" dirty="0"/>
              <a:t>wytyczne</a:t>
            </a:r>
            <a:r>
              <a:rPr lang="pl-PL" sz="2000" dirty="0"/>
              <a:t> bądź </a:t>
            </a:r>
            <a:r>
              <a:rPr lang="pl-PL" sz="2000" u="sng" dirty="0"/>
              <a:t>instrukcje właściwego postępowania</a:t>
            </a:r>
            <a:r>
              <a:rPr lang="pl-PL" sz="2000" dirty="0"/>
              <a:t>,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dirty="0">
                <a:solidFill>
                  <a:srgbClr val="C00000"/>
                </a:solidFill>
              </a:rPr>
              <a:t>33</a:t>
            </a:r>
            <a:r>
              <a:rPr lang="pl-PL" sz="2000" dirty="0"/>
              <a:t> opracowania wskazał jako </a:t>
            </a:r>
            <a:r>
              <a:rPr lang="pl-PL" sz="2000" u="sng" dirty="0"/>
              <a:t>materiał szkoleniowy</a:t>
            </a:r>
            <a:r>
              <a:rPr lang="pl-PL" sz="2000" dirty="0"/>
              <a:t>, </a:t>
            </a:r>
            <a:r>
              <a:rPr lang="pl-PL" sz="2000" u="sng" dirty="0"/>
              <a:t>informacyjny</a:t>
            </a:r>
            <a:r>
              <a:rPr lang="pl-PL" sz="2000" dirty="0"/>
              <a:t>, </a:t>
            </a:r>
            <a:r>
              <a:rPr lang="pl-PL" sz="2000" u="sng" dirty="0"/>
              <a:t>naukowy</a:t>
            </a:r>
            <a:r>
              <a:rPr lang="pl-PL" sz="2000" dirty="0"/>
              <a:t>, </a:t>
            </a:r>
            <a:r>
              <a:rPr lang="pl-PL" sz="2000" u="sng" dirty="0"/>
              <a:t>techniczny</a:t>
            </a:r>
            <a:r>
              <a:rPr lang="pl-PL" sz="2000" dirty="0"/>
              <a:t> lub </a:t>
            </a:r>
            <a:r>
              <a:rPr lang="pl-PL" sz="2000" u="sng" dirty="0"/>
              <a:t>o charakterze poglądowym</a:t>
            </a:r>
            <a:r>
              <a:rPr lang="pl-PL" sz="2000" dirty="0"/>
              <a:t> – do wykorzystania w ZG,</a:t>
            </a:r>
          </a:p>
          <a:p>
            <a:pPr marL="342900" indent="-342900">
              <a:buFontTx/>
              <a:buChar char="-"/>
              <a:defRPr/>
            </a:pPr>
            <a:r>
              <a:rPr lang="pl-PL" sz="2000" dirty="0"/>
              <a:t>w stosunku do </a:t>
            </a:r>
            <a:r>
              <a:rPr lang="pl-PL" sz="2000" dirty="0">
                <a:solidFill>
                  <a:srgbClr val="C00000"/>
                </a:solidFill>
              </a:rPr>
              <a:t>5</a:t>
            </a:r>
            <a:r>
              <a:rPr lang="pl-PL" sz="2000" dirty="0"/>
              <a:t> propozycji wyraził ocenę </a:t>
            </a:r>
            <a:r>
              <a:rPr lang="pl-PL" sz="2000" u="sng" dirty="0"/>
              <a:t>negatywną</a:t>
            </a:r>
            <a:r>
              <a:rPr lang="pl-PL" sz="2000" dirty="0"/>
              <a:t>.</a:t>
            </a:r>
          </a:p>
          <a:p>
            <a:pPr>
              <a:buFontTx/>
              <a:buNone/>
              <a:defRPr/>
            </a:pPr>
            <a:r>
              <a:rPr lang="pl-PL" altLang="pl-PL" sz="2000" dirty="0"/>
              <a:t>Ostateczne wyniki prac Zespołu dokumentowane były            w raportach, które na bieżąco były przesyłane – początkowo do Zespołu działającego przy Ministrze Gospodarki,                       a następnie – po likwidacji tego Zespołu – do Departamentu Górnictwa w </a:t>
            </a:r>
            <a:r>
              <a:rPr lang="pl-PL" altLang="pl-PL" sz="2000"/>
              <a:t>Ministerstwie Energii.</a:t>
            </a:r>
            <a:endParaRPr lang="pl-PL" alt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822674"/>
            <a:ext cx="1800223" cy="11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4011"/>
      </p:ext>
    </p:extLst>
  </p:cSld>
  <p:clrMapOvr>
    <a:masterClrMapping/>
  </p:clrMapOvr>
  <p:transition spd="med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388" y="765175"/>
            <a:ext cx="89646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7334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br>
              <a:rPr lang="pl-PL" sz="25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</a:br>
            <a:br>
              <a:rPr lang="pl-PL" sz="25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</a:br>
            <a:br>
              <a:rPr lang="pl-PL" sz="25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</a:br>
            <a:r>
              <a:rPr lang="pl-PL" sz="54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DZIĘKUJ</a:t>
            </a:r>
            <a:r>
              <a:rPr lang="pl-PL" sz="5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Ę</a:t>
            </a:r>
            <a:r>
              <a:rPr lang="pl-PL" sz="54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ZA UWAGĘ</a:t>
            </a:r>
            <a:endParaRPr lang="pl-PL" sz="54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pl-PL" sz="5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			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817688"/>
            <a:ext cx="47974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8D6AFB-795B-4D58-947F-AB3335F452E9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268384" y="116736"/>
            <a:ext cx="5760000" cy="8280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1222375" y="115888"/>
            <a:ext cx="792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</a:rPr>
              <a:t>LICZBA WYPADKÓW </a:t>
            </a:r>
            <a:r>
              <a:rPr lang="pl-PL" altLang="pl-PL">
                <a:solidFill>
                  <a:srgbClr val="C00000"/>
                </a:solidFill>
              </a:rPr>
              <a:t>OGÓŁEM </a:t>
            </a:r>
            <a:r>
              <a:rPr lang="pl-PL" altLang="pl-PL">
                <a:solidFill>
                  <a:srgbClr val="000000"/>
                </a:solidFill>
              </a:rPr>
              <a:t>             </a:t>
            </a:r>
            <a:br>
              <a:rPr lang="pl-PL" altLang="pl-PL">
                <a:solidFill>
                  <a:srgbClr val="000000"/>
                </a:solidFill>
              </a:rPr>
            </a:br>
            <a:r>
              <a:rPr lang="pl-PL" altLang="pl-PL">
                <a:solidFill>
                  <a:srgbClr val="000000"/>
                </a:solidFill>
              </a:rPr>
              <a:t>WG RODZAJU GÓRNICTWA</a:t>
            </a:r>
          </a:p>
        </p:txBody>
      </p:sp>
      <p:sp>
        <p:nvSpPr>
          <p:cNvPr id="25608" name="pole tekstowe 31"/>
          <p:cNvSpPr txBox="1">
            <a:spLocks noChangeArrowheads="1"/>
          </p:cNvSpPr>
          <p:nvPr/>
        </p:nvSpPr>
        <p:spPr bwMode="auto">
          <a:xfrm>
            <a:off x="179388" y="5589588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*)łącznie z SRK S.A.</a:t>
            </a:r>
          </a:p>
        </p:txBody>
      </p:sp>
      <p:grpSp>
        <p:nvGrpSpPr>
          <p:cNvPr id="25609" name="Grupa 28"/>
          <p:cNvGrpSpPr>
            <a:grpSpLocks/>
          </p:cNvGrpSpPr>
          <p:nvPr/>
        </p:nvGrpSpPr>
        <p:grpSpPr bwMode="auto">
          <a:xfrm>
            <a:off x="200025" y="971550"/>
            <a:ext cx="8943975" cy="4589463"/>
            <a:chOff x="0" y="1142791"/>
            <a:chExt cx="8943748" cy="4590465"/>
          </a:xfrm>
        </p:grpSpPr>
        <p:sp>
          <p:nvSpPr>
            <p:cNvPr id="8" name="Prostokąt zaokrąglony 7"/>
            <p:cNvSpPr/>
            <p:nvPr/>
          </p:nvSpPr>
          <p:spPr>
            <a:xfrm>
              <a:off x="288918" y="1768403"/>
              <a:ext cx="3671795" cy="64784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FFFFFF"/>
                  </a:solidFill>
                  <a:cs typeface="Arial" charset="0"/>
                </a:rPr>
                <a:t>GÓRNICTWO WĘGLA KAMIENNEGO*</a:t>
              </a: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0" y="2492461"/>
              <a:ext cx="4103584" cy="64943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KOPALNIE RUD MIEDZI</a:t>
              </a:r>
            </a:p>
          </p:txBody>
        </p:sp>
        <p:sp>
          <p:nvSpPr>
            <p:cNvPr id="11" name="Schemat blokowy: taśma dziurkowana 10"/>
            <p:cNvSpPr/>
            <p:nvPr/>
          </p:nvSpPr>
          <p:spPr>
            <a:xfrm>
              <a:off x="6495784" y="1142791"/>
              <a:ext cx="2447964" cy="720080"/>
            </a:xfrm>
            <a:prstGeom prst="flowChartPunchedTape">
              <a:avLst/>
            </a:prstGeom>
            <a:solidFill>
              <a:srgbClr val="FFFFCC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300" dirty="0">
                  <a:solidFill>
                    <a:srgbClr val="C00000"/>
                  </a:solidFill>
                  <a:ea typeface="Verdana" pitchFamily="34" charset="0"/>
                  <a:cs typeface="Verdana" pitchFamily="34" charset="0"/>
                </a:rPr>
                <a:t>3 m-ce 2018</a:t>
              </a: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611172" y="3213343"/>
              <a:ext cx="3313028" cy="43189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INNE PODZIEMNE</a:t>
              </a: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215895" y="3716691"/>
              <a:ext cx="3959125" cy="649429"/>
            </a:xfrm>
            <a:prstGeom prst="roundRect">
              <a:avLst/>
            </a:prstGeom>
            <a:solidFill>
              <a:srgbClr val="CC66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GÓRNICTWO ODKRYWKOWE</a:t>
              </a: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431789" y="4437573"/>
              <a:ext cx="3384464" cy="64784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GÓRNICTWO OTWOROWE</a:t>
              </a: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0" y="5229908"/>
              <a:ext cx="4284554" cy="50334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ROBOTY GEOLOGICZNE</a:t>
              </a:r>
            </a:p>
          </p:txBody>
        </p:sp>
        <p:sp>
          <p:nvSpPr>
            <p:cNvPr id="16" name="Prostokąt zaokrąglony 15"/>
            <p:cNvSpPr/>
            <p:nvPr/>
          </p:nvSpPr>
          <p:spPr>
            <a:xfrm>
              <a:off x="4721105" y="1906546"/>
              <a:ext cx="1223932" cy="5049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412</a:t>
              </a:r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4721105" y="2543272"/>
              <a:ext cx="1223932" cy="5033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71</a:t>
              </a: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4713168" y="3206992"/>
              <a:ext cx="1208056" cy="4382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7</a:t>
              </a:r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4762379" y="3805610"/>
              <a:ext cx="1223932" cy="4525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18</a:t>
              </a:r>
            </a:p>
          </p:txBody>
        </p:sp>
        <p:sp>
          <p:nvSpPr>
            <p:cNvPr id="20" name="Prostokąt zaokrąglony 19"/>
            <p:cNvSpPr/>
            <p:nvPr/>
          </p:nvSpPr>
          <p:spPr>
            <a:xfrm>
              <a:off x="4725868" y="4455039"/>
              <a:ext cx="1223931" cy="4588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4749679" y="5210854"/>
              <a:ext cx="1223932" cy="5033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  <p:sp>
          <p:nvSpPr>
            <p:cNvPr id="22" name="Prostokąt zaokrąglony 21"/>
            <p:cNvSpPr/>
            <p:nvPr/>
          </p:nvSpPr>
          <p:spPr>
            <a:xfrm>
              <a:off x="7029272" y="1944654"/>
              <a:ext cx="1223932" cy="50493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409</a:t>
              </a:r>
            </a:p>
          </p:txBody>
        </p:sp>
        <p:sp>
          <p:nvSpPr>
            <p:cNvPr id="23" name="Prostokąt zaokrąglony 22"/>
            <p:cNvSpPr/>
            <p:nvPr/>
          </p:nvSpPr>
          <p:spPr>
            <a:xfrm>
              <a:off x="7064196" y="2555974"/>
              <a:ext cx="1211232" cy="50334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65</a:t>
              </a:r>
            </a:p>
          </p:txBody>
        </p:sp>
        <p:sp>
          <p:nvSpPr>
            <p:cNvPr id="24" name="Prostokąt zaokrąglony 23"/>
            <p:cNvSpPr/>
            <p:nvPr/>
          </p:nvSpPr>
          <p:spPr>
            <a:xfrm>
              <a:off x="7051496" y="3197464"/>
              <a:ext cx="1211232" cy="43983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5</a:t>
              </a:r>
            </a:p>
          </p:txBody>
        </p:sp>
        <p:sp>
          <p:nvSpPr>
            <p:cNvPr id="25" name="Prostokąt zaokrąglony 24"/>
            <p:cNvSpPr/>
            <p:nvPr/>
          </p:nvSpPr>
          <p:spPr>
            <a:xfrm>
              <a:off x="7051496" y="3815137"/>
              <a:ext cx="1235044" cy="44936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15</a:t>
              </a: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7064196" y="4437573"/>
              <a:ext cx="1233457" cy="49858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6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7097533" y="5177510"/>
              <a:ext cx="1189007" cy="504935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2400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4</a:t>
              </a:r>
            </a:p>
          </p:txBody>
        </p:sp>
      </p:grpSp>
      <p:sp>
        <p:nvSpPr>
          <p:cNvPr id="28" name="Prostokąt zaokrąglony 27"/>
          <p:cNvSpPr/>
          <p:nvPr/>
        </p:nvSpPr>
        <p:spPr>
          <a:xfrm>
            <a:off x="468313" y="6021388"/>
            <a:ext cx="3671887" cy="7191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200" dirty="0">
                <a:solidFill>
                  <a:srgbClr val="008000"/>
                </a:solidFill>
                <a:cs typeface="Arial" charset="0"/>
              </a:rPr>
              <a:t>FIRMY USŁUGOWE      W GÓRNICTWIE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5045075" y="6180138"/>
            <a:ext cx="1223963" cy="5032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112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7262813" y="6153150"/>
            <a:ext cx="1223962" cy="515938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110</a:t>
            </a:r>
          </a:p>
        </p:txBody>
      </p:sp>
      <p:sp>
        <p:nvSpPr>
          <p:cNvPr id="31" name="Objaśnienie ze strzałką w dół 30"/>
          <p:cNvSpPr/>
          <p:nvPr/>
        </p:nvSpPr>
        <p:spPr bwMode="auto">
          <a:xfrm>
            <a:off x="3851920" y="5589240"/>
            <a:ext cx="1800200" cy="612934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rgbClr val="FFFFCC"/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headEnd type="none" w="sm" len="sm"/>
            <a:tailEnd type="none" w="sm" len="sm"/>
          </a:ln>
          <a:effectLst>
            <a:glow rad="101600">
              <a:srgbClr val="0080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000" dirty="0">
                <a:solidFill>
                  <a:srgbClr val="008000"/>
                </a:solidFill>
                <a:ea typeface="Verdana" pitchFamily="34" charset="0"/>
                <a:cs typeface="Verdana" pitchFamily="34" charset="0"/>
              </a:rPr>
              <a:t>W TYM</a:t>
            </a:r>
          </a:p>
        </p:txBody>
      </p:sp>
      <p:sp>
        <p:nvSpPr>
          <p:cNvPr id="32" name="Schemat blokowy: taśma dziurkowana 31"/>
          <p:cNvSpPr/>
          <p:nvPr/>
        </p:nvSpPr>
        <p:spPr bwMode="auto">
          <a:xfrm>
            <a:off x="4095750" y="934000"/>
            <a:ext cx="2492184" cy="719919"/>
          </a:xfrm>
          <a:prstGeom prst="flowChartPunchedTape">
            <a:avLst/>
          </a:prstGeom>
          <a:solidFill>
            <a:srgbClr val="FFFFCC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3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3 m-ce 2017</a:t>
            </a:r>
          </a:p>
        </p:txBody>
      </p:sp>
    </p:spTree>
    <p:extLst>
      <p:ext uri="{BB962C8B-B14F-4D97-AF65-F5344CB8AC3E}">
        <p14:creationId xmlns:p14="http://schemas.microsoft.com/office/powerpoint/2010/main" val="2852736778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1475656" y="220450"/>
            <a:ext cx="7344494" cy="760278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29701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A9F808-C9B8-4487-9745-C47EA832DF43}" type="slidenum">
              <a:rPr lang="pl-PL" altLang="pl-PL" sz="13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z="13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3728" y="342937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WYPADKOWOŚĆ OGÓŁEM</a:t>
            </a:r>
            <a:b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 KOPALNIACH RUD MIEDZI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3 m-ce 2017/18</a:t>
            </a:r>
            <a:endParaRPr lang="pl-PL" sz="2200" dirty="0">
              <a:solidFill>
                <a:srgbClr val="C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98416"/>
            <a:ext cx="3429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7" y="1570226"/>
            <a:ext cx="2782768" cy="1567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935120"/>
              </p:ext>
            </p:extLst>
          </p:nvPr>
        </p:nvGraphicFramePr>
        <p:xfrm>
          <a:off x="251520" y="1570227"/>
          <a:ext cx="8784976" cy="528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trzałka w dół 1"/>
          <p:cNvSpPr/>
          <p:nvPr/>
        </p:nvSpPr>
        <p:spPr bwMode="auto">
          <a:xfrm rot="10800000">
            <a:off x="1979712" y="3497172"/>
            <a:ext cx="288032" cy="315456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Strzałka w dół 8"/>
          <p:cNvSpPr/>
          <p:nvPr/>
        </p:nvSpPr>
        <p:spPr bwMode="auto">
          <a:xfrm rot="10800000">
            <a:off x="5139270" y="3647718"/>
            <a:ext cx="288032" cy="315456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Strzałka w dół 11"/>
          <p:cNvSpPr/>
          <p:nvPr/>
        </p:nvSpPr>
        <p:spPr bwMode="auto">
          <a:xfrm rot="10800000">
            <a:off x="6156176" y="4214114"/>
            <a:ext cx="288032" cy="315456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Strzałka w dół 12"/>
          <p:cNvSpPr/>
          <p:nvPr/>
        </p:nvSpPr>
        <p:spPr bwMode="auto">
          <a:xfrm rot="10800000">
            <a:off x="8316416" y="4012826"/>
            <a:ext cx="288032" cy="315456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1547664" y="44624"/>
            <a:ext cx="7434410" cy="1008112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30725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E13375-9579-4F6E-9DF5-016C6D8716D3}" type="slidenum">
              <a:rPr lang="pl-PL" altLang="pl-PL" sz="13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 sz="13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87624" y="481236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WSKAŹNIKI WYPADKÓW OGÓŁEM</a:t>
            </a:r>
            <a:b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NA 1000 ZATRUDNIONYCH* W KOPALNIACH            RUD MIEDZI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m-ce 2017/18</a:t>
            </a:r>
            <a:endParaRPr lang="pl-PL" sz="22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835334"/>
              </p:ext>
            </p:extLst>
          </p:nvPr>
        </p:nvGraphicFramePr>
        <p:xfrm>
          <a:off x="-33338" y="1405050"/>
          <a:ext cx="9177338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8" name="pole tekstowe 4"/>
          <p:cNvSpPr txBox="1">
            <a:spLocks noChangeArrowheads="1"/>
          </p:cNvSpPr>
          <p:nvPr/>
        </p:nvSpPr>
        <p:spPr bwMode="auto">
          <a:xfrm>
            <a:off x="0" y="65198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*) wg stanu zatrudnienia na 31.12.2017 r.</a:t>
            </a:r>
          </a:p>
        </p:txBody>
      </p:sp>
      <p:sp>
        <p:nvSpPr>
          <p:cNvPr id="9" name="Strzałka w dół 8"/>
          <p:cNvSpPr/>
          <p:nvPr/>
        </p:nvSpPr>
        <p:spPr bwMode="auto">
          <a:xfrm rot="10800000">
            <a:off x="2051720" y="2994821"/>
            <a:ext cx="288032" cy="315456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Strzałka w dół 9"/>
          <p:cNvSpPr/>
          <p:nvPr/>
        </p:nvSpPr>
        <p:spPr bwMode="auto">
          <a:xfrm rot="10800000">
            <a:off x="5319424" y="2708353"/>
            <a:ext cx="288032" cy="315456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Strzałka w dół 10"/>
          <p:cNvSpPr/>
          <p:nvPr/>
        </p:nvSpPr>
        <p:spPr bwMode="auto">
          <a:xfrm rot="10800000">
            <a:off x="6516216" y="3185093"/>
            <a:ext cx="288032" cy="315456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Strzałka w dół 11"/>
          <p:cNvSpPr/>
          <p:nvPr/>
        </p:nvSpPr>
        <p:spPr bwMode="auto">
          <a:xfrm rot="10800000">
            <a:off x="8676134" y="1903120"/>
            <a:ext cx="288032" cy="315456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334"/>
              </a:buClr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1475656" y="134709"/>
            <a:ext cx="7344491" cy="795576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4096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C6F287-CFE3-4F7F-B911-B621B78A155E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28575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endParaRPr lang="pl-PL" sz="18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64675" name="Rectangle 3"/>
          <p:cNvSpPr>
            <a:spLocks noChangeArrowheads="1"/>
          </p:cNvSpPr>
          <p:nvPr/>
        </p:nvSpPr>
        <p:spPr bwMode="auto">
          <a:xfrm rot="10800000" flipV="1">
            <a:off x="1113496" y="1147740"/>
            <a:ext cx="748850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2200" dirty="0">
                <a:solidFill>
                  <a:srgbClr val="000000"/>
                </a:solidFill>
                <a:cs typeface="+mn-cs"/>
              </a:rPr>
              <a:t>LICZBA WYPADKÓW </a:t>
            </a:r>
            <a:r>
              <a:rPr lang="pl-PL" sz="2200" dirty="0">
                <a:solidFill>
                  <a:srgbClr val="C00000"/>
                </a:solidFill>
                <a:cs typeface="+mn-cs"/>
              </a:rPr>
              <a:t>OGÓŁEM</a:t>
            </a:r>
            <a:r>
              <a:rPr lang="pl-PL" sz="2200" dirty="0">
                <a:solidFill>
                  <a:srgbClr val="000000"/>
                </a:solidFill>
                <a:cs typeface="+mn-cs"/>
              </a:rPr>
              <a:t>                                W GÓRNICTWIE W LATACH 2009-2018</a:t>
            </a:r>
          </a:p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graphicFrame>
        <p:nvGraphicFramePr>
          <p:cNvPr id="3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612378"/>
              </p:ext>
            </p:extLst>
          </p:nvPr>
        </p:nvGraphicFramePr>
        <p:xfrm>
          <a:off x="179512" y="1205188"/>
          <a:ext cx="9051349" cy="474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585676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Prostokąt 11"/>
          <p:cNvSpPr>
            <a:spLocks noChangeArrowheads="1"/>
          </p:cNvSpPr>
          <p:nvPr/>
        </p:nvSpPr>
        <p:spPr bwMode="auto">
          <a:xfrm>
            <a:off x="2159000" y="1019175"/>
            <a:ext cx="68040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1800"/>
          </a:p>
        </p:txBody>
      </p:sp>
      <p:sp>
        <p:nvSpPr>
          <p:cNvPr id="9" name="Prostokąt zaokrąglony 8"/>
          <p:cNvSpPr/>
          <p:nvPr/>
        </p:nvSpPr>
        <p:spPr>
          <a:xfrm>
            <a:off x="1403647" y="80711"/>
            <a:ext cx="7559377" cy="108282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FFFF99"/>
              </a:gs>
              <a:gs pos="35000">
                <a:srgbClr val="FFFF99"/>
              </a:gs>
              <a:gs pos="0">
                <a:srgbClr val="FFFF99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3379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334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334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334"/>
              </a:buClr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34"/>
              </a:buClr>
              <a:buChar char="»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0185DF-8CCE-40C4-A35E-872D8952D506}" type="slidenum">
              <a:rPr lang="pl-PL" altLang="pl-PL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 sz="130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5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endParaRPr lang="pl-PL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64675" name="Rectangle 3"/>
          <p:cNvSpPr>
            <a:spLocks noChangeArrowheads="1"/>
          </p:cNvSpPr>
          <p:nvPr/>
        </p:nvSpPr>
        <p:spPr bwMode="auto">
          <a:xfrm>
            <a:off x="1278683" y="523875"/>
            <a:ext cx="77033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2200" dirty="0">
                <a:solidFill>
                  <a:srgbClr val="000000"/>
                </a:solidFill>
                <a:cs typeface="+mn-cs"/>
              </a:rPr>
              <a:t>LICZBA WYPADKÓW OGÓŁEM </a:t>
            </a:r>
            <a:r>
              <a:rPr lang="pl-PL" sz="2200" dirty="0">
                <a:cs typeface="+mn-cs"/>
              </a:rPr>
              <a:t>W</a:t>
            </a:r>
            <a:r>
              <a:rPr lang="pl-PL" sz="2200" i="1" dirty="0">
                <a:solidFill>
                  <a:srgbClr val="C00000"/>
                </a:solidFill>
                <a:cs typeface="+mn-cs"/>
              </a:rPr>
              <a:t> KOPALNIACH RUD MIEDZI WG RODZAJU ZAŁOGI </a:t>
            </a:r>
            <a:r>
              <a:rPr lang="pl-PL" sz="2200" dirty="0">
                <a:cs typeface="+mn-cs"/>
              </a:rPr>
              <a:t>W LATACH 2009-2018</a:t>
            </a:r>
          </a:p>
          <a:p>
            <a:pPr algn="ctr" eaLnBrk="1" hangingPunct="1">
              <a:spcBef>
                <a:spcPct val="50000"/>
              </a:spcBef>
              <a:buClr>
                <a:srgbClr val="007334"/>
              </a:buClr>
              <a:defRPr/>
            </a:pPr>
            <a:r>
              <a:rPr lang="pl-PL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</a:t>
            </a:r>
          </a:p>
        </p:txBody>
      </p:sp>
      <p:graphicFrame>
        <p:nvGraphicFramePr>
          <p:cNvPr id="3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130981"/>
              </p:ext>
            </p:extLst>
          </p:nvPr>
        </p:nvGraphicFramePr>
        <p:xfrm>
          <a:off x="11975" y="1476375"/>
          <a:ext cx="9001571" cy="500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97" y="836712"/>
            <a:ext cx="2576767" cy="1717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280275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72000">
              <a:schemeClr val="accent4">
                <a:lumMod val="50000"/>
                <a:lumOff val="50000"/>
                <a:alpha val="35000"/>
              </a:schemeClr>
            </a:gs>
            <a:gs pos="100000">
              <a:schemeClr val="accent6">
                <a:lumMod val="40000"/>
                <a:lumOff val="60000"/>
                <a:alpha val="87000"/>
              </a:schemeClr>
            </a:gs>
            <a:gs pos="100000">
              <a:srgbClr val="FFFFB7">
                <a:alpha val="98000"/>
              </a:srgbClr>
            </a:gs>
          </a:gsLst>
          <a:lin ang="5400000" scaled="0"/>
        </a:gra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>
        <a:spAutoFit/>
      </a:bodyPr>
      <a:lstStyle>
        <a:defPPr algn="ctr">
          <a:spcBef>
            <a:spcPct val="50000"/>
          </a:spcBef>
          <a:buClr>
            <a:srgbClr val="007334"/>
          </a:buCl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zablon3">
  <a:themeElements>
    <a:clrScheme name="2_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zablon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72000">
              <a:schemeClr val="accent4">
                <a:lumMod val="50000"/>
                <a:lumOff val="50000"/>
                <a:alpha val="35000"/>
              </a:schemeClr>
            </a:gs>
            <a:gs pos="100000">
              <a:schemeClr val="accent6">
                <a:lumMod val="40000"/>
                <a:lumOff val="60000"/>
                <a:alpha val="87000"/>
              </a:schemeClr>
            </a:gs>
            <a:gs pos="100000">
              <a:srgbClr val="FFFFB7">
                <a:alpha val="98000"/>
              </a:srgbClr>
            </a:gs>
          </a:gsLst>
          <a:lin ang="5400000" scaled="0"/>
        </a:gra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>
        <a:spAutoFit/>
      </a:bodyPr>
      <a:lstStyle>
        <a:defPPr algn="ctr">
          <a:spcBef>
            <a:spcPct val="50000"/>
          </a:spcBef>
          <a:buClr>
            <a:srgbClr val="007334"/>
          </a:buCl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zablon3">
  <a:themeElements>
    <a:clrScheme name="szabl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7334"/>
          </a:buClr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zablon3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zablon3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zablon3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zablon3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28694</TotalTime>
  <Words>1840</Words>
  <Application>Microsoft Office PowerPoint</Application>
  <PresentationFormat>Pokaz na ekranie (4:3)</PresentationFormat>
  <Paragraphs>538</Paragraphs>
  <Slides>43</Slides>
  <Notes>27</Notes>
  <HiddenSlides>11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60" baseType="lpstr">
      <vt:lpstr>Arial</vt:lpstr>
      <vt:lpstr>Book Antiqua</vt:lpstr>
      <vt:lpstr>Tahoma</vt:lpstr>
      <vt:lpstr>Verdana</vt:lpstr>
      <vt:lpstr>Wingdings</vt:lpstr>
      <vt:lpstr>szablon3</vt:lpstr>
      <vt:lpstr>2_szablon3</vt:lpstr>
      <vt:lpstr>1_szablon3</vt:lpstr>
      <vt:lpstr>3_szablon3</vt:lpstr>
      <vt:lpstr>5_szablon3</vt:lpstr>
      <vt:lpstr>6_szablon3</vt:lpstr>
      <vt:lpstr>4_szablon3</vt:lpstr>
      <vt:lpstr>7_szablon3</vt:lpstr>
      <vt:lpstr>8_szablon3</vt:lpstr>
      <vt:lpstr>9_szablon3</vt:lpstr>
      <vt:lpstr>10_szablon3</vt:lpstr>
      <vt:lpstr>Chart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STRUKTURA ZATRUDNIENIA (W %)                                                 W GÓRNICTWIE PODZIEMNYM W 2017 R.           (ZAŁOGA WŁASNA)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Zespół wibracyjny w górnictwie w latach 2010-2017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WYŻSZY URZĄD GÓRNICZY</dc:title>
  <dc:creator>X</dc:creator>
  <cp:lastModifiedBy>pok015</cp:lastModifiedBy>
  <cp:revision>6645</cp:revision>
  <cp:lastPrinted>2018-04-19T08:51:38Z</cp:lastPrinted>
  <dcterms:created xsi:type="dcterms:W3CDTF">2006-12-18T11:20:39Z</dcterms:created>
  <dcterms:modified xsi:type="dcterms:W3CDTF">2018-04-23T10:10:01Z</dcterms:modified>
</cp:coreProperties>
</file>