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4/24/2018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4/24/2018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672893" y="692696"/>
            <a:ext cx="7205803" cy="1296144"/>
            <a:chOff x="433" y="403"/>
            <a:chExt cx="5400" cy="1080"/>
          </a:xfrm>
        </p:grpSpPr>
        <p:sp>
          <p:nvSpPr>
            <p:cNvPr id="6" name="Text Box 16"/>
            <p:cNvSpPr txBox="1">
              <a:spLocks noChangeAspect="1" noChangeArrowheads="1"/>
            </p:cNvSpPr>
            <p:nvPr/>
          </p:nvSpPr>
          <p:spPr bwMode="auto">
            <a:xfrm>
              <a:off x="433" y="403"/>
              <a:ext cx="5400" cy="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lvl="1"/>
              <a:r>
                <a:rPr lang="pl-PL" altLang="pl-PL" sz="500" b="1" i="1" dirty="0">
                  <a:latin typeface="Times New Roman" pitchFamily="18" charset="0"/>
                </a:rPr>
                <a:t>    </a:t>
              </a:r>
            </a:p>
            <a:p>
              <a:r>
                <a:rPr lang="pl-PL" altLang="pl-PL" sz="28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</a:t>
              </a:r>
              <a:r>
                <a:rPr lang="pl-PL" altLang="pl-PL" sz="2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</a:t>
              </a:r>
              <a:r>
                <a:rPr lang="pl-PL" altLang="pl-PL" sz="200" b="1" i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                                                                                                                                                                 </a:t>
              </a:r>
              <a:r>
                <a:rPr lang="pl-PL" altLang="pl-PL" sz="7000" b="1" i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KRET </a:t>
              </a:r>
              <a:r>
                <a:rPr lang="pl-PL" altLang="pl-PL" sz="70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I S-KA</a:t>
              </a:r>
            </a:p>
            <a:p>
              <a:r>
                <a:rPr lang="pl-PL" altLang="pl-PL" sz="100" b="1" dirty="0">
                  <a:latin typeface="Times New Roman" pitchFamily="18" charset="0"/>
                </a:rPr>
                <a:t>       </a:t>
              </a:r>
            </a:p>
            <a:p>
              <a:r>
                <a:rPr lang="en-US" altLang="pl-PL" sz="1200" dirty="0">
                  <a:solidFill>
                    <a:srgbClr val="800000"/>
                  </a:solidFill>
                  <a:latin typeface="Times New Roman" pitchFamily="18" charset="0"/>
                </a:rPr>
                <a:t>									      </a:t>
              </a:r>
              <a:endParaRPr lang="pl-PL" altLang="pl-PL" sz="2400" dirty="0">
                <a:latin typeface="Times New Roman" pitchFamily="18" charset="0"/>
              </a:endParaRPr>
            </a:p>
          </p:txBody>
        </p:sp>
        <p:grpSp>
          <p:nvGrpSpPr>
            <p:cNvPr id="7" name="Group 17"/>
            <p:cNvGrpSpPr>
              <a:grpSpLocks noChangeAspect="1"/>
            </p:cNvGrpSpPr>
            <p:nvPr/>
          </p:nvGrpSpPr>
          <p:grpSpPr bwMode="auto">
            <a:xfrm>
              <a:off x="711" y="543"/>
              <a:ext cx="800" cy="799"/>
              <a:chOff x="1130" y="245"/>
              <a:chExt cx="1329" cy="1330"/>
            </a:xfrm>
          </p:grpSpPr>
          <p:sp>
            <p:nvSpPr>
              <p:cNvPr id="8" name="AutoShape 18"/>
              <p:cNvSpPr>
                <a:spLocks noChangeAspect="1" noChangeArrowheads="1"/>
              </p:cNvSpPr>
              <p:nvPr/>
            </p:nvSpPr>
            <p:spPr bwMode="auto">
              <a:xfrm rot="16200000">
                <a:off x="1130" y="245"/>
                <a:ext cx="1330" cy="1329"/>
              </a:xfrm>
              <a:custGeom>
                <a:avLst/>
                <a:gdLst>
                  <a:gd name="G0" fmla="+- 9898 0 0"/>
                  <a:gd name="G1" fmla="+- 9023122 0 0"/>
                  <a:gd name="G2" fmla="+- 0 0 9023122"/>
                  <a:gd name="T0" fmla="*/ 0 256 1"/>
                  <a:gd name="T1" fmla="*/ 180 256 1"/>
                  <a:gd name="G3" fmla="+- 9023122 T0 T1"/>
                  <a:gd name="T2" fmla="*/ 0 256 1"/>
                  <a:gd name="T3" fmla="*/ 90 256 1"/>
                  <a:gd name="G4" fmla="+- 9023122 T2 T3"/>
                  <a:gd name="G5" fmla="*/ G4 2 1"/>
                  <a:gd name="T4" fmla="*/ 90 256 1"/>
                  <a:gd name="T5" fmla="*/ 0 256 1"/>
                  <a:gd name="G6" fmla="+- 9023122 T4 T5"/>
                  <a:gd name="G7" fmla="*/ G6 2 1"/>
                  <a:gd name="G8" fmla="abs 9023122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898"/>
                  <a:gd name="G18" fmla="*/ 9898 1 2"/>
                  <a:gd name="G19" fmla="+- G18 5400 0"/>
                  <a:gd name="G20" fmla="cos G19 9023122"/>
                  <a:gd name="G21" fmla="sin G19 9023122"/>
                  <a:gd name="G22" fmla="+- G20 10800 0"/>
                  <a:gd name="G23" fmla="+- G21 10800 0"/>
                  <a:gd name="G24" fmla="+- 10800 0 G20"/>
                  <a:gd name="G25" fmla="+- 9898 10800 0"/>
                  <a:gd name="G26" fmla="?: G9 G17 G25"/>
                  <a:gd name="G27" fmla="?: G9 0 21600"/>
                  <a:gd name="G28" fmla="cos 10800 9023122"/>
                  <a:gd name="G29" fmla="sin 10800 9023122"/>
                  <a:gd name="G30" fmla="sin 9898 9023122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9023122 G34 0"/>
                  <a:gd name="G36" fmla="?: G6 G35 G31"/>
                  <a:gd name="G37" fmla="+- 21600 0 G36"/>
                  <a:gd name="G38" fmla="?: G4 0 G33"/>
                  <a:gd name="G39" fmla="?: 9023122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3147 w 21600"/>
                  <a:gd name="T15" fmla="*/ 17767 h 21600"/>
                  <a:gd name="T16" fmla="*/ 10800 w 21600"/>
                  <a:gd name="T17" fmla="*/ 902 h 21600"/>
                  <a:gd name="T18" fmla="*/ 18453 w 21600"/>
                  <a:gd name="T19" fmla="*/ 1776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3481" y="17463"/>
                    </a:moveTo>
                    <a:cubicBezTo>
                      <a:pt x="1821" y="15641"/>
                      <a:pt x="902" y="13264"/>
                      <a:pt x="902" y="10800"/>
                    </a:cubicBezTo>
                    <a:cubicBezTo>
                      <a:pt x="902" y="5333"/>
                      <a:pt x="5333" y="902"/>
                      <a:pt x="10800" y="902"/>
                    </a:cubicBezTo>
                    <a:cubicBezTo>
                      <a:pt x="16266" y="902"/>
                      <a:pt x="20698" y="5333"/>
                      <a:pt x="20698" y="10800"/>
                    </a:cubicBezTo>
                    <a:cubicBezTo>
                      <a:pt x="20698" y="13264"/>
                      <a:pt x="19778" y="15641"/>
                      <a:pt x="18118" y="17463"/>
                    </a:cubicBezTo>
                    <a:lnTo>
                      <a:pt x="18785" y="18071"/>
                    </a:lnTo>
                    <a:cubicBezTo>
                      <a:pt x="20596" y="16082"/>
                      <a:pt x="21600" y="1348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3489"/>
                      <a:pt x="1003" y="16082"/>
                      <a:pt x="2814" y="18071"/>
                    </a:cubicBez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AutoShape 19"/>
              <p:cNvSpPr>
                <a:spLocks noChangeAspect="1" noChangeArrowheads="1"/>
              </p:cNvSpPr>
              <p:nvPr/>
            </p:nvSpPr>
            <p:spPr bwMode="auto">
              <a:xfrm rot="5400000">
                <a:off x="1129" y="254"/>
                <a:ext cx="1321" cy="1319"/>
              </a:xfrm>
              <a:custGeom>
                <a:avLst/>
                <a:gdLst>
                  <a:gd name="G0" fmla="+- 96 0 0"/>
                  <a:gd name="G1" fmla="+- -8847361 0 0"/>
                  <a:gd name="G2" fmla="+- 0 0 -8847361"/>
                  <a:gd name="T0" fmla="*/ 0 256 1"/>
                  <a:gd name="T1" fmla="*/ 180 256 1"/>
                  <a:gd name="G3" fmla="+- -8847361 T0 T1"/>
                  <a:gd name="T2" fmla="*/ 0 256 1"/>
                  <a:gd name="T3" fmla="*/ 90 256 1"/>
                  <a:gd name="G4" fmla="+- -8847361 T2 T3"/>
                  <a:gd name="G5" fmla="*/ G4 2 1"/>
                  <a:gd name="T4" fmla="*/ 90 256 1"/>
                  <a:gd name="T5" fmla="*/ 0 256 1"/>
                  <a:gd name="G6" fmla="+- -8847361 T4 T5"/>
                  <a:gd name="G7" fmla="*/ G6 2 1"/>
                  <a:gd name="G8" fmla="abs -884736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6"/>
                  <a:gd name="G18" fmla="*/ 96 1 2"/>
                  <a:gd name="G19" fmla="+- G18 5400 0"/>
                  <a:gd name="G20" fmla="cos G19 -8847361"/>
                  <a:gd name="G21" fmla="sin G19 -8847361"/>
                  <a:gd name="G22" fmla="+- G20 10800 0"/>
                  <a:gd name="G23" fmla="+- G21 10800 0"/>
                  <a:gd name="G24" fmla="+- 10800 0 G20"/>
                  <a:gd name="G25" fmla="+- 96 10800 0"/>
                  <a:gd name="G26" fmla="?: G9 G17 G25"/>
                  <a:gd name="G27" fmla="?: G9 0 21600"/>
                  <a:gd name="G28" fmla="cos 10800 -8847361"/>
                  <a:gd name="G29" fmla="sin 10800 -8847361"/>
                  <a:gd name="G30" fmla="sin 96 -884736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8847361 G34 0"/>
                  <a:gd name="G36" fmla="?: G6 G35 G31"/>
                  <a:gd name="G37" fmla="+- 21600 0 G36"/>
                  <a:gd name="G38" fmla="?: G4 0 G33"/>
                  <a:gd name="G39" fmla="?: -884736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6947 w 21600"/>
                  <a:gd name="T15" fmla="*/ 6947 h 21600"/>
                  <a:gd name="T16" fmla="*/ 10800 w 21600"/>
                  <a:gd name="T17" fmla="*/ 10704 h 21600"/>
                  <a:gd name="T18" fmla="*/ 14653 w 21600"/>
                  <a:gd name="T19" fmla="*/ 6947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732" y="10732"/>
                    </a:moveTo>
                    <a:cubicBezTo>
                      <a:pt x="10750" y="10714"/>
                      <a:pt x="10774" y="10703"/>
                      <a:pt x="10800" y="10704"/>
                    </a:cubicBezTo>
                    <a:cubicBezTo>
                      <a:pt x="10825" y="10704"/>
                      <a:pt x="10849" y="10714"/>
                      <a:pt x="10867" y="10732"/>
                    </a:cubicBezTo>
                    <a:lnTo>
                      <a:pt x="18436" y="3163"/>
                    </a:lnTo>
                    <a:cubicBezTo>
                      <a:pt x="16411" y="1137"/>
                      <a:pt x="13664" y="-1"/>
                      <a:pt x="10799" y="0"/>
                    </a:cubicBezTo>
                    <a:cubicBezTo>
                      <a:pt x="7935" y="0"/>
                      <a:pt x="5188" y="1137"/>
                      <a:pt x="3163" y="3163"/>
                    </a:cubicBez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0" y="56764"/>
            <a:ext cx="8604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71441" y="2492896"/>
            <a:ext cx="32403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600" b="1" dirty="0" smtClean="0">
                <a:solidFill>
                  <a:srgbClr val="000000"/>
                </a:solidFill>
              </a:rPr>
              <a:t>SEMINARIUM 24 kwietnia 2018r.</a:t>
            </a:r>
            <a:endParaRPr lang="pl-PL" altLang="pl-PL" sz="1600" b="1" dirty="0">
              <a:solidFill>
                <a:srgbClr val="000000"/>
              </a:solidFill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423725" y="2276872"/>
            <a:ext cx="7704138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20584" y="3030472"/>
            <a:ext cx="73231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600" b="1" dirty="0" smtClean="0">
                <a:solidFill>
                  <a:srgbClr val="000000"/>
                </a:solidFill>
              </a:rPr>
              <a:t>TEMAT SEMINARIUM: „Zdrowie i bezpieczeństwo pracowników jako priorytet w 			procesie pracy” </a:t>
            </a:r>
            <a:endParaRPr lang="pl-PL" altLang="pl-PL" sz="1600" b="1" dirty="0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20583" y="4165141"/>
            <a:ext cx="73231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600" b="1" dirty="0" smtClean="0">
                <a:solidFill>
                  <a:srgbClr val="000000"/>
                </a:solidFill>
              </a:rPr>
              <a:t>TYTUŁ REFERATU: </a:t>
            </a:r>
          </a:p>
          <a:p>
            <a:pPr>
              <a:spcBef>
                <a:spcPct val="50000"/>
              </a:spcBef>
            </a:pPr>
            <a:r>
              <a:rPr lang="pl-PL" altLang="pl-PL" sz="1600" b="1" dirty="0" smtClean="0">
                <a:solidFill>
                  <a:srgbClr val="000000"/>
                </a:solidFill>
              </a:rPr>
              <a:t>„Wybrane rozwiązania wpływające na poprawę bezpieczeństwa pracy” </a:t>
            </a:r>
            <a:endParaRPr lang="pl-PL" altLang="pl-PL" sz="1600" b="1" dirty="0">
              <a:solidFill>
                <a:srgbClr val="000000"/>
              </a:solidFill>
            </a:endParaRPr>
          </a:p>
        </p:txBody>
      </p:sp>
      <p:sp>
        <p:nvSpPr>
          <p:cNvPr id="15" name="Line 38"/>
          <p:cNvSpPr>
            <a:spLocks noChangeShapeType="1"/>
          </p:cNvSpPr>
          <p:nvPr/>
        </p:nvSpPr>
        <p:spPr bwMode="auto">
          <a:xfrm>
            <a:off x="450056" y="3789040"/>
            <a:ext cx="7704138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20582" y="5301208"/>
            <a:ext cx="73231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200" dirty="0" smtClean="0">
                <a:solidFill>
                  <a:srgbClr val="000000"/>
                </a:solidFill>
              </a:rPr>
              <a:t>Autorzy: </a:t>
            </a:r>
          </a:p>
          <a:p>
            <a:pPr>
              <a:spcBef>
                <a:spcPct val="50000"/>
              </a:spcBef>
            </a:pPr>
            <a:r>
              <a:rPr lang="pl-PL" altLang="pl-PL" sz="1200" i="1" dirty="0" smtClean="0">
                <a:solidFill>
                  <a:srgbClr val="000000"/>
                </a:solidFill>
              </a:rPr>
              <a:t>Tadeusz Kret, Ireneusz </a:t>
            </a:r>
            <a:r>
              <a:rPr lang="pl-PL" altLang="pl-PL" sz="1200" i="1" dirty="0" err="1" smtClean="0">
                <a:solidFill>
                  <a:srgbClr val="000000"/>
                </a:solidFill>
              </a:rPr>
              <a:t>Madeiski</a:t>
            </a:r>
            <a:endParaRPr lang="pl-PL" altLang="pl-PL" sz="1200" i="1" dirty="0">
              <a:solidFill>
                <a:srgbClr val="000000"/>
              </a:solidFill>
            </a:endParaRPr>
          </a:p>
        </p:txBody>
      </p:sp>
      <p:sp>
        <p:nvSpPr>
          <p:cNvPr id="17" name="Line 38"/>
          <p:cNvSpPr>
            <a:spLocks noChangeShapeType="1"/>
          </p:cNvSpPr>
          <p:nvPr/>
        </p:nvSpPr>
        <p:spPr bwMode="auto">
          <a:xfrm>
            <a:off x="450056" y="6309320"/>
            <a:ext cx="7704138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0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8" y="764704"/>
            <a:ext cx="77819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3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71600" y="620688"/>
            <a:ext cx="76812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pl-PL" altLang="pl-PL" u="sng" dirty="0" smtClean="0"/>
              <a:t>WYWAŻANIE NADWOZIA ZWAŁOWARKI</a:t>
            </a:r>
            <a:r>
              <a:rPr lang="pl-PL" altLang="pl-PL" dirty="0"/>
              <a:t> </a:t>
            </a:r>
            <a:r>
              <a:rPr lang="pl-PL" altLang="pl-PL" dirty="0" smtClean="0"/>
              <a:t> – Bełchatów- 2003r.</a:t>
            </a:r>
            <a:endParaRPr lang="pl-PL" altLang="pl-PL" b="1" u="sng" dirty="0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3" y="1124744"/>
            <a:ext cx="78105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5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7170" name="Picture 2" descr="schemat hydraulicz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89239"/>
            <a:ext cx="594360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88101"/>
            <a:ext cx="1833364" cy="137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1254"/>
            <a:ext cx="1947664" cy="146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32" y="730148"/>
            <a:ext cx="1962472" cy="147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32" y="5296039"/>
            <a:ext cx="1962472" cy="147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868144" y="5265439"/>
            <a:ext cx="25922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 </a:t>
            </a:r>
          </a:p>
          <a:p>
            <a:r>
              <a:rPr lang="pl-PL" sz="1400" i="1" dirty="0" smtClean="0"/>
              <a:t>rys.2 </a:t>
            </a:r>
            <a:r>
              <a:rPr lang="pl-PL" sz="1400" i="1" dirty="0"/>
              <a:t>układ hydrauliczny </a:t>
            </a:r>
            <a:endParaRPr lang="pl-PL" sz="1400" i="1" dirty="0" smtClean="0"/>
          </a:p>
          <a:p>
            <a:r>
              <a:rPr lang="pl-PL" sz="1400" i="1" dirty="0"/>
              <a:t> </a:t>
            </a:r>
            <a:r>
              <a:rPr lang="pl-PL" sz="1400" i="1" dirty="0" smtClean="0"/>
              <a:t>        wyważania </a:t>
            </a:r>
            <a:r>
              <a:rPr lang="pl-PL" sz="1400" i="1" dirty="0"/>
              <a:t>zwałowarki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3808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1" y="1008174"/>
            <a:ext cx="3810124" cy="52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24" y="1008174"/>
            <a:ext cx="36480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0864" y="980728"/>
            <a:ext cx="7323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pl-PL" altLang="pl-PL" dirty="0" smtClean="0"/>
              <a:t>LINIA ZNAKOWANIA GĄSEK SREBRA  - Huta Miedzi Głogów  - 2008r.</a:t>
            </a:r>
            <a:endParaRPr lang="pl-PL" altLang="pl-PL" b="1" u="sng" dirty="0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3" y="1700808"/>
            <a:ext cx="787545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06625"/>
              </p:ext>
            </p:extLst>
          </p:nvPr>
        </p:nvGraphicFramePr>
        <p:xfrm>
          <a:off x="3203848" y="836712"/>
          <a:ext cx="5257046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Image" r:id="rId3" imgW="15250794" imgH="11682540" progId="PhotoshopElements.Image.3">
                  <p:embed/>
                </p:oleObj>
              </mc:Choice>
              <mc:Fallback>
                <p:oleObj name="Image" r:id="rId3" imgW="15250794" imgH="11682540" progId="PhotoshopElements.Image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205" t="6216" r="8250"/>
                      <a:stretch>
                        <a:fillRect/>
                      </a:stretch>
                    </p:blipFill>
                    <p:spPr bwMode="auto">
                      <a:xfrm>
                        <a:off x="3203848" y="836712"/>
                        <a:ext cx="5257046" cy="4536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4211960" y="1700808"/>
            <a:ext cx="1871663" cy="1727200"/>
          </a:xfrm>
          <a:prstGeom prst="ellipse">
            <a:avLst/>
          </a:prstGeom>
          <a:noFill/>
          <a:ln w="28575">
            <a:solidFill>
              <a:srgbClr val="99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-180528" y="1054477"/>
            <a:ext cx="405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pl-PL" altLang="pl-PL" dirty="0" smtClean="0"/>
              <a:t>LINIA ZNAKOWANIA GĄSEK ZŁOTA  </a:t>
            </a:r>
          </a:p>
          <a:p>
            <a:pPr lvl="1"/>
            <a:r>
              <a:rPr lang="pl-PL" altLang="pl-PL" dirty="0" smtClean="0"/>
              <a:t>- Huta Miedzi Głogów  - 2011r.</a:t>
            </a:r>
            <a:endParaRPr lang="pl-PL" altLang="pl-PL" b="1" u="sng" dirty="0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62642"/>
              </p:ext>
            </p:extLst>
          </p:nvPr>
        </p:nvGraphicFramePr>
        <p:xfrm>
          <a:off x="0" y="3806825"/>
          <a:ext cx="4038600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Image" r:id="rId5" imgW="13498413" imgH="10196825" progId="PhotoshopElements.Image.3">
                  <p:embed/>
                </p:oleObj>
              </mc:Choice>
              <mc:Fallback>
                <p:oleObj name="Image" r:id="rId5" imgW="13498413" imgH="10196825" progId="PhotoshopElements.Image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06825"/>
                        <a:ext cx="4038600" cy="3051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3359736" y="2708920"/>
            <a:ext cx="1873250" cy="2232025"/>
          </a:xfrm>
          <a:prstGeom prst="line">
            <a:avLst/>
          </a:prstGeom>
          <a:noFill/>
          <a:ln w="1905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4126" y="980728"/>
            <a:ext cx="75198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pl-PL" altLang="pl-PL" dirty="0" smtClean="0"/>
              <a:t>SKRACANIE KOMINÓW PRZEMYSŁOWYCH - Huta Miedzi Głogów  - 2000r.</a:t>
            </a:r>
            <a:endParaRPr lang="pl-PL" altLang="pl-PL" b="1" u="sng" dirty="0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35536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4" name="Picture 17" descr="PICT45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t="8511" b="39369"/>
          <a:stretch>
            <a:fillRect/>
          </a:stretch>
        </p:blipFill>
        <p:spPr bwMode="auto">
          <a:xfrm>
            <a:off x="4724088" y="980728"/>
            <a:ext cx="331841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32" descr="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88" y="3852821"/>
            <a:ext cx="3329084" cy="24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771174" cy="5369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64524" y="939964"/>
            <a:ext cx="75198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pl-PL" altLang="pl-PL" dirty="0" smtClean="0"/>
              <a:t>ŁADOWARKA SZYBOWA 2LS-5T – </a:t>
            </a:r>
            <a:r>
              <a:rPr lang="pl-PL" altLang="pl-PL" dirty="0"/>
              <a:t>G</a:t>
            </a:r>
            <a:r>
              <a:rPr lang="pl-PL" altLang="pl-PL" dirty="0" smtClean="0"/>
              <a:t>łogów Głęboki - Kwielice   - 2013r.</a:t>
            </a:r>
            <a:endParaRPr lang="pl-PL" altLang="pl-PL" b="1" u="sng" dirty="0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594803"/>
              </p:ext>
            </p:extLst>
          </p:nvPr>
        </p:nvGraphicFramePr>
        <p:xfrm>
          <a:off x="899592" y="1556792"/>
          <a:ext cx="6489517" cy="488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Image" r:id="rId3" imgW="2758212" imgH="1917034" progId="PhotoshopElements.Image.3">
                  <p:embed/>
                </p:oleObj>
              </mc:Choice>
              <mc:Fallback>
                <p:oleObj name="Image" r:id="rId3" imgW="2758212" imgH="1917034" progId="PhotoshopElements.Image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92" r="3656"/>
                      <a:stretch>
                        <a:fillRect/>
                      </a:stretch>
                    </p:blipFill>
                    <p:spPr bwMode="auto">
                      <a:xfrm>
                        <a:off x="899592" y="1556792"/>
                        <a:ext cx="6489517" cy="4887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5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2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3335"/>
          <a:stretch/>
        </p:blipFill>
        <p:spPr bwMode="auto">
          <a:xfrm>
            <a:off x="3491880" y="982042"/>
            <a:ext cx="496570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9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t="8032" r="23868" b="8841"/>
          <a:stretch>
            <a:fillRect/>
          </a:stretch>
        </p:blipFill>
        <p:spPr bwMode="auto">
          <a:xfrm>
            <a:off x="861963" y="4234856"/>
            <a:ext cx="2303463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33"/>
          <p:cNvSpPr>
            <a:spLocks noChangeShapeType="1"/>
          </p:cNvSpPr>
          <p:nvPr/>
        </p:nvSpPr>
        <p:spPr bwMode="auto">
          <a:xfrm flipH="1">
            <a:off x="2733626" y="5271494"/>
            <a:ext cx="13684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6" name="Picture 34" descr="img-9330_jpg_486x335_crop_upscale_q9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/>
          <a:stretch/>
        </p:blipFill>
        <p:spPr bwMode="auto">
          <a:xfrm>
            <a:off x="92094" y="1052736"/>
            <a:ext cx="3360669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35"/>
          <p:cNvSpPr>
            <a:spLocks noChangeShapeType="1"/>
          </p:cNvSpPr>
          <p:nvPr/>
        </p:nvSpPr>
        <p:spPr bwMode="auto">
          <a:xfrm flipH="1">
            <a:off x="251520" y="3284984"/>
            <a:ext cx="1520908" cy="126419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Line 36"/>
          <p:cNvSpPr>
            <a:spLocks noChangeShapeType="1"/>
          </p:cNvSpPr>
          <p:nvPr/>
        </p:nvSpPr>
        <p:spPr bwMode="auto">
          <a:xfrm>
            <a:off x="251520" y="4549181"/>
            <a:ext cx="0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37"/>
          <p:cNvSpPr>
            <a:spLocks noChangeShapeType="1"/>
          </p:cNvSpPr>
          <p:nvPr/>
        </p:nvSpPr>
        <p:spPr bwMode="auto">
          <a:xfrm>
            <a:off x="251520" y="5917606"/>
            <a:ext cx="969217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-132131" y="692696"/>
            <a:ext cx="88569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pl-PL" altLang="pl-PL" u="sng" dirty="0" smtClean="0"/>
              <a:t>URZĄDZENIE DO MONTAŻU I DEMONTAŻU KOŁPAKÓW WIRNIKÓW GENERATORÓW</a:t>
            </a:r>
            <a:r>
              <a:rPr lang="pl-PL" altLang="pl-PL" dirty="0" smtClean="0"/>
              <a:t>  </a:t>
            </a:r>
          </a:p>
          <a:p>
            <a:pPr lvl="1"/>
            <a:r>
              <a:rPr lang="pl-PL" altLang="pl-PL" dirty="0" smtClean="0"/>
              <a:t>			– </a:t>
            </a:r>
            <a:r>
              <a:rPr lang="pl-PL" altLang="pl-PL" dirty="0" err="1" smtClean="0"/>
              <a:t>Energoserwis</a:t>
            </a:r>
            <a:r>
              <a:rPr lang="pl-PL" altLang="pl-PL" dirty="0" smtClean="0"/>
              <a:t> - Lubliniec - 2002r.</a:t>
            </a:r>
            <a:endParaRPr lang="pl-PL" altLang="pl-PL" b="1" u="sng" dirty="0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4" y="1628800"/>
            <a:ext cx="6984776" cy="492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8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822682" y="145450"/>
            <a:ext cx="504056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z="1200" dirty="0">
                <a:latin typeface="Times New Roman" pitchFamily="18" charset="0"/>
              </a:rPr>
              <a:t> </a:t>
            </a:r>
            <a:r>
              <a:rPr lang="pl-PL" altLang="pl-PL" sz="1000" dirty="0">
                <a:solidFill>
                  <a:srgbClr val="990000"/>
                </a:solidFill>
                <a:latin typeface="Times New Roman" pitchFamily="18" charset="0"/>
              </a:rPr>
              <a:t>www.kret.cc         e-mail: biuro@kret.cc      marketing@kret.cc</a:t>
            </a:r>
          </a:p>
          <a:p>
            <a:endParaRPr lang="pl-PL" altLang="pl-PL" sz="1000" dirty="0">
              <a:latin typeface="Times New Roman" pitchFamily="18" charset="0"/>
            </a:endParaRPr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539551" y="476672"/>
            <a:ext cx="7513621" cy="0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0" y="-102780"/>
            <a:ext cx="30448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pl-PL" altLang="pl-PL" sz="500" b="1" i="1" dirty="0">
                <a:latin typeface="Times New Roman" pitchFamily="18" charset="0"/>
              </a:rPr>
              <a:t>    </a:t>
            </a:r>
          </a:p>
          <a:p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pl-PL" altLang="pl-PL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KRET I S-KA</a:t>
            </a:r>
          </a:p>
          <a:p>
            <a:r>
              <a:rPr lang="pl-PL" altLang="pl-PL" sz="100" b="1" dirty="0">
                <a:latin typeface="Times New Roman" pitchFamily="18" charset="0"/>
              </a:rPr>
              <a:t>       </a:t>
            </a:r>
          </a:p>
          <a:p>
            <a:r>
              <a:rPr lang="en-US" altLang="pl-PL" sz="1200" dirty="0">
                <a:solidFill>
                  <a:srgbClr val="800000"/>
                </a:solidFill>
                <a:latin typeface="Times New Roman" pitchFamily="18" charset="0"/>
              </a:rPr>
              <a:t>									      </a:t>
            </a:r>
            <a:endParaRPr lang="pl-PL" altLang="pl-PL" sz="2400" dirty="0">
              <a:latin typeface="Times New Roman" pitchFamily="18" charset="0"/>
            </a:endParaRPr>
          </a:p>
        </p:txBody>
      </p:sp>
      <p:sp>
        <p:nvSpPr>
          <p:cNvPr id="19" name="AutoShape 19"/>
          <p:cNvSpPr>
            <a:spLocks noChangeAspect="1" noChangeArrowheads="1"/>
          </p:cNvSpPr>
          <p:nvPr/>
        </p:nvSpPr>
        <p:spPr bwMode="auto">
          <a:xfrm rot="5400000">
            <a:off x="114348" y="22371"/>
            <a:ext cx="402950" cy="447458"/>
          </a:xfrm>
          <a:custGeom>
            <a:avLst/>
            <a:gdLst>
              <a:gd name="G0" fmla="+- 96 0 0"/>
              <a:gd name="G1" fmla="+- -8847361 0 0"/>
              <a:gd name="G2" fmla="+- 0 0 -8847361"/>
              <a:gd name="T0" fmla="*/ 0 256 1"/>
              <a:gd name="T1" fmla="*/ 180 256 1"/>
              <a:gd name="G3" fmla="+- -8847361 T0 T1"/>
              <a:gd name="T2" fmla="*/ 0 256 1"/>
              <a:gd name="T3" fmla="*/ 90 256 1"/>
              <a:gd name="G4" fmla="+- -8847361 T2 T3"/>
              <a:gd name="G5" fmla="*/ G4 2 1"/>
              <a:gd name="T4" fmla="*/ 90 256 1"/>
              <a:gd name="T5" fmla="*/ 0 256 1"/>
              <a:gd name="G6" fmla="+- -8847361 T4 T5"/>
              <a:gd name="G7" fmla="*/ G6 2 1"/>
              <a:gd name="G8" fmla="abs -8847361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6"/>
              <a:gd name="G18" fmla="*/ 96 1 2"/>
              <a:gd name="G19" fmla="+- G18 5400 0"/>
              <a:gd name="G20" fmla="cos G19 -8847361"/>
              <a:gd name="G21" fmla="sin G19 -8847361"/>
              <a:gd name="G22" fmla="+- G20 10800 0"/>
              <a:gd name="G23" fmla="+- G21 10800 0"/>
              <a:gd name="G24" fmla="+- 10800 0 G20"/>
              <a:gd name="G25" fmla="+- 96 10800 0"/>
              <a:gd name="G26" fmla="?: G9 G17 G25"/>
              <a:gd name="G27" fmla="?: G9 0 21600"/>
              <a:gd name="G28" fmla="cos 10800 -8847361"/>
              <a:gd name="G29" fmla="sin 10800 -8847361"/>
              <a:gd name="G30" fmla="sin 96 -8847361"/>
              <a:gd name="G31" fmla="+- G28 10800 0"/>
              <a:gd name="G32" fmla="+- G29 10800 0"/>
              <a:gd name="G33" fmla="+- G30 10800 0"/>
              <a:gd name="G34" fmla="?: G4 0 G31"/>
              <a:gd name="G35" fmla="?: -8847361 G34 0"/>
              <a:gd name="G36" fmla="?: G6 G35 G31"/>
              <a:gd name="G37" fmla="+- 21600 0 G36"/>
              <a:gd name="G38" fmla="?: G4 0 G33"/>
              <a:gd name="G39" fmla="?: -8847361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947 w 21600"/>
              <a:gd name="T15" fmla="*/ 6947 h 21600"/>
              <a:gd name="T16" fmla="*/ 10800 w 21600"/>
              <a:gd name="T17" fmla="*/ 10704 h 21600"/>
              <a:gd name="T18" fmla="*/ 14653 w 21600"/>
              <a:gd name="T19" fmla="*/ 69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2" y="10732"/>
                </a:moveTo>
                <a:cubicBezTo>
                  <a:pt x="10750" y="10714"/>
                  <a:pt x="10774" y="10703"/>
                  <a:pt x="10800" y="10704"/>
                </a:cubicBezTo>
                <a:cubicBezTo>
                  <a:pt x="10825" y="10704"/>
                  <a:pt x="10849" y="10714"/>
                  <a:pt x="10867" y="10732"/>
                </a:cubicBezTo>
                <a:lnTo>
                  <a:pt x="18436" y="3163"/>
                </a:lnTo>
                <a:cubicBezTo>
                  <a:pt x="16411" y="1137"/>
                  <a:pt x="13664" y="-1"/>
                  <a:pt x="10799" y="0"/>
                </a:cubicBezTo>
                <a:cubicBezTo>
                  <a:pt x="7935" y="0"/>
                  <a:pt x="5188" y="1137"/>
                  <a:pt x="3163" y="3163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AutoShape 18"/>
          <p:cNvSpPr>
            <a:spLocks noChangeAspect="1" noChangeArrowheads="1"/>
          </p:cNvSpPr>
          <p:nvPr/>
        </p:nvSpPr>
        <p:spPr bwMode="auto">
          <a:xfrm rot="16200000">
            <a:off x="111278" y="22047"/>
            <a:ext cx="405695" cy="450851"/>
          </a:xfrm>
          <a:custGeom>
            <a:avLst/>
            <a:gdLst>
              <a:gd name="G0" fmla="+- 9898 0 0"/>
              <a:gd name="G1" fmla="+- 9023122 0 0"/>
              <a:gd name="G2" fmla="+- 0 0 9023122"/>
              <a:gd name="T0" fmla="*/ 0 256 1"/>
              <a:gd name="T1" fmla="*/ 180 256 1"/>
              <a:gd name="G3" fmla="+- 9023122 T0 T1"/>
              <a:gd name="T2" fmla="*/ 0 256 1"/>
              <a:gd name="T3" fmla="*/ 90 256 1"/>
              <a:gd name="G4" fmla="+- 9023122 T2 T3"/>
              <a:gd name="G5" fmla="*/ G4 2 1"/>
              <a:gd name="T4" fmla="*/ 90 256 1"/>
              <a:gd name="T5" fmla="*/ 0 256 1"/>
              <a:gd name="G6" fmla="+- 9023122 T4 T5"/>
              <a:gd name="G7" fmla="*/ G6 2 1"/>
              <a:gd name="G8" fmla="abs 9023122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898"/>
              <a:gd name="G18" fmla="*/ 9898 1 2"/>
              <a:gd name="G19" fmla="+- G18 5400 0"/>
              <a:gd name="G20" fmla="cos G19 9023122"/>
              <a:gd name="G21" fmla="sin G19 9023122"/>
              <a:gd name="G22" fmla="+- G20 10800 0"/>
              <a:gd name="G23" fmla="+- G21 10800 0"/>
              <a:gd name="G24" fmla="+- 10800 0 G20"/>
              <a:gd name="G25" fmla="+- 9898 10800 0"/>
              <a:gd name="G26" fmla="?: G9 G17 G25"/>
              <a:gd name="G27" fmla="?: G9 0 21600"/>
              <a:gd name="G28" fmla="cos 10800 9023122"/>
              <a:gd name="G29" fmla="sin 10800 9023122"/>
              <a:gd name="G30" fmla="sin 9898 9023122"/>
              <a:gd name="G31" fmla="+- G28 10800 0"/>
              <a:gd name="G32" fmla="+- G29 10800 0"/>
              <a:gd name="G33" fmla="+- G30 10800 0"/>
              <a:gd name="G34" fmla="?: G4 0 G31"/>
              <a:gd name="G35" fmla="?: 9023122 G34 0"/>
              <a:gd name="G36" fmla="?: G6 G35 G31"/>
              <a:gd name="G37" fmla="+- 21600 0 G36"/>
              <a:gd name="G38" fmla="?: G4 0 G33"/>
              <a:gd name="G39" fmla="?: 9023122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3147 w 21600"/>
              <a:gd name="T15" fmla="*/ 17767 h 21600"/>
              <a:gd name="T16" fmla="*/ 10800 w 21600"/>
              <a:gd name="T17" fmla="*/ 902 h 21600"/>
              <a:gd name="T18" fmla="*/ 18453 w 21600"/>
              <a:gd name="T19" fmla="*/ 1776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481" y="17463"/>
                </a:moveTo>
                <a:cubicBezTo>
                  <a:pt x="1821" y="15641"/>
                  <a:pt x="902" y="13264"/>
                  <a:pt x="902" y="10800"/>
                </a:cubicBezTo>
                <a:cubicBezTo>
                  <a:pt x="902" y="5333"/>
                  <a:pt x="5333" y="902"/>
                  <a:pt x="10800" y="902"/>
                </a:cubicBezTo>
                <a:cubicBezTo>
                  <a:pt x="16266" y="902"/>
                  <a:pt x="20698" y="5333"/>
                  <a:pt x="20698" y="10800"/>
                </a:cubicBezTo>
                <a:cubicBezTo>
                  <a:pt x="20698" y="13264"/>
                  <a:pt x="19778" y="15641"/>
                  <a:pt x="18118" y="17463"/>
                </a:cubicBezTo>
                <a:lnTo>
                  <a:pt x="18785" y="18071"/>
                </a:lnTo>
                <a:cubicBezTo>
                  <a:pt x="20596" y="16082"/>
                  <a:pt x="21600" y="1348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489"/>
                  <a:pt x="1003" y="16082"/>
                  <a:pt x="2814" y="18071"/>
                </a:cubicBezTo>
                <a:close/>
              </a:path>
            </a:pathLst>
          </a:cu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11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36712"/>
            <a:ext cx="47879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10807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05" y="4056162"/>
            <a:ext cx="3275012" cy="2455862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10807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0" y="980728"/>
            <a:ext cx="295275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P108077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5"/>
          <a:stretch/>
        </p:blipFill>
        <p:spPr bwMode="auto">
          <a:xfrm>
            <a:off x="179834" y="3325912"/>
            <a:ext cx="3888110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17"/>
          <p:cNvSpPr>
            <a:spLocks noChangeShapeType="1"/>
          </p:cNvSpPr>
          <p:nvPr/>
        </p:nvSpPr>
        <p:spPr bwMode="auto">
          <a:xfrm flipH="1" flipV="1">
            <a:off x="1043607" y="5949279"/>
            <a:ext cx="3600797" cy="229369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91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ylegani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77</TotalTime>
  <Words>262</Words>
  <Application>Microsoft Office PowerPoint</Application>
  <PresentationFormat>Pokaz na ekranie (4:3)</PresentationFormat>
  <Paragraphs>95</Paragraphs>
  <Slides>13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5" baseType="lpstr">
      <vt:lpstr>Przyleganie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Kret</dc:creator>
  <cp:lastModifiedBy>Kret</cp:lastModifiedBy>
  <cp:revision>14</cp:revision>
  <cp:lastPrinted>2018-04-23T09:07:31Z</cp:lastPrinted>
  <dcterms:created xsi:type="dcterms:W3CDTF">2018-04-23T07:15:48Z</dcterms:created>
  <dcterms:modified xsi:type="dcterms:W3CDTF">2018-04-24T05:55:03Z</dcterms:modified>
</cp:coreProperties>
</file>