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51" r:id="rId1"/>
    <p:sldMasterId id="2147483652" r:id="rId2"/>
  </p:sldMasterIdLst>
  <p:notesMasterIdLst>
    <p:notesMasterId r:id="rId22"/>
  </p:notesMasterIdLst>
  <p:handoutMasterIdLst>
    <p:handoutMasterId r:id="rId23"/>
  </p:handoutMasterIdLst>
  <p:sldIdLst>
    <p:sldId id="281" r:id="rId3"/>
    <p:sldId id="282" r:id="rId4"/>
    <p:sldId id="311" r:id="rId5"/>
    <p:sldId id="310" r:id="rId6"/>
    <p:sldId id="299" r:id="rId7"/>
    <p:sldId id="305" r:id="rId8"/>
    <p:sldId id="303" r:id="rId9"/>
    <p:sldId id="304" r:id="rId10"/>
    <p:sldId id="293" r:id="rId11"/>
    <p:sldId id="309" r:id="rId12"/>
    <p:sldId id="294" r:id="rId13"/>
    <p:sldId id="295" r:id="rId14"/>
    <p:sldId id="300" r:id="rId15"/>
    <p:sldId id="301" r:id="rId16"/>
    <p:sldId id="297" r:id="rId17"/>
    <p:sldId id="308" r:id="rId18"/>
    <p:sldId id="307" r:id="rId19"/>
    <p:sldId id="298" r:id="rId20"/>
    <p:sldId id="290" r:id="rId21"/>
  </p:sldIdLst>
  <p:sldSz cx="9144000" cy="6858000" type="screen4x3"/>
  <p:notesSz cx="9872663" cy="6797675"/>
  <p:defaultTextStyle>
    <a:defPPr>
      <a:defRPr lang="en-US"/>
    </a:defPPr>
    <a:lvl1pPr algn="ctr" rtl="0" fontAlgn="base">
      <a:spcBef>
        <a:spcPct val="50000"/>
      </a:spcBef>
      <a:spcAft>
        <a:spcPct val="0"/>
      </a:spcAft>
      <a:defRPr sz="1200" b="1" kern="1200">
        <a:solidFill>
          <a:schemeClr val="tx1"/>
        </a:solidFill>
        <a:latin typeface="Arial" charset="0"/>
        <a:ea typeface="+mn-ea"/>
        <a:cs typeface="+mn-cs"/>
      </a:defRPr>
    </a:lvl1pPr>
    <a:lvl2pPr marL="457200" algn="ctr" rtl="0" fontAlgn="base">
      <a:spcBef>
        <a:spcPct val="50000"/>
      </a:spcBef>
      <a:spcAft>
        <a:spcPct val="0"/>
      </a:spcAft>
      <a:defRPr sz="1200" b="1" kern="1200">
        <a:solidFill>
          <a:schemeClr val="tx1"/>
        </a:solidFill>
        <a:latin typeface="Arial" charset="0"/>
        <a:ea typeface="+mn-ea"/>
        <a:cs typeface="+mn-cs"/>
      </a:defRPr>
    </a:lvl2pPr>
    <a:lvl3pPr marL="914400" algn="ctr" rtl="0" fontAlgn="base">
      <a:spcBef>
        <a:spcPct val="50000"/>
      </a:spcBef>
      <a:spcAft>
        <a:spcPct val="0"/>
      </a:spcAft>
      <a:defRPr sz="1200" b="1" kern="1200">
        <a:solidFill>
          <a:schemeClr val="tx1"/>
        </a:solidFill>
        <a:latin typeface="Arial" charset="0"/>
        <a:ea typeface="+mn-ea"/>
        <a:cs typeface="+mn-cs"/>
      </a:defRPr>
    </a:lvl3pPr>
    <a:lvl4pPr marL="1371600" algn="ctr" rtl="0" fontAlgn="base">
      <a:spcBef>
        <a:spcPct val="50000"/>
      </a:spcBef>
      <a:spcAft>
        <a:spcPct val="0"/>
      </a:spcAft>
      <a:defRPr sz="1200" b="1" kern="1200">
        <a:solidFill>
          <a:schemeClr val="tx1"/>
        </a:solidFill>
        <a:latin typeface="Arial" charset="0"/>
        <a:ea typeface="+mn-ea"/>
        <a:cs typeface="+mn-cs"/>
      </a:defRPr>
    </a:lvl4pPr>
    <a:lvl5pPr marL="1828800" algn="ctr" rtl="0" fontAlgn="base">
      <a:spcBef>
        <a:spcPct val="50000"/>
      </a:spcBef>
      <a:spcAft>
        <a:spcPct val="0"/>
      </a:spcAft>
      <a:defRPr sz="1200" b="1" kern="1200">
        <a:solidFill>
          <a:schemeClr val="tx1"/>
        </a:solidFill>
        <a:latin typeface="Arial" charset="0"/>
        <a:ea typeface="+mn-ea"/>
        <a:cs typeface="+mn-cs"/>
      </a:defRPr>
    </a:lvl5pPr>
    <a:lvl6pPr marL="2286000" algn="l" defTabSz="914400" rtl="0" eaLnBrk="1" latinLnBrk="0" hangingPunct="1">
      <a:defRPr sz="1200" b="1" kern="1200">
        <a:solidFill>
          <a:schemeClr val="tx1"/>
        </a:solidFill>
        <a:latin typeface="Arial" charset="0"/>
        <a:ea typeface="+mn-ea"/>
        <a:cs typeface="+mn-cs"/>
      </a:defRPr>
    </a:lvl6pPr>
    <a:lvl7pPr marL="2743200" algn="l" defTabSz="914400" rtl="0" eaLnBrk="1" latinLnBrk="0" hangingPunct="1">
      <a:defRPr sz="1200" b="1" kern="1200">
        <a:solidFill>
          <a:schemeClr val="tx1"/>
        </a:solidFill>
        <a:latin typeface="Arial" charset="0"/>
        <a:ea typeface="+mn-ea"/>
        <a:cs typeface="+mn-cs"/>
      </a:defRPr>
    </a:lvl7pPr>
    <a:lvl8pPr marL="3200400" algn="l" defTabSz="914400" rtl="0" eaLnBrk="1" latinLnBrk="0" hangingPunct="1">
      <a:defRPr sz="1200" b="1" kern="1200">
        <a:solidFill>
          <a:schemeClr val="tx1"/>
        </a:solidFill>
        <a:latin typeface="Arial" charset="0"/>
        <a:ea typeface="+mn-ea"/>
        <a:cs typeface="+mn-cs"/>
      </a:defRPr>
    </a:lvl8pPr>
    <a:lvl9pPr marL="3657600" algn="l" defTabSz="914400" rtl="0" eaLnBrk="1" latinLnBrk="0" hangingPunct="1">
      <a:defRPr sz="12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1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8817"/>
    <a:srgbClr val="FCEBE5"/>
    <a:srgbClr val="F7B99C"/>
    <a:srgbClr val="F48224"/>
    <a:srgbClr val="0099CC"/>
    <a:srgbClr val="9BCDFF"/>
    <a:srgbClr val="33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Styl z motywem 2 — Ak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01" autoAdjust="0"/>
  </p:normalViewPr>
  <p:slideViewPr>
    <p:cSldViewPr>
      <p:cViewPr varScale="1">
        <p:scale>
          <a:sx n="99" d="100"/>
          <a:sy n="99" d="100"/>
        </p:scale>
        <p:origin x="1980"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47" d="100"/>
          <a:sy n="47" d="100"/>
        </p:scale>
        <p:origin x="-1926" y="-114"/>
      </p:cViewPr>
      <p:guideLst>
        <p:guide orient="horz" pos="2141"/>
        <p:guide pos="311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1"/>
            <a:ext cx="4278733"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b="0">
                <a:latin typeface="Times" pitchFamily="18" charset="0"/>
              </a:defRPr>
            </a:lvl1pPr>
          </a:lstStyle>
          <a:p>
            <a:pPr>
              <a:defRPr/>
            </a:pPr>
            <a:endParaRPr lang="en-US"/>
          </a:p>
        </p:txBody>
      </p:sp>
      <p:sp>
        <p:nvSpPr>
          <p:cNvPr id="6147" name="Rectangle 3"/>
          <p:cNvSpPr>
            <a:spLocks noGrp="1" noChangeArrowheads="1"/>
          </p:cNvSpPr>
          <p:nvPr>
            <p:ph type="dt" sz="quarter" idx="1"/>
          </p:nvPr>
        </p:nvSpPr>
        <p:spPr bwMode="auto">
          <a:xfrm>
            <a:off x="5593931" y="1"/>
            <a:ext cx="4278733"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b="0">
                <a:latin typeface="Times" pitchFamily="18" charset="0"/>
              </a:defRPr>
            </a:lvl1pPr>
          </a:lstStyle>
          <a:p>
            <a:pPr>
              <a:defRPr/>
            </a:pPr>
            <a:endParaRPr lang="en-US"/>
          </a:p>
        </p:txBody>
      </p:sp>
      <p:sp>
        <p:nvSpPr>
          <p:cNvPr id="6148" name="Rectangle 4"/>
          <p:cNvSpPr>
            <a:spLocks noGrp="1" noChangeArrowheads="1"/>
          </p:cNvSpPr>
          <p:nvPr>
            <p:ph type="ftr" sz="quarter" idx="2"/>
          </p:nvPr>
        </p:nvSpPr>
        <p:spPr bwMode="auto">
          <a:xfrm>
            <a:off x="0" y="6457951"/>
            <a:ext cx="4278733"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spcBef>
                <a:spcPct val="0"/>
              </a:spcBef>
              <a:defRPr b="0">
                <a:latin typeface="Times" pitchFamily="18" charset="0"/>
              </a:defRPr>
            </a:lvl1pPr>
          </a:lstStyle>
          <a:p>
            <a:pPr>
              <a:defRPr/>
            </a:pPr>
            <a:endParaRPr lang="en-US"/>
          </a:p>
        </p:txBody>
      </p:sp>
      <p:sp>
        <p:nvSpPr>
          <p:cNvPr id="6149" name="Rectangle 5"/>
          <p:cNvSpPr>
            <a:spLocks noGrp="1" noChangeArrowheads="1"/>
          </p:cNvSpPr>
          <p:nvPr>
            <p:ph type="sldNum" sz="quarter" idx="3"/>
          </p:nvPr>
        </p:nvSpPr>
        <p:spPr bwMode="auto">
          <a:xfrm>
            <a:off x="5593931" y="6457951"/>
            <a:ext cx="4278733"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defRPr b="0">
                <a:latin typeface="Times" pitchFamily="18" charset="0"/>
              </a:defRPr>
            </a:lvl1pPr>
          </a:lstStyle>
          <a:p>
            <a:pPr>
              <a:defRPr/>
            </a:pPr>
            <a:fld id="{6A154E75-52B1-4A54-BCA7-C864033A8D1F}" type="slidenum">
              <a:rPr lang="en-US"/>
              <a:pPr>
                <a:defRPr/>
              </a:pPr>
              <a:t>‹#›</a:t>
            </a:fld>
            <a:endParaRPr lang="en-US"/>
          </a:p>
        </p:txBody>
      </p:sp>
    </p:spTree>
    <p:extLst>
      <p:ext uri="{BB962C8B-B14F-4D97-AF65-F5344CB8AC3E}">
        <p14:creationId xmlns:p14="http://schemas.microsoft.com/office/powerpoint/2010/main" val="1444397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1"/>
            <a:ext cx="4278733"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b="0">
                <a:latin typeface="Times" pitchFamily="18" charset="0"/>
              </a:defRPr>
            </a:lvl1pPr>
          </a:lstStyle>
          <a:p>
            <a:pPr>
              <a:defRPr/>
            </a:pPr>
            <a:endParaRPr lang="en-US"/>
          </a:p>
        </p:txBody>
      </p:sp>
      <p:sp>
        <p:nvSpPr>
          <p:cNvPr id="4099" name="Rectangle 3"/>
          <p:cNvSpPr>
            <a:spLocks noGrp="1" noChangeArrowheads="1"/>
          </p:cNvSpPr>
          <p:nvPr>
            <p:ph type="dt" idx="1"/>
          </p:nvPr>
        </p:nvSpPr>
        <p:spPr bwMode="auto">
          <a:xfrm>
            <a:off x="5593931" y="1"/>
            <a:ext cx="4278733"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b="0">
                <a:latin typeface="Times" pitchFamily="18" charset="0"/>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3236913" y="509588"/>
            <a:ext cx="3398837"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1316776" y="3228976"/>
            <a:ext cx="7239111" cy="30591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457951"/>
            <a:ext cx="4278733"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spcBef>
                <a:spcPct val="0"/>
              </a:spcBef>
              <a:defRPr b="0">
                <a:latin typeface="Times" pitchFamily="18" charset="0"/>
              </a:defRPr>
            </a:lvl1pPr>
          </a:lstStyle>
          <a:p>
            <a:pPr>
              <a:defRPr/>
            </a:pPr>
            <a:endParaRPr lang="en-US"/>
          </a:p>
        </p:txBody>
      </p:sp>
      <p:sp>
        <p:nvSpPr>
          <p:cNvPr id="4103" name="Rectangle 7"/>
          <p:cNvSpPr>
            <a:spLocks noGrp="1" noChangeArrowheads="1"/>
          </p:cNvSpPr>
          <p:nvPr>
            <p:ph type="sldNum" sz="quarter" idx="5"/>
          </p:nvPr>
        </p:nvSpPr>
        <p:spPr bwMode="auto">
          <a:xfrm>
            <a:off x="5593931" y="6457951"/>
            <a:ext cx="4278733"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defRPr b="0">
                <a:latin typeface="Times" pitchFamily="18" charset="0"/>
              </a:defRPr>
            </a:lvl1pPr>
          </a:lstStyle>
          <a:p>
            <a:pPr>
              <a:defRPr/>
            </a:pPr>
            <a:fld id="{4BDA264A-2E1C-4734-9159-6C34873609DD}" type="slidenum">
              <a:rPr lang="en-US"/>
              <a:pPr>
                <a:defRPr/>
              </a:pPr>
              <a:t>‹#›</a:t>
            </a:fld>
            <a:endParaRPr lang="en-US"/>
          </a:p>
        </p:txBody>
      </p:sp>
    </p:spTree>
    <p:extLst>
      <p:ext uri="{BB962C8B-B14F-4D97-AF65-F5344CB8AC3E}">
        <p14:creationId xmlns:p14="http://schemas.microsoft.com/office/powerpoint/2010/main" val="2882221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p:spPr>
        <p:txBody>
          <a:bodyPr/>
          <a:lstStyle/>
          <a:p>
            <a:pPr eaLnBrk="1" hangingPunct="1"/>
            <a:endParaRPr lang="pl-PL" altLang="pl-PL"/>
          </a:p>
        </p:txBody>
      </p:sp>
    </p:spTree>
    <p:extLst>
      <p:ext uri="{BB962C8B-B14F-4D97-AF65-F5344CB8AC3E}">
        <p14:creationId xmlns:p14="http://schemas.microsoft.com/office/powerpoint/2010/main" val="2186865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pojawiły się nowe okoliczności</a:t>
            </a:r>
            <a:r>
              <a:rPr lang="pl-PL" baseline="0" dirty="0" smtClean="0"/>
              <a:t> zagrażające zdrowiu operatorów. Lotne związki siarki.</a:t>
            </a:r>
            <a:endParaRPr lang="pl-PL" dirty="0"/>
          </a:p>
        </p:txBody>
      </p:sp>
      <p:sp>
        <p:nvSpPr>
          <p:cNvPr id="4" name="Symbol zastępczy numeru slajdu 3"/>
          <p:cNvSpPr>
            <a:spLocks noGrp="1"/>
          </p:cNvSpPr>
          <p:nvPr>
            <p:ph type="sldNum" sz="quarter" idx="10"/>
          </p:nvPr>
        </p:nvSpPr>
        <p:spPr/>
        <p:txBody>
          <a:bodyPr/>
          <a:lstStyle/>
          <a:p>
            <a:pPr>
              <a:defRPr/>
            </a:pPr>
            <a:fld id="{4BDA264A-2E1C-4734-9159-6C34873609DD}" type="slidenum">
              <a:rPr lang="en-US" smtClean="0"/>
              <a:pPr>
                <a:defRPr/>
              </a:pPr>
              <a:t>12</a:t>
            </a:fld>
            <a:endParaRPr lang="en-US"/>
          </a:p>
        </p:txBody>
      </p:sp>
    </p:spTree>
    <p:extLst>
      <p:ext uri="{BB962C8B-B14F-4D97-AF65-F5344CB8AC3E}">
        <p14:creationId xmlns:p14="http://schemas.microsoft.com/office/powerpoint/2010/main" val="2553235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aseline="0" dirty="0" smtClean="0"/>
              <a:t>Jednym z nowych zagrożeń, które pojawiły się wraz z wydobyciem złóż zalegających coraz głębiej jest pojawienie się siarkowodoru i gazów pochodnych. W reakcji na to zagrożenie nowe maszyny wyposażane są w szczelne kabiny z filtrem wychwytującym związki siarki (H2S) zapewniając tym bezpieczną dla operatora strefę pracy – może on pracować bez maski. Co więcej, przednia (pancerna?) szyba chroni operatora przed niekontrolowanym wyrzutem skalnym.</a:t>
            </a:r>
            <a:endParaRPr lang="pl-PL" dirty="0"/>
          </a:p>
        </p:txBody>
      </p:sp>
      <p:sp>
        <p:nvSpPr>
          <p:cNvPr id="4" name="Symbol zastępczy numeru slajdu 3"/>
          <p:cNvSpPr>
            <a:spLocks noGrp="1"/>
          </p:cNvSpPr>
          <p:nvPr>
            <p:ph type="sldNum" sz="quarter" idx="10"/>
          </p:nvPr>
        </p:nvSpPr>
        <p:spPr/>
        <p:txBody>
          <a:bodyPr/>
          <a:lstStyle/>
          <a:p>
            <a:pPr>
              <a:defRPr/>
            </a:pPr>
            <a:fld id="{4BDA264A-2E1C-4734-9159-6C34873609DD}" type="slidenum">
              <a:rPr lang="en-US" smtClean="0"/>
              <a:pPr>
                <a:defRPr/>
              </a:pPr>
              <a:t>13</a:t>
            </a:fld>
            <a:endParaRPr lang="en-US"/>
          </a:p>
        </p:txBody>
      </p:sp>
    </p:spTree>
    <p:extLst>
      <p:ext uri="{BB962C8B-B14F-4D97-AF65-F5344CB8AC3E}">
        <p14:creationId xmlns:p14="http://schemas.microsoft.com/office/powerpoint/2010/main" val="4144008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Prawidłowy</a:t>
            </a:r>
            <a:r>
              <a:rPr lang="pl-PL" baseline="0" dirty="0" smtClean="0"/>
              <a:t> kształt stropu, ociosów… to mają zapewnić nam metryki strzałowe. Zastosowane precyzyjnie pozwalają znacząco podnieść efektywność pracy operatora. O ile łatwiej jest wybrać dobrze odstrzelony przodek? O ile szybciej idzie praca? Lecz tutaj nie chodzi o same wyniki finansowe lecz o czas w jakim operatorzy przebywają pod niezabudowanym stropem. Im szybciej zostaną odwiercone otwory tym krócej operator jest narażony na ryzyko związane z obsunięciem skał z ociosów i niekontrolowanego oberwania stropu.</a:t>
            </a:r>
          </a:p>
          <a:p>
            <a:endParaRPr lang="pl-PL" dirty="0"/>
          </a:p>
        </p:txBody>
      </p:sp>
      <p:sp>
        <p:nvSpPr>
          <p:cNvPr id="4" name="Symbol zastępczy numeru slajdu 3"/>
          <p:cNvSpPr>
            <a:spLocks noGrp="1"/>
          </p:cNvSpPr>
          <p:nvPr>
            <p:ph type="sldNum" sz="quarter" idx="10"/>
          </p:nvPr>
        </p:nvSpPr>
        <p:spPr/>
        <p:txBody>
          <a:bodyPr/>
          <a:lstStyle/>
          <a:p>
            <a:pPr>
              <a:defRPr/>
            </a:pPr>
            <a:fld id="{4BDA264A-2E1C-4734-9159-6C34873609DD}" type="slidenum">
              <a:rPr lang="en-US" smtClean="0"/>
              <a:pPr>
                <a:defRPr/>
              </a:pPr>
              <a:t>14</a:t>
            </a:fld>
            <a:endParaRPr lang="en-US"/>
          </a:p>
        </p:txBody>
      </p:sp>
    </p:spTree>
    <p:extLst>
      <p:ext uri="{BB962C8B-B14F-4D97-AF65-F5344CB8AC3E}">
        <p14:creationId xmlns:p14="http://schemas.microsoft.com/office/powerpoint/2010/main" val="3283988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O ten właśnie czas chodzi. Zastosowanie</a:t>
            </a:r>
            <a:r>
              <a:rPr lang="pl-PL" baseline="0" dirty="0" smtClean="0"/>
              <a:t> nowoczesnego systemu wspomagającego pracę operatora (FGS) monitorującego wywiercenie otworów zgodnie  założoną metryką strzałową. Finalnie poprawia to kształt wyrobisk po odstrzale przodka, pozwala na równomierne rozłożenie się naprężeń masy skalnej, zmniejszając tym ryzyko obwału i osunięcia skał z ociosów.</a:t>
            </a:r>
            <a:endParaRPr lang="pl-PL" dirty="0"/>
          </a:p>
        </p:txBody>
      </p:sp>
      <p:sp>
        <p:nvSpPr>
          <p:cNvPr id="4" name="Symbol zastępczy numeru slajdu 3"/>
          <p:cNvSpPr>
            <a:spLocks noGrp="1"/>
          </p:cNvSpPr>
          <p:nvPr>
            <p:ph type="sldNum" sz="quarter" idx="10"/>
          </p:nvPr>
        </p:nvSpPr>
        <p:spPr/>
        <p:txBody>
          <a:bodyPr/>
          <a:lstStyle/>
          <a:p>
            <a:pPr>
              <a:defRPr/>
            </a:pPr>
            <a:fld id="{4BDA264A-2E1C-4734-9159-6C34873609DD}" type="slidenum">
              <a:rPr lang="en-US" smtClean="0"/>
              <a:pPr>
                <a:defRPr/>
              </a:pPr>
              <a:t>15</a:t>
            </a:fld>
            <a:endParaRPr lang="en-US"/>
          </a:p>
        </p:txBody>
      </p:sp>
    </p:spTree>
    <p:extLst>
      <p:ext uri="{BB962C8B-B14F-4D97-AF65-F5344CB8AC3E}">
        <p14:creationId xmlns:p14="http://schemas.microsoft.com/office/powerpoint/2010/main" val="2189603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Ewentualnie wspomnieć o grancie. Jest list intencyjny w sprawie prób maszyn</a:t>
            </a:r>
            <a:r>
              <a:rPr lang="pl-PL" baseline="0" dirty="0" smtClean="0"/>
              <a:t> o napędzie bateryjnym w KGHM.</a:t>
            </a:r>
            <a:endParaRPr lang="pl-PL" dirty="0"/>
          </a:p>
        </p:txBody>
      </p:sp>
      <p:sp>
        <p:nvSpPr>
          <p:cNvPr id="4" name="Symbol zastępczy numeru slajdu 3"/>
          <p:cNvSpPr>
            <a:spLocks noGrp="1"/>
          </p:cNvSpPr>
          <p:nvPr>
            <p:ph type="sldNum" sz="quarter" idx="10"/>
          </p:nvPr>
        </p:nvSpPr>
        <p:spPr/>
        <p:txBody>
          <a:bodyPr/>
          <a:lstStyle/>
          <a:p>
            <a:pPr>
              <a:defRPr/>
            </a:pPr>
            <a:fld id="{4BDA264A-2E1C-4734-9159-6C34873609DD}" type="slidenum">
              <a:rPr lang="en-US" smtClean="0"/>
              <a:pPr>
                <a:defRPr/>
              </a:pPr>
              <a:t>16</a:t>
            </a:fld>
            <a:endParaRPr lang="en-US"/>
          </a:p>
        </p:txBody>
      </p:sp>
    </p:spTree>
    <p:extLst>
      <p:ext uri="{BB962C8B-B14F-4D97-AF65-F5344CB8AC3E}">
        <p14:creationId xmlns:p14="http://schemas.microsoft.com/office/powerpoint/2010/main" val="2034904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Idąc z duchem czasu obecnie pracujemy nad</a:t>
            </a:r>
            <a:r>
              <a:rPr lang="pl-PL" baseline="0" dirty="0" smtClean="0"/>
              <a:t> maszynami o napędzie bateryjnym – wiertnica i </a:t>
            </a:r>
            <a:r>
              <a:rPr lang="pl-PL" baseline="0" dirty="0" err="1" smtClean="0"/>
              <a:t>kotwiarka</a:t>
            </a:r>
            <a:r>
              <a:rPr lang="pl-PL" baseline="0" dirty="0" smtClean="0"/>
              <a:t>. Eliminacja silnika spalinowego pozwoli na ograniczenie emisji ciepła i spalin szkodliwych dla zdrowia osób przebywających w kopalni. Ograniczy to również znacznie poziom hałasu podczas przejazdów. </a:t>
            </a:r>
            <a:endParaRPr lang="pl-PL" dirty="0"/>
          </a:p>
        </p:txBody>
      </p:sp>
      <p:sp>
        <p:nvSpPr>
          <p:cNvPr id="4" name="Symbol zastępczy numeru slajdu 3"/>
          <p:cNvSpPr>
            <a:spLocks noGrp="1"/>
          </p:cNvSpPr>
          <p:nvPr>
            <p:ph type="sldNum" sz="quarter" idx="10"/>
          </p:nvPr>
        </p:nvSpPr>
        <p:spPr/>
        <p:txBody>
          <a:bodyPr/>
          <a:lstStyle/>
          <a:p>
            <a:pPr>
              <a:defRPr/>
            </a:pPr>
            <a:fld id="{4BDA264A-2E1C-4734-9159-6C34873609DD}" type="slidenum">
              <a:rPr lang="en-US" smtClean="0"/>
              <a:pPr>
                <a:defRPr/>
              </a:pPr>
              <a:t>17</a:t>
            </a:fld>
            <a:endParaRPr lang="en-US"/>
          </a:p>
        </p:txBody>
      </p:sp>
    </p:spTree>
    <p:extLst>
      <p:ext uri="{BB962C8B-B14F-4D97-AF65-F5344CB8AC3E}">
        <p14:creationId xmlns:p14="http://schemas.microsoft.com/office/powerpoint/2010/main" val="16099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p:spPr>
        <p:txBody>
          <a:bodyPr/>
          <a:lstStyle/>
          <a:p>
            <a:pPr eaLnBrk="1" hangingPunct="1"/>
            <a:r>
              <a:rPr lang="pl-PL" altLang="pl-PL" baseline="0" dirty="0" smtClean="0"/>
              <a:t>Jesteśmy na bieżąco w dwojakim znaczeniu. Po pierwsze, zdajemy sobie sprawę jak dynamicznie zmieniają się warunki w kopalniach KGHM, gdyż informacja zwrotna od użytkowników maszyn jest stale przekazywana do naszych służb przez nadzór górniczy. Wydobycie odbywa się na coraz większych głębokościach i to powoduje, ze warunki pracy na dole ciągle się pogarszają i niosą za sobą coraz to nowe zagrożenia. Po drugie,  </a:t>
            </a:r>
            <a:r>
              <a:rPr lang="pl-PL" altLang="pl-PL" dirty="0" smtClean="0"/>
              <a:t>Mine Master to produkty szyte na miarę potrzeb naszych klientów, tak brzmi nasze motto. Jesteśmy na bieżąco</a:t>
            </a:r>
            <a:r>
              <a:rPr lang="pl-PL" altLang="pl-PL" baseline="0" dirty="0" smtClean="0"/>
              <a:t> z najnowszymi technologiami, które poprawiają bezpieczeństwo i komfort pracy i te rozwiązania wdrażamy na produkowanych przez nas maszynach. Łączymy najnowsze technologie z Państwa potrzebami, szczególnie mając na względzie poprawę bezpieczeństwa pracy operatorów.</a:t>
            </a:r>
            <a:endParaRPr lang="pl-PL" altLang="pl-PL" dirty="0"/>
          </a:p>
        </p:txBody>
      </p:sp>
    </p:spTree>
    <p:extLst>
      <p:ext uri="{BB962C8B-B14F-4D97-AF65-F5344CB8AC3E}">
        <p14:creationId xmlns:p14="http://schemas.microsoft.com/office/powerpoint/2010/main" val="2031707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Aby</a:t>
            </a:r>
            <a:r>
              <a:rPr lang="pl-PL" baseline="0" dirty="0"/>
              <a:t> zobrazować Państwu skalę zmian, jaka została dokonana w zakresie poprawy bezpieczeństwa pracy operatora na wozach kotwiących typu Face Master 1.7 pozwoliliśmy sobie wykorzystać zdjęcie </a:t>
            </a:r>
            <a:r>
              <a:rPr lang="pl-PL" baseline="0" dirty="0" err="1"/>
              <a:t>kotwiarki</a:t>
            </a:r>
            <a:r>
              <a:rPr lang="pl-PL" baseline="0" dirty="0"/>
              <a:t> podczas pracy w kopalni ……………. wykonane w 1993 roku. Doskonale pokazuje ono, że w tamtym czasie operator pracował w warunkach dla siebie skrajnie niekorzystnych. Wysoka temperatura nie pozwalała na stosowanie ubrania ochronnego. B</a:t>
            </a:r>
            <a:r>
              <a:rPr lang="pl-PL" dirty="0"/>
              <a:t>rak osłon, łańcuszków</a:t>
            </a:r>
            <a:r>
              <a:rPr lang="pl-PL" baseline="0" dirty="0"/>
              <a:t> i </a:t>
            </a:r>
            <a:r>
              <a:rPr lang="pl-PL" dirty="0"/>
              <a:t>pasków zabezpieczających sprawiał,</a:t>
            </a:r>
            <a:r>
              <a:rPr lang="pl-PL" baseline="0" dirty="0"/>
              <a:t> że operator był szczególne narażony na ryzyko niekontrolowanego wyrzutu skalnego oraz wypadnięcie z kabiny</a:t>
            </a:r>
            <a:r>
              <a:rPr lang="pl-PL" dirty="0"/>
              <a:t>. Awaryjne opuszczanie</a:t>
            </a:r>
            <a:r>
              <a:rPr lang="pl-PL" baseline="0" dirty="0"/>
              <a:t> kabiny było zapewnione przez drabinkę sznurkową. Wiele lat współpracy z Państwem, analiza potrzeb i zmieniających się warunków środowiskowych na dole zaowocowało tym, że ta sama maszyna obecnie wygląda już zupełnie inaczej </a:t>
            </a:r>
            <a:r>
              <a:rPr lang="pl-PL" dirty="0"/>
              <a:t>… </a:t>
            </a:r>
          </a:p>
        </p:txBody>
      </p:sp>
      <p:sp>
        <p:nvSpPr>
          <p:cNvPr id="4" name="Symbol zastępczy numeru slajdu 3"/>
          <p:cNvSpPr>
            <a:spLocks noGrp="1"/>
          </p:cNvSpPr>
          <p:nvPr>
            <p:ph type="sldNum" sz="quarter" idx="10"/>
          </p:nvPr>
        </p:nvSpPr>
        <p:spPr/>
        <p:txBody>
          <a:bodyPr/>
          <a:lstStyle/>
          <a:p>
            <a:pPr>
              <a:defRPr/>
            </a:pPr>
            <a:fld id="{4BDA264A-2E1C-4734-9159-6C34873609DD}" type="slidenum">
              <a:rPr lang="en-US" smtClean="0"/>
              <a:pPr>
                <a:defRPr/>
              </a:pPr>
              <a:t>2</a:t>
            </a:fld>
            <a:endParaRPr lang="en-US"/>
          </a:p>
        </p:txBody>
      </p:sp>
    </p:spTree>
    <p:extLst>
      <p:ext uri="{BB962C8B-B14F-4D97-AF65-F5344CB8AC3E}">
        <p14:creationId xmlns:p14="http://schemas.microsoft.com/office/powerpoint/2010/main" val="2591280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Ponad 20 lat dopracowywania</a:t>
            </a:r>
            <a:r>
              <a:rPr lang="pl-PL" baseline="0" dirty="0" smtClean="0"/>
              <a:t> konstrukcji zaowocowało kompletną transformacją.  Dodaliśmy szereg mniejszych i większych usprawnień. Z najważniejszych należy wymienić </a:t>
            </a:r>
            <a:r>
              <a:rPr lang="pl-PL" baseline="0" dirty="0" smtClean="0"/>
              <a:t>klik</a:t>
            </a:r>
            <a:r>
              <a:rPr lang="pl-PL" baseline="0" dirty="0" smtClean="0"/>
              <a:t>) dodatkową blokadę daszka, </a:t>
            </a:r>
            <a:r>
              <a:rPr lang="pl-PL" baseline="0" dirty="0" smtClean="0"/>
              <a:t>uniemożliwiając przypadkowe opuszczenie osłony dźwignią na głowę operatora, </a:t>
            </a:r>
            <a:r>
              <a:rPr lang="pl-PL" baseline="0" dirty="0" smtClean="0"/>
              <a:t>(klik) nowy centralizator z funkcją chwytaka. Gwarantuje on niezawodne chwycenie żerdzi przy wierceniu otworów nawet do 10 metrów. (klik) Osłona chroniąca stopy operatora, (klik) pasy uniemożliwiające wypadnięcie operatora. (klik</a:t>
            </a:r>
            <a:r>
              <a:rPr lang="pl-PL" baseline="0" dirty="0" smtClean="0"/>
              <a:t>) zmodyfikowana, trwalsza osłona przednia (klik) dodatkowe osłony pleców (klik)  </a:t>
            </a:r>
            <a:r>
              <a:rPr lang="pl-PL" baseline="0" dirty="0" smtClean="0"/>
              <a:t>Dla wygody operowania maszyną zastosowaliśmy również zdalny wyłącznik </a:t>
            </a:r>
            <a:r>
              <a:rPr lang="pl-PL" baseline="0" dirty="0" smtClean="0"/>
              <a:t>napięcia; (klik) </a:t>
            </a:r>
            <a:r>
              <a:rPr lang="pl-PL" baseline="0" dirty="0" smtClean="0">
                <a:solidFill>
                  <a:srgbClr val="FF0000"/>
                </a:solidFill>
              </a:rPr>
              <a:t> klimatyzację stanowiskową; (klik) w przypadku awaryjnego opuszczania stanowiska kotwiarza można opuścić wysięgnik hydraulicznie za </a:t>
            </a:r>
            <a:r>
              <a:rPr lang="pl-PL" baseline="0" smtClean="0">
                <a:solidFill>
                  <a:srgbClr val="FF0000"/>
                </a:solidFill>
              </a:rPr>
              <a:t>pomocą dźwigni</a:t>
            </a:r>
            <a:endParaRPr lang="pl-PL" baseline="0" dirty="0" smtClean="0">
              <a:solidFill>
                <a:srgbClr val="FF0000"/>
              </a:solidFill>
            </a:endParaRPr>
          </a:p>
          <a:p>
            <a:endParaRPr lang="pl-PL" dirty="0"/>
          </a:p>
        </p:txBody>
      </p:sp>
      <p:sp>
        <p:nvSpPr>
          <p:cNvPr id="4" name="Symbol zastępczy numeru slajdu 3"/>
          <p:cNvSpPr>
            <a:spLocks noGrp="1"/>
          </p:cNvSpPr>
          <p:nvPr>
            <p:ph type="sldNum" sz="quarter" idx="10"/>
          </p:nvPr>
        </p:nvSpPr>
        <p:spPr/>
        <p:txBody>
          <a:bodyPr/>
          <a:lstStyle/>
          <a:p>
            <a:pPr>
              <a:defRPr/>
            </a:pPr>
            <a:fld id="{4BDA264A-2E1C-4734-9159-6C34873609DD}" type="slidenum">
              <a:rPr lang="en-US" smtClean="0"/>
              <a:pPr>
                <a:defRPr/>
              </a:pPr>
              <a:t>3</a:t>
            </a:fld>
            <a:endParaRPr lang="en-US"/>
          </a:p>
        </p:txBody>
      </p:sp>
    </p:spTree>
    <p:extLst>
      <p:ext uri="{BB962C8B-B14F-4D97-AF65-F5344CB8AC3E}">
        <p14:creationId xmlns:p14="http://schemas.microsoft.com/office/powerpoint/2010/main" val="3971802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p:spPr>
        <p:txBody>
          <a:bodyPr/>
          <a:lstStyle/>
          <a:p>
            <a:pPr eaLnBrk="1" hangingPunct="1"/>
            <a:r>
              <a:rPr lang="pl-PL" altLang="pl-PL" baseline="0" dirty="0" smtClean="0"/>
              <a:t>Prawdziwe bezpieczeństwo zapewniają precyzyjnie zabudowane kotwy, dokręcone odpowiednim momentem. Bez spełnienia tego podstawowego warunku nie mogliśmy nawet myśleć o kolejnym kroku. Wraz z rozwojem techniki zajęliśmy się badaniem  jakości parametrów </a:t>
            </a:r>
            <a:r>
              <a:rPr lang="pl-PL" altLang="pl-PL" baseline="0" dirty="0" err="1" smtClean="0"/>
              <a:t>kotwienia</a:t>
            </a:r>
            <a:r>
              <a:rPr lang="pl-PL" altLang="pl-PL" baseline="0" dirty="0" smtClean="0"/>
              <a:t> , co umożliwiło rejestrację momentu dokręcenia każdej zabudowanej kotwy. Jakość zabudowy kotew przy wykorzystaniu organu roboczego Fletchera jest o 20% lepsza niż przy tradycyjnym </a:t>
            </a:r>
            <a:r>
              <a:rPr lang="pl-PL" altLang="pl-PL" baseline="0" dirty="0" err="1" smtClean="0"/>
              <a:t>kotwieniu</a:t>
            </a:r>
            <a:r>
              <a:rPr lang="pl-PL" altLang="pl-PL" baseline="0" dirty="0" smtClean="0"/>
              <a:t>. Dr Piotr Głuch – opracowanie. </a:t>
            </a:r>
            <a:endParaRPr lang="pl-PL" altLang="pl-PL" dirty="0"/>
          </a:p>
        </p:txBody>
      </p:sp>
    </p:spTree>
    <p:extLst>
      <p:ext uri="{BB962C8B-B14F-4D97-AF65-F5344CB8AC3E}">
        <p14:creationId xmlns:p14="http://schemas.microsoft.com/office/powerpoint/2010/main" val="385521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Od lat współpracujemy z Politechniką Wrocławską.</a:t>
            </a:r>
            <a:r>
              <a:rPr lang="pl-PL" baseline="0" dirty="0" smtClean="0"/>
              <a:t> Nasze konstrukcje ochronne opieramy na ich wynikach badań. </a:t>
            </a:r>
            <a:endParaRPr lang="pl-PL" dirty="0"/>
          </a:p>
        </p:txBody>
      </p:sp>
      <p:sp>
        <p:nvSpPr>
          <p:cNvPr id="4" name="Symbol zastępczy numeru slajdu 3"/>
          <p:cNvSpPr>
            <a:spLocks noGrp="1"/>
          </p:cNvSpPr>
          <p:nvPr>
            <p:ph type="sldNum" sz="quarter" idx="10"/>
          </p:nvPr>
        </p:nvSpPr>
        <p:spPr/>
        <p:txBody>
          <a:bodyPr/>
          <a:lstStyle/>
          <a:p>
            <a:pPr>
              <a:defRPr/>
            </a:pPr>
            <a:fld id="{4BDA264A-2E1C-4734-9159-6C34873609DD}" type="slidenum">
              <a:rPr lang="en-US" smtClean="0"/>
              <a:pPr>
                <a:defRPr/>
              </a:pPr>
              <a:t>8</a:t>
            </a:fld>
            <a:endParaRPr lang="en-US"/>
          </a:p>
        </p:txBody>
      </p:sp>
    </p:spTree>
    <p:extLst>
      <p:ext uri="{BB962C8B-B14F-4D97-AF65-F5344CB8AC3E}">
        <p14:creationId xmlns:p14="http://schemas.microsoft.com/office/powerpoint/2010/main" val="3671766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W ramach programu </a:t>
            </a:r>
            <a:r>
              <a:rPr lang="pl-PL" altLang="pl-PL" sz="1200" b="1" dirty="0" smtClean="0">
                <a:effectLst>
                  <a:outerShdw blurRad="38100" dist="38100" dir="2700000" algn="tl">
                    <a:srgbClr val="C0C0C0"/>
                  </a:outerShdw>
                </a:effectLst>
                <a:latin typeface="Arial" panose="020B0604020202020204" pitchFamily="34" charset="0"/>
              </a:rPr>
              <a:t>INNOTECH</a:t>
            </a:r>
            <a:r>
              <a:rPr lang="pl-PL" altLang="pl-PL" sz="1200" b="1" baseline="0" dirty="0" smtClean="0">
                <a:effectLst>
                  <a:outerShdw blurRad="38100" dist="38100" dir="2700000" algn="tl">
                    <a:srgbClr val="C0C0C0"/>
                  </a:outerShdw>
                </a:effectLst>
                <a:latin typeface="Arial" panose="020B0604020202020204" pitchFamily="34" charset="0"/>
              </a:rPr>
              <a:t> </a:t>
            </a:r>
            <a:r>
              <a:rPr lang="pl-PL" dirty="0" smtClean="0"/>
              <a:t>realizowanego przez politechnikę wrocławską</a:t>
            </a:r>
            <a:r>
              <a:rPr lang="pl-PL" baseline="0" dirty="0" smtClean="0"/>
              <a:t> przeprowadzono serię prób niszczących dla wyprodukowanych przez nas daszków. Wszystkie nasze konstrukcje przeszły badania z wynikiem pozytywnym (operator może czuć się bezpiecznie</a:t>
            </a:r>
            <a:r>
              <a:rPr lang="pl-PL" baseline="0" dirty="0" smtClean="0">
                <a:sym typeface="Wingdings" panose="05000000000000000000" pitchFamily="2" charset="2"/>
              </a:rPr>
              <a:t>)</a:t>
            </a:r>
            <a:endParaRPr lang="pl-PL" dirty="0"/>
          </a:p>
        </p:txBody>
      </p:sp>
      <p:sp>
        <p:nvSpPr>
          <p:cNvPr id="4" name="Symbol zastępczy numeru slajdu 3"/>
          <p:cNvSpPr>
            <a:spLocks noGrp="1"/>
          </p:cNvSpPr>
          <p:nvPr>
            <p:ph type="sldNum" sz="quarter" idx="10"/>
          </p:nvPr>
        </p:nvSpPr>
        <p:spPr/>
        <p:txBody>
          <a:bodyPr/>
          <a:lstStyle/>
          <a:p>
            <a:pPr>
              <a:defRPr/>
            </a:pPr>
            <a:fld id="{4BDA264A-2E1C-4734-9159-6C34873609DD}" type="slidenum">
              <a:rPr lang="en-US" smtClean="0"/>
              <a:pPr>
                <a:defRPr/>
              </a:pPr>
              <a:t>9</a:t>
            </a:fld>
            <a:endParaRPr lang="en-US"/>
          </a:p>
        </p:txBody>
      </p:sp>
    </p:spTree>
    <p:extLst>
      <p:ext uri="{BB962C8B-B14F-4D97-AF65-F5344CB8AC3E}">
        <p14:creationId xmlns:p14="http://schemas.microsoft.com/office/powerpoint/2010/main" val="1517055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l-PL" baseline="0" dirty="0" smtClean="0"/>
              <a:t>Zgodnie wykonanymi badaniami, najbezpieczniejszym miejscem dla operatora jest stanowisko pod daszkiem ochronnym (kabina)</a:t>
            </a:r>
          </a:p>
          <a:p>
            <a:pPr marL="0" marR="0" lvl="0" indent="0" algn="l" defTabSz="914400" rtl="0" eaLnBrk="0" fontAlgn="base" latinLnBrk="0" hangingPunct="0">
              <a:lnSpc>
                <a:spcPct val="100000"/>
              </a:lnSpc>
              <a:spcBef>
                <a:spcPct val="30000"/>
              </a:spcBef>
              <a:spcAft>
                <a:spcPct val="0"/>
              </a:spcAft>
              <a:buClrTx/>
              <a:buSzTx/>
              <a:buFontTx/>
              <a:buNone/>
              <a:tabLst/>
              <a:defRPr/>
            </a:pPr>
            <a:r>
              <a:rPr lang="pl-PL" baseline="0" dirty="0" smtClean="0"/>
              <a:t>Z tą myślą </a:t>
            </a:r>
            <a:r>
              <a:rPr lang="pl-PL" dirty="0" smtClean="0"/>
              <a:t>skonstruowaliśmy maszynę do niskich wyrobisk.</a:t>
            </a:r>
            <a:r>
              <a:rPr lang="pl-PL" baseline="0" dirty="0" smtClean="0"/>
              <a:t> W której d</a:t>
            </a:r>
            <a:r>
              <a:rPr lang="pl-PL" dirty="0" smtClean="0"/>
              <a:t>zięki</a:t>
            </a:r>
            <a:r>
              <a:rPr lang="pl-PL" baseline="0" dirty="0" smtClean="0"/>
              <a:t> automatyzacji kotwienia (magazynek kotew) odsuwamy operatora od bezpośredniej strefy zagrożenia i przesuwamy go z wysięgnika (</a:t>
            </a:r>
            <a:r>
              <a:rPr lang="pl-PL" baseline="0" dirty="0" err="1" smtClean="0"/>
              <a:t>man</a:t>
            </a:r>
            <a:r>
              <a:rPr lang="pl-PL" baseline="0" dirty="0" smtClean="0"/>
              <a:t>-in-</a:t>
            </a:r>
            <a:r>
              <a:rPr lang="pl-PL" baseline="0" dirty="0" err="1" smtClean="0"/>
              <a:t>position</a:t>
            </a:r>
            <a:r>
              <a:rPr lang="pl-PL" baseline="0" dirty="0" smtClean="0"/>
              <a:t>) do bezpiecznej, ergonomicznej, zamkniętej i klimatyzowanej kabiny.</a:t>
            </a:r>
            <a:r>
              <a:rPr lang="pl-PL" dirty="0" smtClean="0"/>
              <a:t> </a:t>
            </a:r>
          </a:p>
        </p:txBody>
      </p:sp>
      <p:sp>
        <p:nvSpPr>
          <p:cNvPr id="4" name="Symbol zastępczy numeru slajdu 3"/>
          <p:cNvSpPr>
            <a:spLocks noGrp="1"/>
          </p:cNvSpPr>
          <p:nvPr>
            <p:ph type="sldNum" sz="quarter" idx="10"/>
          </p:nvPr>
        </p:nvSpPr>
        <p:spPr/>
        <p:txBody>
          <a:bodyPr/>
          <a:lstStyle/>
          <a:p>
            <a:pPr>
              <a:defRPr/>
            </a:pPr>
            <a:fld id="{4BDA264A-2E1C-4734-9159-6C34873609DD}" type="slidenum">
              <a:rPr lang="en-US" smtClean="0"/>
              <a:pPr>
                <a:defRPr/>
              </a:pPr>
              <a:t>10</a:t>
            </a:fld>
            <a:endParaRPr lang="en-US"/>
          </a:p>
        </p:txBody>
      </p:sp>
    </p:spTree>
    <p:extLst>
      <p:ext uri="{BB962C8B-B14F-4D97-AF65-F5344CB8AC3E}">
        <p14:creationId xmlns:p14="http://schemas.microsoft.com/office/powerpoint/2010/main" val="1513408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Udoskonalona wersja kotwiarki do średnich wyrobisk. Umożliwia założenie całego rzędu</a:t>
            </a:r>
            <a:r>
              <a:rPr lang="pl-PL" baseline="0" dirty="0" smtClean="0"/>
              <a:t> kotew klejowych bez potrzeby opuszczania kabiny przez operatora. Pancerna szyba chroni przed niekontrolowanym wyrzutem skał.</a:t>
            </a:r>
            <a:endParaRPr lang="pl-PL" dirty="0"/>
          </a:p>
        </p:txBody>
      </p:sp>
      <p:sp>
        <p:nvSpPr>
          <p:cNvPr id="4" name="Symbol zastępczy numeru slajdu 3"/>
          <p:cNvSpPr>
            <a:spLocks noGrp="1"/>
          </p:cNvSpPr>
          <p:nvPr>
            <p:ph type="sldNum" sz="quarter" idx="10"/>
          </p:nvPr>
        </p:nvSpPr>
        <p:spPr/>
        <p:txBody>
          <a:bodyPr/>
          <a:lstStyle/>
          <a:p>
            <a:pPr>
              <a:defRPr/>
            </a:pPr>
            <a:fld id="{4BDA264A-2E1C-4734-9159-6C34873609DD}" type="slidenum">
              <a:rPr lang="en-US" smtClean="0"/>
              <a:pPr>
                <a:defRPr/>
              </a:pPr>
              <a:t>11</a:t>
            </a:fld>
            <a:endParaRPr lang="en-US"/>
          </a:p>
        </p:txBody>
      </p:sp>
    </p:spTree>
    <p:extLst>
      <p:ext uri="{BB962C8B-B14F-4D97-AF65-F5344CB8AC3E}">
        <p14:creationId xmlns:p14="http://schemas.microsoft.com/office/powerpoint/2010/main" val="3655702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3276281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457200" y="1600200"/>
            <a:ext cx="8229600" cy="4525963"/>
          </a:xfrm>
          <a:prstGeom prst="rect">
            <a:avLst/>
          </a:prstGeo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01129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a:prstGeom prst="rect">
            <a:avLst/>
          </a:prstGeo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531108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Tytuł i 2 elementy zawartości nad tekst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p>
            <a:r>
              <a:rPr lang="pl-PL"/>
              <a:t>Kliknij, aby edytować styl</a:t>
            </a:r>
          </a:p>
        </p:txBody>
      </p:sp>
      <p:sp>
        <p:nvSpPr>
          <p:cNvPr id="3" name="Symbol zastępczy zawartości 2"/>
          <p:cNvSpPr>
            <a:spLocks noGrp="1"/>
          </p:cNvSpPr>
          <p:nvPr>
            <p:ph sz="quarter" idx="1"/>
          </p:nvPr>
        </p:nvSpPr>
        <p:spPr>
          <a:xfrm>
            <a:off x="457200" y="1600200"/>
            <a:ext cx="4038600" cy="2185988"/>
          </a:xfrm>
          <a:prstGeom prst="rect">
            <a:avLst/>
          </a:prstGeo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4648200" y="1600200"/>
            <a:ext cx="4038600" cy="2185988"/>
          </a:xfrm>
          <a:prstGeom prst="rect">
            <a:avLst/>
          </a:prstGeo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half" idx="3"/>
          </p:nvPr>
        </p:nvSpPr>
        <p:spPr>
          <a:xfrm>
            <a:off x="457200" y="3938588"/>
            <a:ext cx="8229600" cy="2187575"/>
          </a:xfrm>
          <a:prstGeom prst="rect">
            <a:avLst/>
          </a:prstGeo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49945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53F50BFD-FB99-47CD-AFD5-2CD415B7BBED}" type="slidenum">
              <a:rPr lang="pl-PL"/>
              <a:pPr>
                <a:defRPr/>
              </a:pPr>
              <a:t>‹#›</a:t>
            </a:fld>
            <a:endParaRPr lang="pl-PL"/>
          </a:p>
        </p:txBody>
      </p:sp>
    </p:spTree>
    <p:extLst>
      <p:ext uri="{BB962C8B-B14F-4D97-AF65-F5344CB8AC3E}">
        <p14:creationId xmlns:p14="http://schemas.microsoft.com/office/powerpoint/2010/main" val="3211036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D8E50B5E-A215-40F7-B512-0D36FE4D4914}" type="slidenum">
              <a:rPr lang="pl-PL"/>
              <a:pPr>
                <a:defRPr/>
              </a:pPr>
              <a:t>‹#›</a:t>
            </a:fld>
            <a:endParaRPr lang="pl-PL"/>
          </a:p>
        </p:txBody>
      </p:sp>
    </p:spTree>
    <p:extLst>
      <p:ext uri="{BB962C8B-B14F-4D97-AF65-F5344CB8AC3E}">
        <p14:creationId xmlns:p14="http://schemas.microsoft.com/office/powerpoint/2010/main" val="3726528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9638701C-76E0-4B88-817F-0A11ED59209D}" type="slidenum">
              <a:rPr lang="pl-PL"/>
              <a:pPr>
                <a:defRPr/>
              </a:pPr>
              <a:t>‹#›</a:t>
            </a:fld>
            <a:endParaRPr lang="pl-PL"/>
          </a:p>
        </p:txBody>
      </p:sp>
    </p:spTree>
    <p:extLst>
      <p:ext uri="{BB962C8B-B14F-4D97-AF65-F5344CB8AC3E}">
        <p14:creationId xmlns:p14="http://schemas.microsoft.com/office/powerpoint/2010/main" val="3270234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8B90F270-3FA3-4D56-B657-2B34CC4F7122}" type="slidenum">
              <a:rPr lang="pl-PL"/>
              <a:pPr>
                <a:defRPr/>
              </a:pPr>
              <a:t>‹#›</a:t>
            </a:fld>
            <a:endParaRPr lang="pl-PL"/>
          </a:p>
        </p:txBody>
      </p:sp>
    </p:spTree>
    <p:extLst>
      <p:ext uri="{BB962C8B-B14F-4D97-AF65-F5344CB8AC3E}">
        <p14:creationId xmlns:p14="http://schemas.microsoft.com/office/powerpoint/2010/main" val="2756925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p:cNvSpPr>
            <a:spLocks noGrp="1" noChangeArrowheads="1"/>
          </p:cNvSpPr>
          <p:nvPr>
            <p:ph type="dt" sz="half" idx="10"/>
          </p:nvPr>
        </p:nvSpPr>
        <p:spPr>
          <a:ln/>
        </p:spPr>
        <p:txBody>
          <a:bodyPr/>
          <a:lstStyle>
            <a:lvl1pPr>
              <a:defRPr/>
            </a:lvl1pPr>
          </a:lstStyle>
          <a:p>
            <a:pPr>
              <a:defRPr/>
            </a:pPr>
            <a:endParaRPr lang="pl-PL"/>
          </a:p>
        </p:txBody>
      </p:sp>
      <p:sp>
        <p:nvSpPr>
          <p:cNvPr id="8" name="Rectangle 5"/>
          <p:cNvSpPr>
            <a:spLocks noGrp="1" noChangeArrowheads="1"/>
          </p:cNvSpPr>
          <p:nvPr>
            <p:ph type="ftr" sz="quarter" idx="11"/>
          </p:nvPr>
        </p:nvSpPr>
        <p:spPr>
          <a:ln/>
        </p:spPr>
        <p:txBody>
          <a:bodyPr/>
          <a:lstStyle>
            <a:lvl1pPr>
              <a:defRPr/>
            </a:lvl1pPr>
          </a:lstStyle>
          <a:p>
            <a:pPr>
              <a:defRPr/>
            </a:pPr>
            <a:endParaRPr lang="pl-PL"/>
          </a:p>
        </p:txBody>
      </p:sp>
      <p:sp>
        <p:nvSpPr>
          <p:cNvPr id="9" name="Rectangle 6"/>
          <p:cNvSpPr>
            <a:spLocks noGrp="1" noChangeArrowheads="1"/>
          </p:cNvSpPr>
          <p:nvPr>
            <p:ph type="sldNum" sz="quarter" idx="12"/>
          </p:nvPr>
        </p:nvSpPr>
        <p:spPr>
          <a:ln/>
        </p:spPr>
        <p:txBody>
          <a:bodyPr/>
          <a:lstStyle>
            <a:lvl1pPr>
              <a:defRPr/>
            </a:lvl1pPr>
          </a:lstStyle>
          <a:p>
            <a:pPr>
              <a:defRPr/>
            </a:pPr>
            <a:fld id="{AAEAB420-13BD-4D3C-BC43-96666929F5AA}" type="slidenum">
              <a:rPr lang="pl-PL"/>
              <a:pPr>
                <a:defRPr/>
              </a:pPr>
              <a:t>‹#›</a:t>
            </a:fld>
            <a:endParaRPr lang="pl-PL"/>
          </a:p>
        </p:txBody>
      </p:sp>
    </p:spTree>
    <p:extLst>
      <p:ext uri="{BB962C8B-B14F-4D97-AF65-F5344CB8AC3E}">
        <p14:creationId xmlns:p14="http://schemas.microsoft.com/office/powerpoint/2010/main" val="1479211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p:cNvSpPr>
            <a:spLocks noGrp="1" noChangeArrowheads="1"/>
          </p:cNvSpPr>
          <p:nvPr>
            <p:ph type="dt" sz="half" idx="10"/>
          </p:nvPr>
        </p:nvSpPr>
        <p:spPr>
          <a:ln/>
        </p:spPr>
        <p:txBody>
          <a:bodyPr/>
          <a:lstStyle>
            <a:lvl1pPr>
              <a:defRPr/>
            </a:lvl1pPr>
          </a:lstStyle>
          <a:p>
            <a:pPr>
              <a:defRPr/>
            </a:pPr>
            <a:endParaRPr lang="pl-PL"/>
          </a:p>
        </p:txBody>
      </p:sp>
      <p:sp>
        <p:nvSpPr>
          <p:cNvPr id="4" name="Rectangle 5"/>
          <p:cNvSpPr>
            <a:spLocks noGrp="1" noChangeArrowheads="1"/>
          </p:cNvSpPr>
          <p:nvPr>
            <p:ph type="ftr" sz="quarter" idx="11"/>
          </p:nvPr>
        </p:nvSpPr>
        <p:spPr>
          <a:ln/>
        </p:spPr>
        <p:txBody>
          <a:bodyPr/>
          <a:lstStyle>
            <a:lvl1pPr>
              <a:defRPr/>
            </a:lvl1pPr>
          </a:lstStyle>
          <a:p>
            <a:pPr>
              <a:defRPr/>
            </a:pPr>
            <a:endParaRPr lang="pl-PL"/>
          </a:p>
        </p:txBody>
      </p:sp>
      <p:sp>
        <p:nvSpPr>
          <p:cNvPr id="5" name="Rectangle 6"/>
          <p:cNvSpPr>
            <a:spLocks noGrp="1" noChangeArrowheads="1"/>
          </p:cNvSpPr>
          <p:nvPr>
            <p:ph type="sldNum" sz="quarter" idx="12"/>
          </p:nvPr>
        </p:nvSpPr>
        <p:spPr>
          <a:ln/>
        </p:spPr>
        <p:txBody>
          <a:bodyPr/>
          <a:lstStyle>
            <a:lvl1pPr>
              <a:defRPr/>
            </a:lvl1pPr>
          </a:lstStyle>
          <a:p>
            <a:pPr>
              <a:defRPr/>
            </a:pPr>
            <a:fld id="{F46F9368-537E-4D27-A9B0-4C4E691BEB36}" type="slidenum">
              <a:rPr lang="pl-PL"/>
              <a:pPr>
                <a:defRPr/>
              </a:pPr>
              <a:t>‹#›</a:t>
            </a:fld>
            <a:endParaRPr lang="pl-PL"/>
          </a:p>
        </p:txBody>
      </p:sp>
    </p:spTree>
    <p:extLst>
      <p:ext uri="{BB962C8B-B14F-4D97-AF65-F5344CB8AC3E}">
        <p14:creationId xmlns:p14="http://schemas.microsoft.com/office/powerpoint/2010/main" val="305214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p>
        </p:txBody>
      </p:sp>
      <p:sp>
        <p:nvSpPr>
          <p:cNvPr id="3" name="Rectangle 5"/>
          <p:cNvSpPr>
            <a:spLocks noGrp="1" noChangeArrowheads="1"/>
          </p:cNvSpPr>
          <p:nvPr>
            <p:ph type="ftr" sz="quarter" idx="11"/>
          </p:nvPr>
        </p:nvSpPr>
        <p:spPr>
          <a:ln/>
        </p:spPr>
        <p:txBody>
          <a:bodyPr/>
          <a:lstStyle>
            <a:lvl1pPr>
              <a:defRPr/>
            </a:lvl1pPr>
          </a:lstStyle>
          <a:p>
            <a:pPr>
              <a:defRPr/>
            </a:pPr>
            <a:endParaRPr lang="pl-PL"/>
          </a:p>
        </p:txBody>
      </p:sp>
      <p:sp>
        <p:nvSpPr>
          <p:cNvPr id="4" name="Rectangle 6"/>
          <p:cNvSpPr>
            <a:spLocks noGrp="1" noChangeArrowheads="1"/>
          </p:cNvSpPr>
          <p:nvPr>
            <p:ph type="sldNum" sz="quarter" idx="12"/>
          </p:nvPr>
        </p:nvSpPr>
        <p:spPr>
          <a:ln/>
        </p:spPr>
        <p:txBody>
          <a:bodyPr/>
          <a:lstStyle>
            <a:lvl1pPr>
              <a:defRPr/>
            </a:lvl1pPr>
          </a:lstStyle>
          <a:p>
            <a:pPr>
              <a:defRPr/>
            </a:pPr>
            <a:fld id="{9996CC2D-8D94-4B0F-AC57-10F9E7D420B0}" type="slidenum">
              <a:rPr lang="pl-PL"/>
              <a:pPr>
                <a:defRPr/>
              </a:pPr>
              <a:t>‹#›</a:t>
            </a:fld>
            <a:endParaRPr lang="pl-PL"/>
          </a:p>
        </p:txBody>
      </p:sp>
    </p:spTree>
    <p:extLst>
      <p:ext uri="{BB962C8B-B14F-4D97-AF65-F5344CB8AC3E}">
        <p14:creationId xmlns:p14="http://schemas.microsoft.com/office/powerpoint/2010/main" val="3571021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457200" y="1600200"/>
            <a:ext cx="8229600" cy="4525963"/>
          </a:xfrm>
          <a:prstGeom prst="rect">
            <a:avLst/>
          </a:prstGeo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440888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12809DF4-530C-481C-8B4E-5E7FCF4ED36B}" type="slidenum">
              <a:rPr lang="pl-PL"/>
              <a:pPr>
                <a:defRPr/>
              </a:pPr>
              <a:t>‹#›</a:t>
            </a:fld>
            <a:endParaRPr lang="pl-PL"/>
          </a:p>
        </p:txBody>
      </p:sp>
    </p:spTree>
    <p:extLst>
      <p:ext uri="{BB962C8B-B14F-4D97-AF65-F5344CB8AC3E}">
        <p14:creationId xmlns:p14="http://schemas.microsoft.com/office/powerpoint/2010/main" val="3709958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3AADEFBA-EE4E-4DF2-9992-C086268CFF68}" type="slidenum">
              <a:rPr lang="pl-PL"/>
              <a:pPr>
                <a:defRPr/>
              </a:pPr>
              <a:t>‹#›</a:t>
            </a:fld>
            <a:endParaRPr lang="pl-PL"/>
          </a:p>
        </p:txBody>
      </p:sp>
    </p:spTree>
    <p:extLst>
      <p:ext uri="{BB962C8B-B14F-4D97-AF65-F5344CB8AC3E}">
        <p14:creationId xmlns:p14="http://schemas.microsoft.com/office/powerpoint/2010/main" val="2715085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A2AE66AD-53DD-4376-8603-9EADCF6CD8AC}" type="slidenum">
              <a:rPr lang="pl-PL"/>
              <a:pPr>
                <a:defRPr/>
              </a:pPr>
              <a:t>‹#›</a:t>
            </a:fld>
            <a:endParaRPr lang="pl-PL"/>
          </a:p>
        </p:txBody>
      </p:sp>
    </p:spTree>
    <p:extLst>
      <p:ext uri="{BB962C8B-B14F-4D97-AF65-F5344CB8AC3E}">
        <p14:creationId xmlns:p14="http://schemas.microsoft.com/office/powerpoint/2010/main" val="492149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ACAB0293-FA45-4F86-8422-BD0067F7D51D}" type="slidenum">
              <a:rPr lang="pl-PL"/>
              <a:pPr>
                <a:defRPr/>
              </a:pPr>
              <a:t>‹#›</a:t>
            </a:fld>
            <a:endParaRPr lang="pl-PL"/>
          </a:p>
        </p:txBody>
      </p:sp>
    </p:spTree>
    <p:extLst>
      <p:ext uri="{BB962C8B-B14F-4D97-AF65-F5344CB8AC3E}">
        <p14:creationId xmlns:p14="http://schemas.microsoft.com/office/powerpoint/2010/main" val="172764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Tree>
    <p:extLst>
      <p:ext uri="{BB962C8B-B14F-4D97-AF65-F5344CB8AC3E}">
        <p14:creationId xmlns:p14="http://schemas.microsoft.com/office/powerpoint/2010/main" val="398419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17508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071436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p>
            <a:r>
              <a:rPr lang="pl-PL"/>
              <a:t>Kliknij, aby edytować styl</a:t>
            </a:r>
          </a:p>
        </p:txBody>
      </p:sp>
    </p:spTree>
    <p:extLst>
      <p:ext uri="{BB962C8B-B14F-4D97-AF65-F5344CB8AC3E}">
        <p14:creationId xmlns:p14="http://schemas.microsoft.com/office/powerpoint/2010/main" val="908040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747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Tree>
    <p:extLst>
      <p:ext uri="{BB962C8B-B14F-4D97-AF65-F5344CB8AC3E}">
        <p14:creationId xmlns:p14="http://schemas.microsoft.com/office/powerpoint/2010/main" val="3078802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Tree>
    <p:extLst>
      <p:ext uri="{BB962C8B-B14F-4D97-AF65-F5344CB8AC3E}">
        <p14:creationId xmlns:p14="http://schemas.microsoft.com/office/powerpoint/2010/main" val="3609032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8531225" y="6503988"/>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algn="r" eaLnBrk="1" hangingPunct="1">
              <a:defRPr/>
            </a:pPr>
            <a:fld id="{AFCF2CB8-09BF-4716-A5B8-9B385118ECB6}" type="slidenum">
              <a:rPr lang="en-US" sz="1800" b="0" smtClean="0">
                <a:solidFill>
                  <a:schemeClr val="bg1"/>
                </a:solidFill>
              </a:rPr>
              <a:pPr algn="r" eaLnBrk="1" hangingPunct="1">
                <a:defRPr/>
              </a:pPr>
              <a:t>‹#›</a:t>
            </a:fld>
            <a:endParaRPr lang="en-US" sz="1800" b="0">
              <a:solidFill>
                <a:schemeClr val="bg1"/>
              </a:solidFill>
            </a:endParaRPr>
          </a:p>
        </p:txBody>
      </p:sp>
      <p:pic>
        <p:nvPicPr>
          <p:cNvPr id="1028" name="Picture 4" descr="kresk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6434138"/>
            <a:ext cx="9144000" cy="423862"/>
          </a:xfrm>
          <a:prstGeom prst="rect">
            <a:avLst/>
          </a:prstGeom>
          <a:solidFill>
            <a:srgbClr val="2850A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9" name="Rectangle 5"/>
          <p:cNvSpPr>
            <a:spLocks noChangeArrowheads="1"/>
          </p:cNvSpPr>
          <p:nvPr/>
        </p:nvSpPr>
        <p:spPr bwMode="auto">
          <a:xfrm>
            <a:off x="8656638" y="6126163"/>
            <a:ext cx="463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algn="l" eaLnBrk="1" hangingPunct="1">
              <a:spcBef>
                <a:spcPct val="0"/>
              </a:spcBef>
              <a:defRPr/>
            </a:pPr>
            <a:fld id="{78DF844B-3824-46B5-92E8-CE7A4056A041}" type="slidenum">
              <a:rPr lang="en-US" altLang="pl-PL" sz="1800" b="0" smtClean="0">
                <a:solidFill>
                  <a:schemeClr val="bg1"/>
                </a:solidFill>
              </a:rPr>
              <a:pPr algn="l" eaLnBrk="1" hangingPunct="1">
                <a:spcBef>
                  <a:spcPct val="0"/>
                </a:spcBef>
                <a:defRPr/>
              </a:pPr>
              <a:t>‹#›</a:t>
            </a:fld>
            <a:endParaRPr lang="pl-PL" altLang="pl-PL" sz="1800" b="0">
              <a:solidFill>
                <a:schemeClr val="bg1"/>
              </a:solidFill>
            </a:endParaRPr>
          </a:p>
        </p:txBody>
      </p:sp>
      <p:pic>
        <p:nvPicPr>
          <p:cNvPr id="1030" name="Picture 7" descr="kreska"/>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765175"/>
            <a:ext cx="9150350"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10119" y="89541"/>
            <a:ext cx="1758851" cy="641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Lst>
  <p:hf hd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 wzorca tytułu</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7567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b="0">
                <a:latin typeface="Times" pitchFamily="18" charset="0"/>
              </a:defRPr>
            </a:lvl1pPr>
          </a:lstStyle>
          <a:p>
            <a:pPr>
              <a:defRPr/>
            </a:pPr>
            <a:endParaRPr lang="pl-PL"/>
          </a:p>
        </p:txBody>
      </p:sp>
      <p:sp>
        <p:nvSpPr>
          <p:cNvPr id="7567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b="0">
                <a:latin typeface="Times" pitchFamily="18" charset="0"/>
              </a:defRPr>
            </a:lvl1pPr>
          </a:lstStyle>
          <a:p>
            <a:pPr>
              <a:defRPr/>
            </a:pPr>
            <a:endParaRPr lang="pl-PL"/>
          </a:p>
        </p:txBody>
      </p:sp>
      <p:sp>
        <p:nvSpPr>
          <p:cNvPr id="7567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b="0">
                <a:latin typeface="Times" pitchFamily="18" charset="0"/>
              </a:defRPr>
            </a:lvl1pPr>
          </a:lstStyle>
          <a:p>
            <a:pPr>
              <a:defRPr/>
            </a:pPr>
            <a:fld id="{62404246-E84E-431C-86D3-966568E328A7}" type="slidenum">
              <a:rPr lang="pl-PL"/>
              <a:pPr>
                <a:defRPr/>
              </a:pPr>
              <a:t>‹#›</a:t>
            </a:fld>
            <a:endParaRPr lang="pl-PL"/>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Obraz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163" y="1781175"/>
            <a:ext cx="755967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77368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6376" y="5216377"/>
            <a:ext cx="1005855" cy="1060970"/>
          </a:xfrm>
          <a:prstGeom prst="rect">
            <a:avLst/>
          </a:prstGeom>
        </p:spPr>
      </p:pic>
      <p:pic>
        <p:nvPicPr>
          <p:cNvPr id="2" name="RM17A_RSPS_bo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5536" y="908720"/>
            <a:ext cx="8279904" cy="4139952"/>
          </a:xfrm>
          <a:prstGeom prst="rect">
            <a:avLst/>
          </a:prstGeom>
        </p:spPr>
      </p:pic>
      <p:sp>
        <p:nvSpPr>
          <p:cNvPr id="6" name="Tytuł 1"/>
          <p:cNvSpPr>
            <a:spLocks noGrp="1"/>
          </p:cNvSpPr>
          <p:nvPr>
            <p:ph type="title"/>
          </p:nvPr>
        </p:nvSpPr>
        <p:spPr>
          <a:xfrm>
            <a:off x="0" y="34944"/>
            <a:ext cx="7020272" cy="657752"/>
          </a:xfrm>
        </p:spPr>
        <p:txBody>
          <a:bodyPr/>
          <a:lstStyle/>
          <a:p>
            <a:pPr algn="l"/>
            <a:r>
              <a:rPr lang="pl-PL" sz="3600" dirty="0" smtClean="0"/>
              <a:t>Próby niszczące daszka</a:t>
            </a:r>
            <a:endParaRPr lang="pl-PL" sz="3600" dirty="0"/>
          </a:p>
        </p:txBody>
      </p:sp>
    </p:spTree>
    <p:extLst>
      <p:ext uri="{BB962C8B-B14F-4D97-AF65-F5344CB8AC3E}">
        <p14:creationId xmlns:p14="http://schemas.microsoft.com/office/powerpoint/2010/main" val="1044666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34944"/>
            <a:ext cx="7020272" cy="657752"/>
          </a:xfrm>
        </p:spPr>
        <p:txBody>
          <a:bodyPr/>
          <a:lstStyle/>
          <a:p>
            <a:pPr algn="l"/>
            <a:r>
              <a:rPr lang="pl-PL" sz="3600" dirty="0" smtClean="0"/>
              <a:t>Roof Master 1.4A</a:t>
            </a:r>
            <a:endParaRPr lang="pl-PL" sz="3600" dirty="0"/>
          </a:p>
        </p:txBody>
      </p:sp>
      <p:pic>
        <p:nvPicPr>
          <p:cNvPr id="5" name="Symbol zastępczy zawartości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2816"/>
            <a:ext cx="9052435" cy="3960440"/>
          </a:xfrm>
          <a:prstGeom prst="rect">
            <a:avLst/>
          </a:prstGeom>
        </p:spPr>
      </p:pic>
    </p:spTree>
    <p:extLst>
      <p:ext uri="{BB962C8B-B14F-4D97-AF65-F5344CB8AC3E}">
        <p14:creationId xmlns:p14="http://schemas.microsoft.com/office/powerpoint/2010/main" val="40290919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34944"/>
            <a:ext cx="7020272" cy="657752"/>
          </a:xfrm>
        </p:spPr>
        <p:txBody>
          <a:bodyPr/>
          <a:lstStyle/>
          <a:p>
            <a:pPr algn="l"/>
            <a:r>
              <a:rPr lang="pl-PL" sz="3600" dirty="0" smtClean="0"/>
              <a:t>Roof Master 1.7A</a:t>
            </a:r>
            <a:endParaRPr lang="pl-PL" sz="3600" dirty="0"/>
          </a:p>
        </p:txBody>
      </p:sp>
      <p:pic>
        <p:nvPicPr>
          <p:cNvPr id="4" name="Obraz 3"/>
          <p:cNvPicPr>
            <a:picLocks noChangeAspect="1"/>
          </p:cNvPicPr>
          <p:nvPr/>
        </p:nvPicPr>
        <p:blipFill rotWithShape="1">
          <a:blip r:embed="rId3">
            <a:extLst>
              <a:ext uri="{28A0092B-C50C-407E-A947-70E740481C1C}">
                <a14:useLocalDpi xmlns:a14="http://schemas.microsoft.com/office/drawing/2010/main" val="0"/>
              </a:ext>
            </a:extLst>
          </a:blip>
          <a:srcRect t="22849" b="9626"/>
          <a:stretch/>
        </p:blipFill>
        <p:spPr>
          <a:xfrm>
            <a:off x="-1136" y="1412776"/>
            <a:ext cx="9144000" cy="4377690"/>
          </a:xfrm>
          <a:prstGeom prst="rect">
            <a:avLst/>
          </a:prstGeom>
        </p:spPr>
      </p:pic>
    </p:spTree>
    <p:extLst>
      <p:ext uri="{BB962C8B-B14F-4D97-AF65-F5344CB8AC3E}">
        <p14:creationId xmlns:p14="http://schemas.microsoft.com/office/powerpoint/2010/main" val="2691926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txBox="1">
            <a:spLocks noChangeArrowheads="1"/>
          </p:cNvSpPr>
          <p:nvPr/>
        </p:nvSpPr>
        <p:spPr bwMode="auto">
          <a:xfrm>
            <a:off x="395536" y="1916832"/>
            <a:ext cx="8061325" cy="16569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marL="0" indent="0">
              <a:buNone/>
            </a:pPr>
            <a:r>
              <a:rPr lang="pl-PL" sz="4000" dirty="0" smtClean="0"/>
              <a:t>Izolacja formą eliminacji czynników szkodliwych</a:t>
            </a:r>
            <a:endParaRPr lang="pl-PL" sz="4000" dirty="0"/>
          </a:p>
        </p:txBody>
      </p:sp>
    </p:spTree>
    <p:extLst>
      <p:ext uri="{BB962C8B-B14F-4D97-AF65-F5344CB8AC3E}">
        <p14:creationId xmlns:p14="http://schemas.microsoft.com/office/powerpoint/2010/main" val="21175137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ymbol zastępczy zawartości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5656" y="2132856"/>
            <a:ext cx="7620000" cy="4286250"/>
          </a:xfrm>
        </p:spPr>
      </p:pic>
      <p:pic>
        <p:nvPicPr>
          <p:cNvPr id="12" name="Obraz 11"/>
          <p:cNvPicPr>
            <a:picLocks noChangeAspect="1"/>
          </p:cNvPicPr>
          <p:nvPr/>
        </p:nvPicPr>
        <p:blipFill>
          <a:blip r:embed="rId4"/>
          <a:stretch>
            <a:fillRect/>
          </a:stretch>
        </p:blipFill>
        <p:spPr>
          <a:xfrm>
            <a:off x="251520" y="1052736"/>
            <a:ext cx="4427984" cy="2141381"/>
          </a:xfrm>
          <a:prstGeom prst="rect">
            <a:avLst/>
          </a:prstGeom>
        </p:spPr>
      </p:pic>
      <p:sp>
        <p:nvSpPr>
          <p:cNvPr id="2" name="Tytuł 1"/>
          <p:cNvSpPr>
            <a:spLocks noGrp="1"/>
          </p:cNvSpPr>
          <p:nvPr>
            <p:ph type="title"/>
          </p:nvPr>
        </p:nvSpPr>
        <p:spPr>
          <a:xfrm>
            <a:off x="0" y="34944"/>
            <a:ext cx="7020272" cy="657752"/>
          </a:xfrm>
        </p:spPr>
        <p:txBody>
          <a:bodyPr/>
          <a:lstStyle/>
          <a:p>
            <a:pPr algn="l"/>
            <a:r>
              <a:rPr lang="pl-PL" sz="3600" dirty="0" smtClean="0"/>
              <a:t>Kabina kapsułowa</a:t>
            </a:r>
            <a:endParaRPr lang="pl-PL" sz="3600" dirty="0"/>
          </a:p>
        </p:txBody>
      </p:sp>
      <p:sp>
        <p:nvSpPr>
          <p:cNvPr id="3" name="Elipsa 2"/>
          <p:cNvSpPr/>
          <p:nvPr/>
        </p:nvSpPr>
        <p:spPr bwMode="auto">
          <a:xfrm>
            <a:off x="2051720" y="1628800"/>
            <a:ext cx="504056" cy="432048"/>
          </a:xfrm>
          <a:prstGeom prst="ellipse">
            <a:avLst/>
          </a:prstGeom>
          <a:no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pl-PL" sz="1200" b="1" i="0" u="none" strike="noStrike" cap="none" normalizeH="0" baseline="0" smtClean="0">
              <a:ln>
                <a:noFill/>
              </a:ln>
              <a:solidFill>
                <a:schemeClr val="tx1"/>
              </a:solidFill>
              <a:effectLst/>
              <a:latin typeface="Arial" charset="0"/>
            </a:endParaRPr>
          </a:p>
        </p:txBody>
      </p:sp>
      <p:cxnSp>
        <p:nvCxnSpPr>
          <p:cNvPr id="5" name="Łącznik prosty 4"/>
          <p:cNvCxnSpPr>
            <a:stCxn id="3" idx="6"/>
          </p:cNvCxnSpPr>
          <p:nvPr/>
        </p:nvCxnSpPr>
        <p:spPr bwMode="auto">
          <a:xfrm flipV="1">
            <a:off x="2555776" y="1196752"/>
            <a:ext cx="2592288" cy="64807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6" name="pole tekstowe 5"/>
          <p:cNvSpPr txBox="1"/>
          <p:nvPr/>
        </p:nvSpPr>
        <p:spPr>
          <a:xfrm>
            <a:off x="5076056" y="980728"/>
            <a:ext cx="1008112" cy="276999"/>
          </a:xfrm>
          <a:prstGeom prst="rect">
            <a:avLst/>
          </a:prstGeom>
          <a:noFill/>
        </p:spPr>
        <p:txBody>
          <a:bodyPr wrap="square" rtlCol="0">
            <a:spAutoFit/>
          </a:bodyPr>
          <a:lstStyle/>
          <a:p>
            <a:r>
              <a:rPr lang="pl-PL" dirty="0" smtClean="0"/>
              <a:t>Filtr H2S</a:t>
            </a:r>
            <a:endParaRPr lang="pl-PL" dirty="0"/>
          </a:p>
        </p:txBody>
      </p:sp>
    </p:spTree>
    <p:extLst>
      <p:ext uri="{BB962C8B-B14F-4D97-AF65-F5344CB8AC3E}">
        <p14:creationId xmlns:p14="http://schemas.microsoft.com/office/powerpoint/2010/main" val="4411688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txBox="1">
            <a:spLocks noChangeArrowheads="1"/>
          </p:cNvSpPr>
          <p:nvPr/>
        </p:nvSpPr>
        <p:spPr bwMode="auto">
          <a:xfrm>
            <a:off x="395536" y="1916832"/>
            <a:ext cx="8061325" cy="16569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marL="0" indent="0">
              <a:buNone/>
            </a:pPr>
            <a:r>
              <a:rPr lang="pl-PL" sz="4000" dirty="0" smtClean="0"/>
              <a:t>Dobrze odwiercony przodek to bezpieczne wyrobisko</a:t>
            </a:r>
            <a:endParaRPr lang="pl-PL" sz="4000" dirty="0"/>
          </a:p>
        </p:txBody>
      </p:sp>
    </p:spTree>
    <p:extLst>
      <p:ext uri="{BB962C8B-B14F-4D97-AF65-F5344CB8AC3E}">
        <p14:creationId xmlns:p14="http://schemas.microsoft.com/office/powerpoint/2010/main" val="30234134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34944"/>
            <a:ext cx="7020272" cy="657752"/>
          </a:xfrm>
        </p:spPr>
        <p:txBody>
          <a:bodyPr/>
          <a:lstStyle/>
          <a:p>
            <a:pPr algn="l"/>
            <a:r>
              <a:rPr lang="pl-PL" sz="3600" dirty="0" smtClean="0"/>
              <a:t>Metryki Strzałowe</a:t>
            </a:r>
            <a:endParaRPr lang="pl-PL" sz="3600" dirty="0"/>
          </a:p>
        </p:txBody>
      </p:sp>
      <p:pic>
        <p:nvPicPr>
          <p:cNvPr id="4" name="Obraz 3"/>
          <p:cNvPicPr>
            <a:picLocks noChangeAspect="1"/>
          </p:cNvPicPr>
          <p:nvPr/>
        </p:nvPicPr>
        <p:blipFill rotWithShape="1">
          <a:blip r:embed="rId3" cstate="print">
            <a:extLst>
              <a:ext uri="{28A0092B-C50C-407E-A947-70E740481C1C}">
                <a14:useLocalDpi xmlns:a14="http://schemas.microsoft.com/office/drawing/2010/main" val="0"/>
              </a:ext>
            </a:extLst>
          </a:blip>
          <a:srcRect b="22288"/>
          <a:stretch/>
        </p:blipFill>
        <p:spPr>
          <a:xfrm>
            <a:off x="3779912" y="3140968"/>
            <a:ext cx="5102348" cy="2973841"/>
          </a:xfrm>
          <a:prstGeom prst="rect">
            <a:avLst/>
          </a:prstGeom>
        </p:spPr>
      </p:pic>
      <p:grpSp>
        <p:nvGrpSpPr>
          <p:cNvPr id="6" name="Grupa 5"/>
          <p:cNvGrpSpPr/>
          <p:nvPr/>
        </p:nvGrpSpPr>
        <p:grpSpPr>
          <a:xfrm>
            <a:off x="4067944" y="4365104"/>
            <a:ext cx="3744416" cy="1388362"/>
            <a:chOff x="4031940" y="4416902"/>
            <a:chExt cx="3744416" cy="1388362"/>
          </a:xfrm>
        </p:grpSpPr>
        <p:cxnSp>
          <p:nvCxnSpPr>
            <p:cNvPr id="7" name="Łącznik prostoliniowy 6"/>
            <p:cNvCxnSpPr/>
            <p:nvPr/>
          </p:nvCxnSpPr>
          <p:spPr>
            <a:xfrm flipV="1">
              <a:off x="4031940" y="4416902"/>
              <a:ext cx="3744416" cy="163440"/>
            </a:xfrm>
            <a:prstGeom prst="line">
              <a:avLst/>
            </a:prstGeom>
            <a:ln w="25400">
              <a:solidFill>
                <a:srgbClr val="FFFF00"/>
              </a:solidFill>
              <a:prstDash val="dash"/>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8" name="Łącznik prostoliniowy 7"/>
            <p:cNvCxnSpPr/>
            <p:nvPr/>
          </p:nvCxnSpPr>
          <p:spPr>
            <a:xfrm flipV="1">
              <a:off x="4427984" y="5641038"/>
              <a:ext cx="2916324" cy="164226"/>
            </a:xfrm>
            <a:prstGeom prst="line">
              <a:avLst/>
            </a:prstGeom>
            <a:ln w="25400">
              <a:solidFill>
                <a:srgbClr val="FFFF00"/>
              </a:solidFill>
              <a:prstDash val="dash"/>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9" name="Łącznik prostoliniowy 8"/>
            <p:cNvCxnSpPr/>
            <p:nvPr/>
          </p:nvCxnSpPr>
          <p:spPr>
            <a:xfrm flipV="1">
              <a:off x="7344308" y="4424162"/>
              <a:ext cx="424468" cy="1216876"/>
            </a:xfrm>
            <a:prstGeom prst="line">
              <a:avLst/>
            </a:prstGeom>
            <a:ln w="25400">
              <a:solidFill>
                <a:srgbClr val="FFFF00"/>
              </a:solidFill>
              <a:prstDash val="dash"/>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0" name="Łącznik prostoliniowy 14"/>
            <p:cNvCxnSpPr/>
            <p:nvPr/>
          </p:nvCxnSpPr>
          <p:spPr>
            <a:xfrm flipH="1" flipV="1">
              <a:off x="4031940" y="4580342"/>
              <a:ext cx="396044" cy="1224922"/>
            </a:xfrm>
            <a:prstGeom prst="line">
              <a:avLst/>
            </a:prstGeom>
            <a:ln w="25400">
              <a:solidFill>
                <a:srgbClr val="FFFF00"/>
              </a:solidFill>
              <a:prstDash val="dash"/>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cxnSp>
      </p:grpSp>
      <p:grpSp>
        <p:nvGrpSpPr>
          <p:cNvPr id="11" name="Grupa 10"/>
          <p:cNvGrpSpPr/>
          <p:nvPr/>
        </p:nvGrpSpPr>
        <p:grpSpPr>
          <a:xfrm>
            <a:off x="323528" y="2167463"/>
            <a:ext cx="2968055" cy="3927280"/>
            <a:chOff x="323528" y="2167463"/>
            <a:chExt cx="2968055" cy="3927280"/>
          </a:xfrm>
        </p:grpSpPr>
        <p:pic>
          <p:nvPicPr>
            <p:cNvPr id="12" name="Obraz 11"/>
            <p:cNvPicPr>
              <a:picLocks noChangeAspect="1"/>
            </p:cNvPicPr>
            <p:nvPr/>
          </p:nvPicPr>
          <p:blipFill rotWithShape="1">
            <a:blip r:embed="rId4" cstate="print">
              <a:extLst>
                <a:ext uri="{28A0092B-C50C-407E-A947-70E740481C1C}">
                  <a14:useLocalDpi xmlns:a14="http://schemas.microsoft.com/office/drawing/2010/main" val="0"/>
                </a:ext>
              </a:extLst>
            </a:blip>
            <a:srcRect r="16398" b="17034"/>
            <a:stretch/>
          </p:blipFill>
          <p:spPr>
            <a:xfrm>
              <a:off x="323528" y="2167463"/>
              <a:ext cx="2968055" cy="3927280"/>
            </a:xfrm>
            <a:prstGeom prst="rect">
              <a:avLst/>
            </a:prstGeom>
          </p:spPr>
        </p:pic>
        <p:cxnSp>
          <p:nvCxnSpPr>
            <p:cNvPr id="13" name="Łącznik prostoliniowy 22"/>
            <p:cNvCxnSpPr/>
            <p:nvPr/>
          </p:nvCxnSpPr>
          <p:spPr>
            <a:xfrm flipH="1" flipV="1">
              <a:off x="1766017" y="3772138"/>
              <a:ext cx="1149799" cy="2033126"/>
            </a:xfrm>
            <a:prstGeom prst="line">
              <a:avLst/>
            </a:prstGeom>
            <a:ln w="25400">
              <a:solidFill>
                <a:srgbClr val="FFFF00"/>
              </a:solidFill>
              <a:prstDash val="dash"/>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4" name="Łącznik prostoliniowy 24"/>
            <p:cNvCxnSpPr/>
            <p:nvPr/>
          </p:nvCxnSpPr>
          <p:spPr>
            <a:xfrm flipV="1">
              <a:off x="1797787" y="3726744"/>
              <a:ext cx="1493796" cy="40986"/>
            </a:xfrm>
            <a:prstGeom prst="line">
              <a:avLst/>
            </a:prstGeom>
            <a:ln w="25400">
              <a:solidFill>
                <a:srgbClr val="FFFF00"/>
              </a:solidFill>
              <a:prstDash val="dash"/>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5" name="Łącznik prostoliniowy 26"/>
            <p:cNvCxnSpPr/>
            <p:nvPr/>
          </p:nvCxnSpPr>
          <p:spPr>
            <a:xfrm flipV="1">
              <a:off x="2902578" y="5777764"/>
              <a:ext cx="389005" cy="20493"/>
            </a:xfrm>
            <a:prstGeom prst="line">
              <a:avLst/>
            </a:prstGeom>
            <a:ln w="25400">
              <a:solidFill>
                <a:srgbClr val="FFFF00"/>
              </a:solidFill>
              <a:prstDash val="dash"/>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cxnSp>
      </p:grpSp>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268760"/>
            <a:ext cx="3241762" cy="1661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786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txBox="1">
            <a:spLocks noChangeArrowheads="1"/>
          </p:cNvSpPr>
          <p:nvPr/>
        </p:nvSpPr>
        <p:spPr bwMode="auto">
          <a:xfrm>
            <a:off x="395536" y="1916832"/>
            <a:ext cx="8061325" cy="16569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marL="0" indent="0">
              <a:buNone/>
            </a:pPr>
            <a:r>
              <a:rPr lang="pl-PL" sz="4000" dirty="0" smtClean="0"/>
              <a:t>Czy to koniec? </a:t>
            </a:r>
          </a:p>
          <a:p>
            <a:pPr marL="0" indent="0">
              <a:buNone/>
            </a:pPr>
            <a:r>
              <a:rPr lang="pl-PL" sz="4000" dirty="0" smtClean="0"/>
              <a:t>Oczywiście, że nie.</a:t>
            </a:r>
            <a:endParaRPr lang="pl-PL" sz="4000" dirty="0"/>
          </a:p>
        </p:txBody>
      </p:sp>
      <p:pic>
        <p:nvPicPr>
          <p:cNvPr id="3" name="Obraz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5013176"/>
            <a:ext cx="3569916" cy="1253323"/>
          </a:xfrm>
          <a:prstGeom prst="rect">
            <a:avLst/>
          </a:prstGeom>
        </p:spPr>
      </p:pic>
    </p:spTree>
    <p:extLst>
      <p:ext uri="{BB962C8B-B14F-4D97-AF65-F5344CB8AC3E}">
        <p14:creationId xmlns:p14="http://schemas.microsoft.com/office/powerpoint/2010/main" val="19903169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010445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996329" y="3431363"/>
            <a:ext cx="7072321" cy="2949965"/>
          </a:xfrm>
          <a:prstGeom prst="rect">
            <a:avLst/>
          </a:prstGeom>
        </p:spPr>
      </p:pic>
      <p:sp>
        <p:nvSpPr>
          <p:cNvPr id="11" name="Prostokąt 10"/>
          <p:cNvSpPr/>
          <p:nvPr/>
        </p:nvSpPr>
        <p:spPr>
          <a:xfrm>
            <a:off x="1132189" y="5907076"/>
            <a:ext cx="622811" cy="446903"/>
          </a:xfrm>
          <a:prstGeom prst="rect">
            <a:avLst/>
          </a:prstGeom>
          <a:solidFill>
            <a:schemeClr val="bg1"/>
          </a:solidFill>
          <a:ln w="25400" cap="flat" cmpd="sng" algn="ctr">
            <a:noFill/>
            <a:prstDash val="solid"/>
          </a:ln>
          <a:effectLst/>
        </p:spPr>
        <p:txBody>
          <a:bodyPr lIns="64291" tIns="32146" rIns="64291" bIns="32146" rtlCol="0" anchor="ctr"/>
          <a:lstStyle/>
          <a:p>
            <a:pPr algn="ctr" defTabSz="708813" eaLnBrk="1" fontAlgn="auto" hangingPunct="1">
              <a:spcBef>
                <a:spcPts val="0"/>
              </a:spcBef>
              <a:spcAft>
                <a:spcPts val="0"/>
              </a:spcAft>
              <a:defRPr/>
            </a:pPr>
            <a:endParaRPr lang="pl-PL" sz="800" kern="0" dirty="0">
              <a:solidFill>
                <a:prstClr val="black"/>
              </a:solidFill>
              <a:latin typeface="Calibri"/>
            </a:endParaRPr>
          </a:p>
        </p:txBody>
      </p:sp>
      <p:sp>
        <p:nvSpPr>
          <p:cNvPr id="12" name="Dowolny kształt 11"/>
          <p:cNvSpPr/>
          <p:nvPr/>
        </p:nvSpPr>
        <p:spPr bwMode="auto">
          <a:xfrm>
            <a:off x="692718" y="4942516"/>
            <a:ext cx="959941" cy="1191658"/>
          </a:xfrm>
          <a:custGeom>
            <a:avLst/>
            <a:gdLst>
              <a:gd name="connsiteX0" fmla="*/ 1365250 w 1365250"/>
              <a:gd name="connsiteY0" fmla="*/ 0 h 1694802"/>
              <a:gd name="connsiteX1" fmla="*/ 920750 w 1365250"/>
              <a:gd name="connsiteY1" fmla="*/ 114300 h 1694802"/>
              <a:gd name="connsiteX2" fmla="*/ 882650 w 1365250"/>
              <a:gd name="connsiteY2" fmla="*/ 482600 h 1694802"/>
              <a:gd name="connsiteX3" fmla="*/ 1174750 w 1365250"/>
              <a:gd name="connsiteY3" fmla="*/ 920750 h 1694802"/>
              <a:gd name="connsiteX4" fmla="*/ 1339850 w 1365250"/>
              <a:gd name="connsiteY4" fmla="*/ 1625600 h 1694802"/>
              <a:gd name="connsiteX5" fmla="*/ 635000 w 1365250"/>
              <a:gd name="connsiteY5" fmla="*/ 1638300 h 1694802"/>
              <a:gd name="connsiteX6" fmla="*/ 304800 w 1365250"/>
              <a:gd name="connsiteY6" fmla="*/ 1358900 h 1694802"/>
              <a:gd name="connsiteX7" fmla="*/ 0 w 1365250"/>
              <a:gd name="connsiteY7" fmla="*/ 1231900 h 169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250" h="1694802">
                <a:moveTo>
                  <a:pt x="1365250" y="0"/>
                </a:moveTo>
                <a:cubicBezTo>
                  <a:pt x="1183216" y="16933"/>
                  <a:pt x="1001183" y="33867"/>
                  <a:pt x="920750" y="114300"/>
                </a:cubicBezTo>
                <a:cubicBezTo>
                  <a:pt x="840317" y="194733"/>
                  <a:pt x="840317" y="348192"/>
                  <a:pt x="882650" y="482600"/>
                </a:cubicBezTo>
                <a:cubicBezTo>
                  <a:pt x="924983" y="617008"/>
                  <a:pt x="1098550" y="730250"/>
                  <a:pt x="1174750" y="920750"/>
                </a:cubicBezTo>
                <a:cubicBezTo>
                  <a:pt x="1250950" y="1111250"/>
                  <a:pt x="1429808" y="1506008"/>
                  <a:pt x="1339850" y="1625600"/>
                </a:cubicBezTo>
                <a:cubicBezTo>
                  <a:pt x="1249892" y="1745192"/>
                  <a:pt x="807508" y="1682750"/>
                  <a:pt x="635000" y="1638300"/>
                </a:cubicBezTo>
                <a:cubicBezTo>
                  <a:pt x="462492" y="1593850"/>
                  <a:pt x="410633" y="1426633"/>
                  <a:pt x="304800" y="1358900"/>
                </a:cubicBezTo>
                <a:cubicBezTo>
                  <a:pt x="198967" y="1291167"/>
                  <a:pt x="99483" y="1261533"/>
                  <a:pt x="0" y="1231900"/>
                </a:cubicBezTo>
              </a:path>
            </a:pathLst>
          </a:custGeom>
          <a:noFill/>
          <a:ln w="34925" cap="flat" cmpd="sng" algn="ctr">
            <a:solidFill>
              <a:schemeClr val="tx1"/>
            </a:solidFill>
            <a:prstDash val="solid"/>
            <a:round/>
            <a:headEnd type="none" w="med" len="med"/>
            <a:tailEnd type="none" w="med" len="med"/>
          </a:ln>
          <a:effectLst>
            <a:outerShdw blurRad="317500" dir="2700000" algn="ctr">
              <a:srgbClr val="000000">
                <a:alpha val="43000"/>
              </a:srgbClr>
            </a:outerShdw>
          </a:effectLst>
          <a:scene3d>
            <a:camera prst="isometricOffAxis2Left"/>
            <a:lightRig rig="threePt" dir="t">
              <a:rot lat="0" lon="0" rev="0"/>
            </a:lightRig>
          </a:scene3d>
          <a:sp3d extrusionH="38100" prstMaterial="clear">
            <a:bevelT w="260350" h="50800" prst="softRound"/>
            <a:bevelB prst="softRound"/>
          </a:sp3d>
          <a:extLst/>
        </p:spPr>
        <p:txBody>
          <a:bodyPr vert="horz" wrap="square" lIns="64291" tIns="32146" rIns="64291" bIns="32146" numCol="1" rtlCol="0" anchor="t" anchorCtr="0" compatLnSpc="1">
            <a:prstTxWarp prst="textNoShape">
              <a:avLst/>
            </a:prstTxWarp>
          </a:bodyPr>
          <a:lstStyle/>
          <a:p>
            <a:pPr algn="ctr" defTabSz="642915" eaLnBrk="1" hangingPunct="1"/>
            <a:endParaRPr lang="pl-PL" sz="3000">
              <a:solidFill>
                <a:srgbClr val="000000"/>
              </a:solidFill>
              <a:latin typeface="Gill Sans" charset="0"/>
              <a:sym typeface="Gill Sans" charset="0"/>
            </a:endParaRPr>
          </a:p>
        </p:txBody>
      </p:sp>
      <p:grpSp>
        <p:nvGrpSpPr>
          <p:cNvPr id="13" name="Grupa 12"/>
          <p:cNvGrpSpPr/>
          <p:nvPr/>
        </p:nvGrpSpPr>
        <p:grpSpPr>
          <a:xfrm>
            <a:off x="5872301" y="2514756"/>
            <a:ext cx="699965" cy="675639"/>
            <a:chOff x="3103240" y="3429000"/>
            <a:chExt cx="995505" cy="960908"/>
          </a:xfrm>
        </p:grpSpPr>
        <p:sp>
          <p:nvSpPr>
            <p:cNvPr id="14" name="Prostokąt 13"/>
            <p:cNvSpPr/>
            <p:nvPr/>
          </p:nvSpPr>
          <p:spPr>
            <a:xfrm>
              <a:off x="3103240" y="3429000"/>
              <a:ext cx="914400" cy="914400"/>
            </a:xfrm>
            <a:prstGeom prst="rect">
              <a:avLst/>
            </a:prstGeom>
            <a:solidFill>
              <a:sysClr val="window" lastClr="FFFFFF"/>
            </a:solidFill>
            <a:ln w="25400" cap="flat" cmpd="sng" algn="ctr">
              <a:solidFill>
                <a:sysClr val="windowText" lastClr="000000"/>
              </a:solidFill>
              <a:prstDash val="solid"/>
            </a:ln>
            <a:effectLst>
              <a:outerShdw blurRad="50800" dist="38100" dir="5400000" algn="t" rotWithShape="0">
                <a:prstClr val="black">
                  <a:alpha val="40000"/>
                </a:prstClr>
              </a:outerShdw>
            </a:effectLst>
          </p:spPr>
          <p:txBody>
            <a:bodyPr rtlCol="0" anchor="ctr"/>
            <a:lstStyle/>
            <a:p>
              <a:pPr algn="ctr" defTabSz="642915" eaLnBrk="1" fontAlgn="auto" hangingPunct="1">
                <a:spcBef>
                  <a:spcPts val="0"/>
                </a:spcBef>
                <a:spcAft>
                  <a:spcPts val="0"/>
                </a:spcAft>
                <a:defRPr/>
              </a:pPr>
              <a:endParaRPr lang="pl-PL" sz="1300" kern="0" dirty="0">
                <a:solidFill>
                  <a:prstClr val="black"/>
                </a:solidFill>
                <a:latin typeface="Calibri"/>
              </a:endParaRPr>
            </a:p>
          </p:txBody>
        </p:sp>
        <p:cxnSp>
          <p:nvCxnSpPr>
            <p:cNvPr id="15" name="Łącznik prostoliniowy 7"/>
            <p:cNvCxnSpPr/>
            <p:nvPr/>
          </p:nvCxnSpPr>
          <p:spPr>
            <a:xfrm flipH="1">
              <a:off x="3103240" y="3429000"/>
              <a:ext cx="914400" cy="91440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6" name="pole tekstowe 15"/>
            <p:cNvSpPr txBox="1"/>
            <p:nvPr/>
          </p:nvSpPr>
          <p:spPr>
            <a:xfrm>
              <a:off x="3103240" y="3429000"/>
              <a:ext cx="381187" cy="415840"/>
            </a:xfrm>
            <a:prstGeom prst="rect">
              <a:avLst/>
            </a:prstGeom>
            <a:noFill/>
          </p:spPr>
          <p:txBody>
            <a:bodyPr wrap="none" rtlCol="0">
              <a:spAutoFit/>
            </a:bodyPr>
            <a:lstStyle/>
            <a:p>
              <a:pPr defTabSz="642915" eaLnBrk="1" fontAlgn="auto" hangingPunct="1">
                <a:spcBef>
                  <a:spcPts val="0"/>
                </a:spcBef>
                <a:spcAft>
                  <a:spcPts val="0"/>
                </a:spcAft>
                <a:defRPr/>
              </a:pPr>
              <a:r>
                <a:rPr lang="pl-PL" sz="1300" kern="0" dirty="0">
                  <a:solidFill>
                    <a:prstClr val="black"/>
                  </a:solidFill>
                  <a:latin typeface="Calibri"/>
                </a:rPr>
                <a:t>=</a:t>
              </a:r>
            </a:p>
          </p:txBody>
        </p:sp>
        <p:sp>
          <p:nvSpPr>
            <p:cNvPr id="17" name="pole tekstowe 16"/>
            <p:cNvSpPr txBox="1"/>
            <p:nvPr/>
          </p:nvSpPr>
          <p:spPr>
            <a:xfrm>
              <a:off x="3717558" y="3974068"/>
              <a:ext cx="381187" cy="415840"/>
            </a:xfrm>
            <a:prstGeom prst="rect">
              <a:avLst/>
            </a:prstGeom>
            <a:noFill/>
          </p:spPr>
          <p:txBody>
            <a:bodyPr wrap="none" rtlCol="0">
              <a:spAutoFit/>
            </a:bodyPr>
            <a:lstStyle/>
            <a:p>
              <a:pPr defTabSz="642915" eaLnBrk="1" fontAlgn="auto" hangingPunct="1">
                <a:spcBef>
                  <a:spcPts val="0"/>
                </a:spcBef>
                <a:spcAft>
                  <a:spcPts val="0"/>
                </a:spcAft>
                <a:defRPr/>
              </a:pPr>
              <a:r>
                <a:rPr lang="pl-PL" sz="1300" kern="0" dirty="0">
                  <a:solidFill>
                    <a:prstClr val="black"/>
                  </a:solidFill>
                  <a:latin typeface="Calibri"/>
                </a:rPr>
                <a:t>~</a:t>
              </a:r>
            </a:p>
          </p:txBody>
        </p:sp>
      </p:grpSp>
      <p:sp>
        <p:nvSpPr>
          <p:cNvPr id="18" name="Prostokąt 17"/>
          <p:cNvSpPr/>
          <p:nvPr/>
        </p:nvSpPr>
        <p:spPr>
          <a:xfrm>
            <a:off x="4758428" y="2514756"/>
            <a:ext cx="642938" cy="642938"/>
          </a:xfrm>
          <a:prstGeom prst="rect">
            <a:avLst/>
          </a:prstGeom>
          <a:solidFill>
            <a:sysClr val="window" lastClr="FFFFFF"/>
          </a:solidFill>
          <a:ln w="25400" cap="flat" cmpd="sng" algn="ctr">
            <a:solidFill>
              <a:sysClr val="windowText" lastClr="000000"/>
            </a:solidFill>
            <a:prstDash val="solid"/>
          </a:ln>
          <a:effectLst>
            <a:outerShdw blurRad="50800" dist="38100" dir="5400000" algn="t" rotWithShape="0">
              <a:prstClr val="black">
                <a:alpha val="40000"/>
              </a:prstClr>
            </a:outerShdw>
          </a:effectLst>
        </p:spPr>
        <p:txBody>
          <a:bodyPr lIns="64291" tIns="32146" rIns="64291" bIns="32146" rtlCol="0" anchor="ctr"/>
          <a:lstStyle/>
          <a:p>
            <a:pPr algn="ctr" defTabSz="642915" eaLnBrk="1" fontAlgn="auto" hangingPunct="1">
              <a:spcBef>
                <a:spcPts val="0"/>
              </a:spcBef>
              <a:spcAft>
                <a:spcPts val="0"/>
              </a:spcAft>
              <a:defRPr/>
            </a:pPr>
            <a:r>
              <a:rPr lang="pl-PL" sz="700" kern="0" dirty="0">
                <a:solidFill>
                  <a:prstClr val="black"/>
                </a:solidFill>
                <a:latin typeface="Calibri"/>
              </a:rPr>
              <a:t>Bateria</a:t>
            </a:r>
          </a:p>
        </p:txBody>
      </p:sp>
      <p:cxnSp>
        <p:nvCxnSpPr>
          <p:cNvPr id="19" name="Łącznik łamany 18"/>
          <p:cNvCxnSpPr>
            <a:stCxn id="18" idx="0"/>
          </p:cNvCxnSpPr>
          <p:nvPr/>
        </p:nvCxnSpPr>
        <p:spPr>
          <a:xfrm rot="5400000" flipH="1" flipV="1">
            <a:off x="5636833" y="1957819"/>
            <a:ext cx="8930" cy="1113874"/>
          </a:xfrm>
          <a:prstGeom prst="bentConnector3">
            <a:avLst>
              <a:gd name="adj1" fmla="val 5748756"/>
            </a:avLst>
          </a:prstGeom>
          <a:noFill/>
          <a:ln w="25400" cap="flat" cmpd="sng" algn="ctr">
            <a:solidFill>
              <a:srgbClr val="F79646"/>
            </a:solidFill>
            <a:prstDash val="solid"/>
          </a:ln>
          <a:effectLst>
            <a:outerShdw blurRad="40000" dist="20000" dir="5400000" rotWithShape="0">
              <a:srgbClr val="000000">
                <a:alpha val="38000"/>
              </a:srgbClr>
            </a:outerShdw>
          </a:effectLst>
        </p:spPr>
      </p:cxnSp>
      <p:sp>
        <p:nvSpPr>
          <p:cNvPr id="20" name="pole tekstowe 19"/>
          <p:cNvSpPr txBox="1"/>
          <p:nvPr/>
        </p:nvSpPr>
        <p:spPr>
          <a:xfrm>
            <a:off x="4734242" y="1642099"/>
            <a:ext cx="565854" cy="264975"/>
          </a:xfrm>
          <a:prstGeom prst="rect">
            <a:avLst/>
          </a:prstGeom>
          <a:noFill/>
        </p:spPr>
        <p:txBody>
          <a:bodyPr wrap="none" lIns="64291" tIns="32146" rIns="64291" bIns="32146" rtlCol="0">
            <a:spAutoFit/>
          </a:bodyPr>
          <a:lstStyle/>
          <a:p>
            <a:pPr defTabSz="642915" eaLnBrk="1" fontAlgn="auto" hangingPunct="1">
              <a:spcBef>
                <a:spcPts val="0"/>
              </a:spcBef>
              <a:spcAft>
                <a:spcPts val="0"/>
              </a:spcAft>
            </a:pPr>
            <a:r>
              <a:rPr lang="pl-PL" sz="1300" b="1" dirty="0">
                <a:solidFill>
                  <a:srgbClr val="F79646"/>
                </a:solidFill>
                <a:latin typeface="Calibri"/>
              </a:rPr>
              <a:t>DC HV</a:t>
            </a:r>
          </a:p>
        </p:txBody>
      </p:sp>
      <p:sp>
        <p:nvSpPr>
          <p:cNvPr id="21" name="Elipsa 20"/>
          <p:cNvSpPr/>
          <p:nvPr/>
        </p:nvSpPr>
        <p:spPr>
          <a:xfrm>
            <a:off x="5872301" y="3474304"/>
            <a:ext cx="642938" cy="642938"/>
          </a:xfrm>
          <a:prstGeom prst="ellipse">
            <a:avLst/>
          </a:prstGeom>
          <a:solidFill>
            <a:sysClr val="window" lastClr="FFFFFF"/>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lIns="64291" tIns="32146" rIns="64291" bIns="32146" rtlCol="0" anchor="ctr"/>
          <a:lstStyle/>
          <a:p>
            <a:pPr algn="ctr" defTabSz="642915" eaLnBrk="1" fontAlgn="auto" hangingPunct="1">
              <a:spcBef>
                <a:spcPts val="0"/>
              </a:spcBef>
              <a:spcAft>
                <a:spcPts val="0"/>
              </a:spcAft>
              <a:defRPr/>
            </a:pPr>
            <a:r>
              <a:rPr lang="pl-PL" sz="2200" kern="0" dirty="0">
                <a:solidFill>
                  <a:prstClr val="black"/>
                </a:solidFill>
                <a:latin typeface="Calibri"/>
              </a:rPr>
              <a:t>M</a:t>
            </a:r>
          </a:p>
        </p:txBody>
      </p:sp>
      <p:cxnSp>
        <p:nvCxnSpPr>
          <p:cNvPr id="22" name="Łącznik prostoliniowy 17"/>
          <p:cNvCxnSpPr>
            <a:stCxn id="14" idx="2"/>
            <a:endCxn id="21" idx="0"/>
          </p:cNvCxnSpPr>
          <p:nvPr/>
        </p:nvCxnSpPr>
        <p:spPr>
          <a:xfrm>
            <a:off x="6193770" y="3157694"/>
            <a:ext cx="0" cy="316610"/>
          </a:xfrm>
          <a:prstGeom prst="line">
            <a:avLst/>
          </a:prstGeom>
          <a:noFill/>
          <a:ln w="38100" cap="flat" cmpd="sng" algn="ctr">
            <a:solidFill>
              <a:srgbClr val="C0504D"/>
            </a:solidFill>
            <a:prstDash val="solid"/>
          </a:ln>
          <a:effectLst>
            <a:outerShdw blurRad="40000" dist="23000" dir="5400000" rotWithShape="0">
              <a:srgbClr val="000000">
                <a:alpha val="35000"/>
              </a:srgbClr>
            </a:outerShdw>
          </a:effectLst>
        </p:spPr>
      </p:cxnSp>
      <p:sp>
        <p:nvSpPr>
          <p:cNvPr id="23" name="pole tekstowe 22"/>
          <p:cNvSpPr txBox="1"/>
          <p:nvPr/>
        </p:nvSpPr>
        <p:spPr>
          <a:xfrm>
            <a:off x="5501695" y="3260448"/>
            <a:ext cx="708201" cy="264975"/>
          </a:xfrm>
          <a:prstGeom prst="rect">
            <a:avLst/>
          </a:prstGeom>
          <a:noFill/>
        </p:spPr>
        <p:txBody>
          <a:bodyPr wrap="none" lIns="64291" tIns="32146" rIns="64291" bIns="32146" rtlCol="0">
            <a:spAutoFit/>
          </a:bodyPr>
          <a:lstStyle/>
          <a:p>
            <a:pPr defTabSz="642915" eaLnBrk="1" fontAlgn="auto" hangingPunct="1">
              <a:spcBef>
                <a:spcPts val="0"/>
              </a:spcBef>
              <a:spcAft>
                <a:spcPts val="0"/>
              </a:spcAft>
            </a:pPr>
            <a:r>
              <a:rPr lang="pl-PL" sz="1300" b="1" dirty="0">
                <a:solidFill>
                  <a:srgbClr val="C0504D"/>
                </a:solidFill>
                <a:latin typeface="Calibri"/>
              </a:rPr>
              <a:t>500V AC</a:t>
            </a:r>
          </a:p>
        </p:txBody>
      </p:sp>
      <p:sp>
        <p:nvSpPr>
          <p:cNvPr id="24" name="Prostokąt 23"/>
          <p:cNvSpPr/>
          <p:nvPr/>
        </p:nvSpPr>
        <p:spPr>
          <a:xfrm>
            <a:off x="1728952" y="2401544"/>
            <a:ext cx="2734054" cy="1118591"/>
          </a:xfrm>
          <a:prstGeom prst="rect">
            <a:avLst/>
          </a:prstGeom>
          <a:solidFill>
            <a:sysClr val="window" lastClr="FFFFFF"/>
          </a:solidFill>
          <a:ln w="25400" cap="flat" cmpd="sng" algn="ctr">
            <a:solidFill>
              <a:sysClr val="window" lastClr="FFFFFF">
                <a:lumMod val="75000"/>
              </a:sysClr>
            </a:solidFill>
            <a:prstDash val="solid"/>
          </a:ln>
          <a:effectLst>
            <a:outerShdw blurRad="50800" dist="38100" dir="2700000" algn="tl" rotWithShape="0">
              <a:prstClr val="black">
                <a:alpha val="40000"/>
              </a:prstClr>
            </a:outerShdw>
          </a:effectLst>
        </p:spPr>
        <p:txBody>
          <a:bodyPr lIns="64291" tIns="32146" rIns="64291" bIns="32146" rtlCol="0" anchor="ctr"/>
          <a:lstStyle/>
          <a:p>
            <a:pPr algn="ctr" defTabSz="642915" eaLnBrk="1" fontAlgn="auto" hangingPunct="1">
              <a:spcBef>
                <a:spcPts val="0"/>
              </a:spcBef>
              <a:spcAft>
                <a:spcPts val="0"/>
              </a:spcAft>
              <a:defRPr/>
            </a:pPr>
            <a:endParaRPr lang="pl-PL" sz="1300" kern="0">
              <a:solidFill>
                <a:prstClr val="black"/>
              </a:solidFill>
              <a:latin typeface="Calibri"/>
            </a:endParaRPr>
          </a:p>
        </p:txBody>
      </p:sp>
      <p:grpSp>
        <p:nvGrpSpPr>
          <p:cNvPr id="25" name="Grupa 24"/>
          <p:cNvGrpSpPr/>
          <p:nvPr/>
        </p:nvGrpSpPr>
        <p:grpSpPr>
          <a:xfrm>
            <a:off x="2744597" y="2522679"/>
            <a:ext cx="701449" cy="666554"/>
            <a:chOff x="4072255" y="2874492"/>
            <a:chExt cx="997616" cy="947987"/>
          </a:xfrm>
        </p:grpSpPr>
        <p:sp>
          <p:nvSpPr>
            <p:cNvPr id="26" name="Prostokąt 25"/>
            <p:cNvSpPr/>
            <p:nvPr/>
          </p:nvSpPr>
          <p:spPr>
            <a:xfrm>
              <a:off x="4072255" y="2874492"/>
              <a:ext cx="914400" cy="914400"/>
            </a:xfrm>
            <a:prstGeom prst="rect">
              <a:avLst/>
            </a:prstGeom>
            <a:solidFill>
              <a:sysClr val="window" lastClr="FFFFFF"/>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rtlCol="0" anchor="ctr"/>
            <a:lstStyle/>
            <a:p>
              <a:pPr algn="ctr" defTabSz="642915" eaLnBrk="1" fontAlgn="auto" hangingPunct="1">
                <a:spcBef>
                  <a:spcPts val="0"/>
                </a:spcBef>
                <a:spcAft>
                  <a:spcPts val="0"/>
                </a:spcAft>
                <a:defRPr/>
              </a:pPr>
              <a:endParaRPr lang="pl-PL" sz="1300" b="1" kern="0" dirty="0">
                <a:ln w="18000">
                  <a:solidFill>
                    <a:srgbClr val="C0504D">
                      <a:satMod val="140000"/>
                    </a:srgbClr>
                  </a:solidFill>
                  <a:prstDash val="solid"/>
                  <a:miter lim="800000"/>
                </a:ln>
                <a:noFill/>
                <a:effectLst>
                  <a:outerShdw blurRad="25500" dist="23000" dir="7020000" algn="tl">
                    <a:srgbClr val="000000">
                      <a:alpha val="50000"/>
                    </a:srgbClr>
                  </a:outerShdw>
                </a:effectLst>
                <a:cs typeface="Arial" panose="020B0604020202020204" pitchFamily="34" charset="0"/>
              </a:endParaRPr>
            </a:p>
          </p:txBody>
        </p:sp>
        <p:cxnSp>
          <p:nvCxnSpPr>
            <p:cNvPr id="27" name="Łącznik prostoliniowy 44"/>
            <p:cNvCxnSpPr/>
            <p:nvPr/>
          </p:nvCxnSpPr>
          <p:spPr>
            <a:xfrm flipV="1">
              <a:off x="4072255" y="2874492"/>
              <a:ext cx="914400" cy="91440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28" name="pole tekstowe 27"/>
            <p:cNvSpPr txBox="1"/>
            <p:nvPr/>
          </p:nvSpPr>
          <p:spPr>
            <a:xfrm>
              <a:off x="4072255" y="2874492"/>
              <a:ext cx="486059" cy="372067"/>
            </a:xfrm>
            <a:prstGeom prst="rect">
              <a:avLst/>
            </a:prstGeom>
            <a:noFill/>
          </p:spPr>
          <p:txBody>
            <a:bodyPr wrap="none" rtlCol="0">
              <a:spAutoFit/>
            </a:bodyPr>
            <a:lstStyle/>
            <a:p>
              <a:pPr defTabSz="642915" eaLnBrk="1" fontAlgn="auto" hangingPunct="1">
                <a:spcBef>
                  <a:spcPts val="0"/>
                </a:spcBef>
                <a:spcAft>
                  <a:spcPts val="0"/>
                </a:spcAft>
                <a:defRPr/>
              </a:pPr>
              <a:r>
                <a:rPr lang="pl-PL" sz="1100" kern="0" dirty="0">
                  <a:solidFill>
                    <a:prstClr val="black"/>
                  </a:solidFill>
                  <a:latin typeface="Calibri"/>
                </a:rPr>
                <a:t>AC</a:t>
              </a:r>
            </a:p>
          </p:txBody>
        </p:sp>
        <p:sp>
          <p:nvSpPr>
            <p:cNvPr id="29" name="pole tekstowe 28"/>
            <p:cNvSpPr txBox="1"/>
            <p:nvPr/>
          </p:nvSpPr>
          <p:spPr>
            <a:xfrm>
              <a:off x="4291994" y="3450412"/>
              <a:ext cx="777877" cy="372067"/>
            </a:xfrm>
            <a:prstGeom prst="rect">
              <a:avLst/>
            </a:prstGeom>
            <a:noFill/>
          </p:spPr>
          <p:txBody>
            <a:bodyPr wrap="none" rtlCol="0">
              <a:spAutoFit/>
            </a:bodyPr>
            <a:lstStyle/>
            <a:p>
              <a:pPr defTabSz="642915" eaLnBrk="1" fontAlgn="auto" hangingPunct="1">
                <a:spcBef>
                  <a:spcPts val="0"/>
                </a:spcBef>
                <a:spcAft>
                  <a:spcPts val="0"/>
                </a:spcAft>
                <a:defRPr/>
              </a:pPr>
              <a:r>
                <a:rPr lang="pl-PL" sz="1100" kern="0" dirty="0">
                  <a:solidFill>
                    <a:prstClr val="black"/>
                  </a:solidFill>
                  <a:latin typeface="Calibri"/>
                </a:rPr>
                <a:t>DC HV</a:t>
              </a:r>
            </a:p>
          </p:txBody>
        </p:sp>
      </p:grpSp>
      <p:grpSp>
        <p:nvGrpSpPr>
          <p:cNvPr id="30" name="Grupa 29"/>
          <p:cNvGrpSpPr/>
          <p:nvPr/>
        </p:nvGrpSpPr>
        <p:grpSpPr>
          <a:xfrm>
            <a:off x="3703545" y="2522783"/>
            <a:ext cx="715300" cy="666554"/>
            <a:chOff x="6134472" y="2874640"/>
            <a:chExt cx="1017316" cy="947987"/>
          </a:xfrm>
        </p:grpSpPr>
        <p:sp>
          <p:nvSpPr>
            <p:cNvPr id="31" name="Prostokąt 30"/>
            <p:cNvSpPr/>
            <p:nvPr/>
          </p:nvSpPr>
          <p:spPr>
            <a:xfrm>
              <a:off x="6134472" y="2874640"/>
              <a:ext cx="914400" cy="914400"/>
            </a:xfrm>
            <a:prstGeom prst="rect">
              <a:avLst/>
            </a:prstGeom>
            <a:solidFill>
              <a:sysClr val="window" lastClr="FFFFFF"/>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rtlCol="0" anchor="ctr"/>
            <a:lstStyle/>
            <a:p>
              <a:pPr algn="ctr" defTabSz="642915" eaLnBrk="1" fontAlgn="auto" hangingPunct="1">
                <a:spcBef>
                  <a:spcPts val="0"/>
                </a:spcBef>
                <a:spcAft>
                  <a:spcPts val="0"/>
                </a:spcAft>
                <a:defRPr/>
              </a:pPr>
              <a:endParaRPr lang="pl-PL" sz="1300" b="1" kern="0" dirty="0">
                <a:ln w="18000">
                  <a:solidFill>
                    <a:srgbClr val="C0504D">
                      <a:satMod val="140000"/>
                    </a:srgbClr>
                  </a:solidFill>
                  <a:prstDash val="solid"/>
                  <a:miter lim="800000"/>
                </a:ln>
                <a:noFill/>
                <a:effectLst>
                  <a:outerShdw blurRad="25500" dist="23000" dir="7020000" algn="tl">
                    <a:srgbClr val="000000">
                      <a:alpha val="50000"/>
                    </a:srgbClr>
                  </a:outerShdw>
                </a:effectLst>
                <a:cs typeface="Arial" panose="020B0604020202020204" pitchFamily="34" charset="0"/>
              </a:endParaRPr>
            </a:p>
          </p:txBody>
        </p:sp>
        <p:cxnSp>
          <p:nvCxnSpPr>
            <p:cNvPr id="32" name="Łącznik prostoliniowy 49"/>
            <p:cNvCxnSpPr/>
            <p:nvPr/>
          </p:nvCxnSpPr>
          <p:spPr>
            <a:xfrm flipV="1">
              <a:off x="6134472" y="2874640"/>
              <a:ext cx="914400" cy="91440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33" name="pole tekstowe 32"/>
            <p:cNvSpPr txBox="1"/>
            <p:nvPr/>
          </p:nvSpPr>
          <p:spPr>
            <a:xfrm>
              <a:off x="6134472" y="2874640"/>
              <a:ext cx="777877" cy="372067"/>
            </a:xfrm>
            <a:prstGeom prst="rect">
              <a:avLst/>
            </a:prstGeom>
            <a:noFill/>
          </p:spPr>
          <p:txBody>
            <a:bodyPr wrap="none" rtlCol="0">
              <a:spAutoFit/>
            </a:bodyPr>
            <a:lstStyle/>
            <a:p>
              <a:pPr defTabSz="642915" eaLnBrk="1" fontAlgn="auto" hangingPunct="1">
                <a:spcBef>
                  <a:spcPts val="0"/>
                </a:spcBef>
                <a:spcAft>
                  <a:spcPts val="0"/>
                </a:spcAft>
                <a:defRPr/>
              </a:pPr>
              <a:r>
                <a:rPr lang="pl-PL" sz="1100" kern="0" dirty="0">
                  <a:solidFill>
                    <a:prstClr val="black"/>
                  </a:solidFill>
                  <a:latin typeface="Calibri"/>
                </a:rPr>
                <a:t>DC HV</a:t>
              </a:r>
            </a:p>
          </p:txBody>
        </p:sp>
        <p:sp>
          <p:nvSpPr>
            <p:cNvPr id="34" name="pole tekstowe 33"/>
            <p:cNvSpPr txBox="1"/>
            <p:nvPr/>
          </p:nvSpPr>
          <p:spPr>
            <a:xfrm>
              <a:off x="6414947" y="3450560"/>
              <a:ext cx="736841" cy="372067"/>
            </a:xfrm>
            <a:prstGeom prst="rect">
              <a:avLst/>
            </a:prstGeom>
            <a:noFill/>
          </p:spPr>
          <p:txBody>
            <a:bodyPr wrap="none" rtlCol="0">
              <a:spAutoFit/>
            </a:bodyPr>
            <a:lstStyle/>
            <a:p>
              <a:pPr defTabSz="642915" eaLnBrk="1" fontAlgn="auto" hangingPunct="1">
                <a:spcBef>
                  <a:spcPts val="0"/>
                </a:spcBef>
                <a:spcAft>
                  <a:spcPts val="0"/>
                </a:spcAft>
                <a:defRPr/>
              </a:pPr>
              <a:r>
                <a:rPr lang="pl-PL" sz="1100" kern="0" dirty="0">
                  <a:solidFill>
                    <a:prstClr val="black"/>
                  </a:solidFill>
                  <a:latin typeface="Calibri"/>
                </a:rPr>
                <a:t>DC LV</a:t>
              </a:r>
            </a:p>
          </p:txBody>
        </p:sp>
      </p:grpSp>
      <p:grpSp>
        <p:nvGrpSpPr>
          <p:cNvPr id="35" name="Grupa 34"/>
          <p:cNvGrpSpPr/>
          <p:nvPr/>
        </p:nvGrpSpPr>
        <p:grpSpPr>
          <a:xfrm>
            <a:off x="1845474" y="2522679"/>
            <a:ext cx="700040" cy="666554"/>
            <a:chOff x="2123728" y="2874492"/>
            <a:chExt cx="995612" cy="947987"/>
          </a:xfrm>
        </p:grpSpPr>
        <p:sp>
          <p:nvSpPr>
            <p:cNvPr id="36" name="Prostokąt 35"/>
            <p:cNvSpPr/>
            <p:nvPr/>
          </p:nvSpPr>
          <p:spPr>
            <a:xfrm>
              <a:off x="2123728" y="2874492"/>
              <a:ext cx="914400" cy="914400"/>
            </a:xfrm>
            <a:prstGeom prst="rect">
              <a:avLst/>
            </a:prstGeom>
            <a:solidFill>
              <a:sysClr val="window" lastClr="FFFFFF"/>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rtlCol="0" anchor="ctr"/>
            <a:lstStyle/>
            <a:p>
              <a:pPr algn="ctr" defTabSz="642915" eaLnBrk="1" fontAlgn="auto" hangingPunct="1">
                <a:spcBef>
                  <a:spcPts val="0"/>
                </a:spcBef>
                <a:spcAft>
                  <a:spcPts val="0"/>
                </a:spcAft>
                <a:defRPr/>
              </a:pPr>
              <a:endParaRPr lang="pl-PL" sz="1300" b="1" kern="0" dirty="0">
                <a:ln w="18000">
                  <a:solidFill>
                    <a:srgbClr val="C0504D">
                      <a:satMod val="140000"/>
                    </a:srgbClr>
                  </a:solidFill>
                  <a:prstDash val="solid"/>
                  <a:miter lim="800000"/>
                </a:ln>
                <a:noFill/>
                <a:effectLst>
                  <a:outerShdw blurRad="25500" dist="23000" dir="7020000" algn="tl">
                    <a:srgbClr val="000000">
                      <a:alpha val="50000"/>
                    </a:srgbClr>
                  </a:outerShdw>
                </a:effectLst>
                <a:cs typeface="Arial" panose="020B0604020202020204" pitchFamily="34" charset="0"/>
              </a:endParaRPr>
            </a:p>
          </p:txBody>
        </p:sp>
        <p:cxnSp>
          <p:nvCxnSpPr>
            <p:cNvPr id="37" name="Łącznik prostoliniowy 54"/>
            <p:cNvCxnSpPr/>
            <p:nvPr/>
          </p:nvCxnSpPr>
          <p:spPr>
            <a:xfrm flipV="1">
              <a:off x="2123728" y="2874492"/>
              <a:ext cx="914400" cy="91440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38" name="pole tekstowe 37"/>
            <p:cNvSpPr txBox="1"/>
            <p:nvPr/>
          </p:nvSpPr>
          <p:spPr>
            <a:xfrm>
              <a:off x="2123728" y="2874492"/>
              <a:ext cx="486058" cy="372067"/>
            </a:xfrm>
            <a:prstGeom prst="rect">
              <a:avLst/>
            </a:prstGeom>
            <a:noFill/>
          </p:spPr>
          <p:txBody>
            <a:bodyPr wrap="none" rtlCol="0">
              <a:spAutoFit/>
            </a:bodyPr>
            <a:lstStyle/>
            <a:p>
              <a:pPr defTabSz="642915" eaLnBrk="1" fontAlgn="auto" hangingPunct="1">
                <a:spcBef>
                  <a:spcPts val="0"/>
                </a:spcBef>
                <a:spcAft>
                  <a:spcPts val="0"/>
                </a:spcAft>
                <a:defRPr/>
              </a:pPr>
              <a:r>
                <a:rPr lang="pl-PL" sz="1100" kern="0" dirty="0">
                  <a:solidFill>
                    <a:prstClr val="black"/>
                  </a:solidFill>
                  <a:latin typeface="Calibri"/>
                </a:rPr>
                <a:t>AC</a:t>
              </a:r>
            </a:p>
          </p:txBody>
        </p:sp>
        <p:sp>
          <p:nvSpPr>
            <p:cNvPr id="39" name="pole tekstowe 38"/>
            <p:cNvSpPr txBox="1"/>
            <p:nvPr/>
          </p:nvSpPr>
          <p:spPr>
            <a:xfrm>
              <a:off x="2382500" y="3450412"/>
              <a:ext cx="736840" cy="372067"/>
            </a:xfrm>
            <a:prstGeom prst="rect">
              <a:avLst/>
            </a:prstGeom>
            <a:noFill/>
          </p:spPr>
          <p:txBody>
            <a:bodyPr wrap="none" rtlCol="0">
              <a:spAutoFit/>
            </a:bodyPr>
            <a:lstStyle/>
            <a:p>
              <a:pPr defTabSz="642915" eaLnBrk="1" fontAlgn="auto" hangingPunct="1">
                <a:spcBef>
                  <a:spcPts val="0"/>
                </a:spcBef>
                <a:spcAft>
                  <a:spcPts val="0"/>
                </a:spcAft>
                <a:defRPr/>
              </a:pPr>
              <a:r>
                <a:rPr lang="pl-PL" sz="1100" kern="0" dirty="0">
                  <a:solidFill>
                    <a:prstClr val="black"/>
                  </a:solidFill>
                  <a:latin typeface="Calibri"/>
                </a:rPr>
                <a:t>DC LV</a:t>
              </a:r>
            </a:p>
          </p:txBody>
        </p:sp>
      </p:grpSp>
      <p:cxnSp>
        <p:nvCxnSpPr>
          <p:cNvPr id="40" name="Łącznik łamany 39"/>
          <p:cNvCxnSpPr>
            <a:stCxn id="36" idx="0"/>
            <a:endCxn id="26" idx="0"/>
          </p:cNvCxnSpPr>
          <p:nvPr/>
        </p:nvCxnSpPr>
        <p:spPr>
          <a:xfrm rot="5400000" flipH="1" flipV="1">
            <a:off x="2616503" y="2073119"/>
            <a:ext cx="8930" cy="899122"/>
          </a:xfrm>
          <a:prstGeom prst="bentConnector3">
            <a:avLst>
              <a:gd name="adj1" fmla="val 5799984"/>
            </a:avLst>
          </a:prstGeom>
          <a:noFill/>
          <a:ln w="25400" cap="flat" cmpd="sng" algn="ctr">
            <a:solidFill>
              <a:srgbClr val="C0504D"/>
            </a:solidFill>
            <a:prstDash val="solid"/>
            <a:headEnd type="none" w="med" len="med"/>
            <a:tailEnd type="none" w="med" len="med"/>
          </a:ln>
          <a:effectLst>
            <a:outerShdw blurRad="40000" dist="20000" dir="5400000" rotWithShape="0">
              <a:srgbClr val="000000">
                <a:alpha val="38000"/>
              </a:srgbClr>
            </a:outerShdw>
          </a:effectLst>
        </p:spPr>
      </p:cxnSp>
      <p:cxnSp>
        <p:nvCxnSpPr>
          <p:cNvPr id="41" name="Łącznik łamany 40"/>
          <p:cNvCxnSpPr>
            <a:stCxn id="26" idx="2"/>
            <a:endCxn id="31" idx="0"/>
          </p:cNvCxnSpPr>
          <p:nvPr/>
        </p:nvCxnSpPr>
        <p:spPr>
          <a:xfrm rot="5400000" flipH="1" flipV="1">
            <a:off x="3224123" y="2364725"/>
            <a:ext cx="642833" cy="958951"/>
          </a:xfrm>
          <a:prstGeom prst="bentConnector5">
            <a:avLst>
              <a:gd name="adj1" fmla="val -37132"/>
              <a:gd name="adj2" fmla="val 56146"/>
              <a:gd name="adj3" fmla="val 180585"/>
            </a:avLst>
          </a:prstGeom>
          <a:noFill/>
          <a:ln w="25400" cap="flat" cmpd="sng" algn="ctr">
            <a:solidFill>
              <a:srgbClr val="F79646"/>
            </a:solidFill>
            <a:prstDash val="solid"/>
          </a:ln>
          <a:effectLst>
            <a:outerShdw blurRad="40000" dist="20000" dir="5400000" rotWithShape="0">
              <a:srgbClr val="000000">
                <a:alpha val="38000"/>
              </a:srgbClr>
            </a:outerShdw>
          </a:effectLst>
        </p:spPr>
      </p:cxnSp>
      <p:cxnSp>
        <p:nvCxnSpPr>
          <p:cNvPr id="42" name="Łącznik łamany 41"/>
          <p:cNvCxnSpPr>
            <a:stCxn id="36" idx="2"/>
            <a:endCxn id="31" idx="2"/>
          </p:cNvCxnSpPr>
          <p:nvPr/>
        </p:nvCxnSpPr>
        <p:spPr>
          <a:xfrm rot="16200000" flipH="1">
            <a:off x="3095927" y="2236632"/>
            <a:ext cx="104" cy="1858073"/>
          </a:xfrm>
          <a:prstGeom prst="bentConnector3">
            <a:avLst>
              <a:gd name="adj1" fmla="val 515856757"/>
            </a:avLst>
          </a:prstGeom>
          <a:noFill/>
          <a:ln w="25400" cap="flat" cmpd="sng" algn="ctr">
            <a:solidFill>
              <a:srgbClr val="4BACC6"/>
            </a:solidFill>
            <a:prstDash val="solid"/>
          </a:ln>
          <a:effectLst>
            <a:outerShdw blurRad="40000" dist="20000" dir="5400000" rotWithShape="0">
              <a:srgbClr val="000000">
                <a:alpha val="38000"/>
              </a:srgbClr>
            </a:outerShdw>
          </a:effectLst>
        </p:spPr>
      </p:cxnSp>
      <p:sp>
        <p:nvSpPr>
          <p:cNvPr id="43" name="pole tekstowe 42"/>
          <p:cNvSpPr txBox="1"/>
          <p:nvPr/>
        </p:nvSpPr>
        <p:spPr>
          <a:xfrm>
            <a:off x="1895626" y="1598001"/>
            <a:ext cx="708201" cy="264975"/>
          </a:xfrm>
          <a:prstGeom prst="rect">
            <a:avLst/>
          </a:prstGeom>
          <a:noFill/>
        </p:spPr>
        <p:txBody>
          <a:bodyPr wrap="none" lIns="64291" tIns="32146" rIns="64291" bIns="32146" rtlCol="0">
            <a:spAutoFit/>
          </a:bodyPr>
          <a:lstStyle/>
          <a:p>
            <a:pPr defTabSz="642915" eaLnBrk="1" fontAlgn="auto" hangingPunct="1">
              <a:spcBef>
                <a:spcPts val="0"/>
              </a:spcBef>
              <a:spcAft>
                <a:spcPts val="0"/>
              </a:spcAft>
            </a:pPr>
            <a:r>
              <a:rPr lang="pl-PL" sz="1300" b="1" dirty="0">
                <a:solidFill>
                  <a:srgbClr val="C0504D"/>
                </a:solidFill>
                <a:latin typeface="Calibri"/>
              </a:rPr>
              <a:t>500V AC</a:t>
            </a:r>
          </a:p>
        </p:txBody>
      </p:sp>
      <p:sp>
        <p:nvSpPr>
          <p:cNvPr id="44" name="pole tekstowe 43"/>
          <p:cNvSpPr txBox="1"/>
          <p:nvPr/>
        </p:nvSpPr>
        <p:spPr>
          <a:xfrm>
            <a:off x="2088752" y="3871679"/>
            <a:ext cx="828555" cy="264975"/>
          </a:xfrm>
          <a:prstGeom prst="rect">
            <a:avLst/>
          </a:prstGeom>
          <a:noFill/>
        </p:spPr>
        <p:txBody>
          <a:bodyPr wrap="none" lIns="64291" tIns="32146" rIns="64291" bIns="32146" rtlCol="0">
            <a:spAutoFit/>
          </a:bodyPr>
          <a:lstStyle/>
          <a:p>
            <a:pPr defTabSz="642915" eaLnBrk="1" fontAlgn="auto" hangingPunct="1">
              <a:spcBef>
                <a:spcPts val="0"/>
              </a:spcBef>
              <a:spcAft>
                <a:spcPts val="0"/>
              </a:spcAft>
            </a:pPr>
            <a:r>
              <a:rPr lang="pl-PL" sz="1300" b="1" dirty="0">
                <a:solidFill>
                  <a:srgbClr val="4BACC6"/>
                </a:solidFill>
                <a:latin typeface="Calibri"/>
              </a:rPr>
              <a:t>DC LV (24)</a:t>
            </a:r>
          </a:p>
        </p:txBody>
      </p:sp>
      <p:sp>
        <p:nvSpPr>
          <p:cNvPr id="45" name="pole tekstowe 44"/>
          <p:cNvSpPr txBox="1"/>
          <p:nvPr/>
        </p:nvSpPr>
        <p:spPr>
          <a:xfrm>
            <a:off x="3716644" y="2668040"/>
            <a:ext cx="213194" cy="264975"/>
          </a:xfrm>
          <a:prstGeom prst="rect">
            <a:avLst/>
          </a:prstGeom>
          <a:noFill/>
        </p:spPr>
        <p:txBody>
          <a:bodyPr wrap="none" lIns="64291" tIns="32146" rIns="64291" bIns="32146" rtlCol="0">
            <a:spAutoFit/>
          </a:bodyPr>
          <a:lstStyle/>
          <a:p>
            <a:pPr defTabSz="642915" eaLnBrk="1" fontAlgn="auto" hangingPunct="1">
              <a:spcBef>
                <a:spcPts val="0"/>
              </a:spcBef>
              <a:spcAft>
                <a:spcPts val="0"/>
              </a:spcAft>
            </a:pPr>
            <a:r>
              <a:rPr lang="pl-PL" sz="1300" dirty="0">
                <a:solidFill>
                  <a:prstClr val="black"/>
                </a:solidFill>
                <a:latin typeface="Calibri"/>
              </a:rPr>
              <a:t>=</a:t>
            </a:r>
          </a:p>
        </p:txBody>
      </p:sp>
      <p:sp>
        <p:nvSpPr>
          <p:cNvPr id="46" name="pole tekstowe 45"/>
          <p:cNvSpPr txBox="1"/>
          <p:nvPr/>
        </p:nvSpPr>
        <p:spPr>
          <a:xfrm>
            <a:off x="4135489" y="2760725"/>
            <a:ext cx="213194" cy="264975"/>
          </a:xfrm>
          <a:prstGeom prst="rect">
            <a:avLst/>
          </a:prstGeom>
          <a:noFill/>
        </p:spPr>
        <p:txBody>
          <a:bodyPr wrap="none" lIns="64291" tIns="32146" rIns="64291" bIns="32146" rtlCol="0">
            <a:spAutoFit/>
          </a:bodyPr>
          <a:lstStyle/>
          <a:p>
            <a:pPr defTabSz="642915" eaLnBrk="1" fontAlgn="auto" hangingPunct="1">
              <a:spcBef>
                <a:spcPts val="0"/>
              </a:spcBef>
              <a:spcAft>
                <a:spcPts val="0"/>
              </a:spcAft>
            </a:pPr>
            <a:r>
              <a:rPr lang="pl-PL" sz="1300" dirty="0">
                <a:solidFill>
                  <a:prstClr val="black"/>
                </a:solidFill>
                <a:latin typeface="Calibri"/>
              </a:rPr>
              <a:t>=</a:t>
            </a:r>
          </a:p>
        </p:txBody>
      </p:sp>
      <p:sp>
        <p:nvSpPr>
          <p:cNvPr id="47" name="pole tekstowe 46"/>
          <p:cNvSpPr txBox="1"/>
          <p:nvPr/>
        </p:nvSpPr>
        <p:spPr>
          <a:xfrm>
            <a:off x="3188768" y="2774079"/>
            <a:ext cx="213194" cy="264975"/>
          </a:xfrm>
          <a:prstGeom prst="rect">
            <a:avLst/>
          </a:prstGeom>
          <a:noFill/>
        </p:spPr>
        <p:txBody>
          <a:bodyPr wrap="none" lIns="64291" tIns="32146" rIns="64291" bIns="32146" rtlCol="0">
            <a:spAutoFit/>
          </a:bodyPr>
          <a:lstStyle/>
          <a:p>
            <a:pPr defTabSz="642915" eaLnBrk="1" fontAlgn="auto" hangingPunct="1">
              <a:spcBef>
                <a:spcPts val="0"/>
              </a:spcBef>
              <a:spcAft>
                <a:spcPts val="0"/>
              </a:spcAft>
            </a:pPr>
            <a:r>
              <a:rPr lang="pl-PL" sz="1300" dirty="0">
                <a:solidFill>
                  <a:prstClr val="black"/>
                </a:solidFill>
                <a:latin typeface="Calibri"/>
              </a:rPr>
              <a:t>=</a:t>
            </a:r>
          </a:p>
        </p:txBody>
      </p:sp>
      <p:sp>
        <p:nvSpPr>
          <p:cNvPr id="48" name="pole tekstowe 47"/>
          <p:cNvSpPr txBox="1"/>
          <p:nvPr/>
        </p:nvSpPr>
        <p:spPr>
          <a:xfrm>
            <a:off x="2283020" y="2760725"/>
            <a:ext cx="213194" cy="264975"/>
          </a:xfrm>
          <a:prstGeom prst="rect">
            <a:avLst/>
          </a:prstGeom>
          <a:noFill/>
        </p:spPr>
        <p:txBody>
          <a:bodyPr wrap="none" lIns="64291" tIns="32146" rIns="64291" bIns="32146" rtlCol="0">
            <a:spAutoFit/>
          </a:bodyPr>
          <a:lstStyle/>
          <a:p>
            <a:pPr defTabSz="642915" eaLnBrk="1" fontAlgn="auto" hangingPunct="1">
              <a:spcBef>
                <a:spcPts val="0"/>
              </a:spcBef>
              <a:spcAft>
                <a:spcPts val="0"/>
              </a:spcAft>
            </a:pPr>
            <a:r>
              <a:rPr lang="pl-PL" sz="1300" dirty="0">
                <a:solidFill>
                  <a:prstClr val="black"/>
                </a:solidFill>
                <a:latin typeface="Calibri"/>
              </a:rPr>
              <a:t>=</a:t>
            </a:r>
          </a:p>
        </p:txBody>
      </p:sp>
      <p:sp>
        <p:nvSpPr>
          <p:cNvPr id="49" name="pole tekstowe 48"/>
          <p:cNvSpPr txBox="1"/>
          <p:nvPr/>
        </p:nvSpPr>
        <p:spPr>
          <a:xfrm>
            <a:off x="1845474" y="2688122"/>
            <a:ext cx="213194" cy="264975"/>
          </a:xfrm>
          <a:prstGeom prst="rect">
            <a:avLst/>
          </a:prstGeom>
          <a:noFill/>
        </p:spPr>
        <p:txBody>
          <a:bodyPr wrap="none" lIns="64291" tIns="32146" rIns="64291" bIns="32146" rtlCol="0">
            <a:spAutoFit/>
          </a:bodyPr>
          <a:lstStyle/>
          <a:p>
            <a:pPr defTabSz="642915" eaLnBrk="1" fontAlgn="auto" hangingPunct="1">
              <a:spcBef>
                <a:spcPts val="0"/>
              </a:spcBef>
              <a:spcAft>
                <a:spcPts val="0"/>
              </a:spcAft>
            </a:pPr>
            <a:r>
              <a:rPr lang="pl-PL" sz="1300" dirty="0">
                <a:solidFill>
                  <a:prstClr val="black"/>
                </a:solidFill>
                <a:latin typeface="Calibri"/>
              </a:rPr>
              <a:t>~</a:t>
            </a:r>
          </a:p>
        </p:txBody>
      </p:sp>
      <p:sp>
        <p:nvSpPr>
          <p:cNvPr id="50" name="pole tekstowe 49"/>
          <p:cNvSpPr txBox="1"/>
          <p:nvPr/>
        </p:nvSpPr>
        <p:spPr>
          <a:xfrm>
            <a:off x="2744596" y="2679351"/>
            <a:ext cx="213194" cy="264975"/>
          </a:xfrm>
          <a:prstGeom prst="rect">
            <a:avLst/>
          </a:prstGeom>
          <a:noFill/>
        </p:spPr>
        <p:txBody>
          <a:bodyPr wrap="none" lIns="64291" tIns="32146" rIns="64291" bIns="32146" rtlCol="0">
            <a:spAutoFit/>
          </a:bodyPr>
          <a:lstStyle/>
          <a:p>
            <a:pPr defTabSz="642915" eaLnBrk="1" fontAlgn="auto" hangingPunct="1">
              <a:spcBef>
                <a:spcPts val="0"/>
              </a:spcBef>
              <a:spcAft>
                <a:spcPts val="0"/>
              </a:spcAft>
            </a:pPr>
            <a:r>
              <a:rPr lang="pl-PL" sz="1300" dirty="0">
                <a:solidFill>
                  <a:prstClr val="black"/>
                </a:solidFill>
                <a:latin typeface="Calibri"/>
              </a:rPr>
              <a:t>~</a:t>
            </a:r>
          </a:p>
        </p:txBody>
      </p:sp>
      <p:grpSp>
        <p:nvGrpSpPr>
          <p:cNvPr id="51" name="Grupa 50"/>
          <p:cNvGrpSpPr/>
          <p:nvPr/>
        </p:nvGrpSpPr>
        <p:grpSpPr>
          <a:xfrm>
            <a:off x="6512244" y="3313239"/>
            <a:ext cx="794399" cy="1362152"/>
            <a:chOff x="8600194" y="3699799"/>
            <a:chExt cx="1129812" cy="1937283"/>
          </a:xfrm>
        </p:grpSpPr>
        <p:cxnSp>
          <p:nvCxnSpPr>
            <p:cNvPr id="52" name="Łącznik prostoliniowy 49"/>
            <p:cNvCxnSpPr/>
            <p:nvPr/>
          </p:nvCxnSpPr>
          <p:spPr>
            <a:xfrm>
              <a:off x="8600194" y="4356695"/>
              <a:ext cx="227335"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53" name="Łącznik prostoliniowy 49"/>
            <p:cNvCxnSpPr/>
            <p:nvPr/>
          </p:nvCxnSpPr>
          <p:spPr>
            <a:xfrm>
              <a:off x="8600194" y="4452926"/>
              <a:ext cx="227335"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grpSp>
          <p:nvGrpSpPr>
            <p:cNvPr id="54" name="Grupa 53"/>
            <p:cNvGrpSpPr/>
            <p:nvPr/>
          </p:nvGrpSpPr>
          <p:grpSpPr>
            <a:xfrm>
              <a:off x="8795195" y="3699799"/>
              <a:ext cx="914400" cy="1368152"/>
              <a:chOff x="6128182" y="5085184"/>
              <a:chExt cx="914400" cy="1368152"/>
            </a:xfrm>
          </p:grpSpPr>
          <p:sp>
            <p:nvSpPr>
              <p:cNvPr id="56" name="Elipsa 55"/>
              <p:cNvSpPr/>
              <p:nvPr/>
            </p:nvSpPr>
            <p:spPr>
              <a:xfrm>
                <a:off x="6128182" y="5327084"/>
                <a:ext cx="914400" cy="914400"/>
              </a:xfrm>
              <a:prstGeom prst="ellipse">
                <a:avLst/>
              </a:prstGeom>
              <a:solidFill>
                <a:sysClr val="window" lastClr="FFFFFF"/>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rtlCol="0" anchor="ctr"/>
              <a:lstStyle/>
              <a:p>
                <a:pPr algn="ctr" defTabSz="642915" eaLnBrk="1" fontAlgn="auto" hangingPunct="1">
                  <a:spcBef>
                    <a:spcPts val="0"/>
                  </a:spcBef>
                  <a:spcAft>
                    <a:spcPts val="0"/>
                  </a:spcAft>
                  <a:defRPr/>
                </a:pPr>
                <a:endParaRPr lang="pl-PL" sz="2200" kern="0" dirty="0">
                  <a:solidFill>
                    <a:prstClr val="black"/>
                  </a:solidFill>
                  <a:latin typeface="Calibri"/>
                </a:endParaRPr>
              </a:p>
            </p:txBody>
          </p:sp>
          <p:sp>
            <p:nvSpPr>
              <p:cNvPr id="57" name="Trójkąt równoramienny 56"/>
              <p:cNvSpPr/>
              <p:nvPr/>
            </p:nvSpPr>
            <p:spPr>
              <a:xfrm>
                <a:off x="6441366" y="5323803"/>
                <a:ext cx="288032" cy="244159"/>
              </a:xfrm>
              <a:prstGeom prst="triangl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algn="ctr" defTabSz="642915" eaLnBrk="1" fontAlgn="auto" hangingPunct="1">
                  <a:spcBef>
                    <a:spcPts val="0"/>
                  </a:spcBef>
                  <a:spcAft>
                    <a:spcPts val="0"/>
                  </a:spcAft>
                  <a:defRPr/>
                </a:pPr>
                <a:endParaRPr lang="pl-PL" sz="1300" kern="0">
                  <a:solidFill>
                    <a:prstClr val="white"/>
                  </a:solidFill>
                  <a:latin typeface="Calibri"/>
                </a:endParaRPr>
              </a:p>
            </p:txBody>
          </p:sp>
          <p:cxnSp>
            <p:nvCxnSpPr>
              <p:cNvPr id="58" name="Łącznik prostoliniowy 39"/>
              <p:cNvCxnSpPr>
                <a:stCxn id="57" idx="0"/>
              </p:cNvCxnSpPr>
              <p:nvPr/>
            </p:nvCxnSpPr>
            <p:spPr>
              <a:xfrm flipV="1">
                <a:off x="6585382" y="5085184"/>
                <a:ext cx="0" cy="238619"/>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59" name="Łącznik prostoliniowy 40"/>
              <p:cNvCxnSpPr>
                <a:stCxn id="56" idx="4"/>
              </p:cNvCxnSpPr>
              <p:nvPr/>
            </p:nvCxnSpPr>
            <p:spPr>
              <a:xfrm>
                <a:off x="6585382" y="6241484"/>
                <a:ext cx="0" cy="211852"/>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grpSp>
        <p:sp>
          <p:nvSpPr>
            <p:cNvPr id="55" name="pole tekstowe 54"/>
            <p:cNvSpPr txBox="1"/>
            <p:nvPr/>
          </p:nvSpPr>
          <p:spPr>
            <a:xfrm>
              <a:off x="8783422" y="4980492"/>
              <a:ext cx="946584" cy="656590"/>
            </a:xfrm>
            <a:prstGeom prst="rect">
              <a:avLst/>
            </a:prstGeom>
            <a:noFill/>
          </p:spPr>
          <p:txBody>
            <a:bodyPr wrap="none" rtlCol="0">
              <a:spAutoFit/>
            </a:bodyPr>
            <a:lstStyle/>
            <a:p>
              <a:pPr fontAlgn="auto">
                <a:spcBef>
                  <a:spcPts val="0"/>
                </a:spcBef>
                <a:spcAft>
                  <a:spcPts val="0"/>
                </a:spcAft>
              </a:pPr>
              <a:r>
                <a:rPr lang="en-US" sz="800" dirty="0">
                  <a:solidFill>
                    <a:prstClr val="black"/>
                  </a:solidFill>
                  <a:latin typeface="Calibri"/>
                </a:rPr>
                <a:t>HYDRAULIC</a:t>
              </a:r>
            </a:p>
            <a:p>
              <a:pPr fontAlgn="auto">
                <a:spcBef>
                  <a:spcPts val="0"/>
                </a:spcBef>
                <a:spcAft>
                  <a:spcPts val="0"/>
                </a:spcAft>
              </a:pPr>
              <a:r>
                <a:rPr lang="en-US" sz="800" dirty="0">
                  <a:solidFill>
                    <a:prstClr val="black"/>
                  </a:solidFill>
                  <a:latin typeface="Calibri"/>
                </a:rPr>
                <a:t>UNIT</a:t>
              </a:r>
            </a:p>
            <a:p>
              <a:pPr fontAlgn="auto">
                <a:spcBef>
                  <a:spcPts val="0"/>
                </a:spcBef>
                <a:spcAft>
                  <a:spcPts val="0"/>
                </a:spcAft>
              </a:pPr>
              <a:r>
                <a:rPr lang="en-US" sz="800" dirty="0">
                  <a:solidFill>
                    <a:prstClr val="black"/>
                  </a:solidFill>
                  <a:latin typeface="Calibri"/>
                </a:rPr>
                <a:t>PUMP</a:t>
              </a:r>
            </a:p>
          </p:txBody>
        </p:sp>
      </p:grpSp>
      <p:cxnSp>
        <p:nvCxnSpPr>
          <p:cNvPr id="60" name="Łącznik łamany 59"/>
          <p:cNvCxnSpPr>
            <a:stCxn id="31" idx="0"/>
            <a:endCxn id="18" idx="0"/>
          </p:cNvCxnSpPr>
          <p:nvPr/>
        </p:nvCxnSpPr>
        <p:spPr>
          <a:xfrm rot="5400000" flipH="1" flipV="1">
            <a:off x="4548442" y="1991329"/>
            <a:ext cx="8027" cy="1054882"/>
          </a:xfrm>
          <a:prstGeom prst="bentConnector3">
            <a:avLst>
              <a:gd name="adj1" fmla="val 6455002"/>
            </a:avLst>
          </a:prstGeom>
          <a:noFill/>
          <a:ln w="25400" cap="flat" cmpd="sng" algn="ctr">
            <a:solidFill>
              <a:srgbClr val="F79646"/>
            </a:solidFill>
            <a:prstDash val="solid"/>
          </a:ln>
          <a:effectLst>
            <a:outerShdw blurRad="40000" dist="20000" dir="5400000" rotWithShape="0">
              <a:srgbClr val="000000">
                <a:alpha val="38000"/>
              </a:srgbClr>
            </a:outerShdw>
          </a:effectLst>
        </p:spPr>
      </p:cxnSp>
      <p:sp>
        <p:nvSpPr>
          <p:cNvPr id="61" name="Prostokąt 60"/>
          <p:cNvSpPr/>
          <p:nvPr/>
        </p:nvSpPr>
        <p:spPr>
          <a:xfrm>
            <a:off x="3703546" y="3948183"/>
            <a:ext cx="642938" cy="642938"/>
          </a:xfrm>
          <a:prstGeom prst="rect">
            <a:avLst/>
          </a:prstGeom>
          <a:solidFill>
            <a:sysClr val="window" lastClr="FFFFFF"/>
          </a:solidFill>
          <a:ln w="25400" cap="flat" cmpd="sng" algn="ctr">
            <a:solidFill>
              <a:sysClr val="windowText" lastClr="000000"/>
            </a:solidFill>
            <a:prstDash val="solid"/>
          </a:ln>
          <a:effectLst>
            <a:outerShdw blurRad="50800" dist="38100" dir="5400000" algn="t" rotWithShape="0">
              <a:prstClr val="black">
                <a:alpha val="40000"/>
              </a:prstClr>
            </a:outerShdw>
          </a:effectLst>
        </p:spPr>
        <p:txBody>
          <a:bodyPr lIns="64291" tIns="32146" rIns="64291" bIns="32146" rtlCol="0" anchor="ctr"/>
          <a:lstStyle/>
          <a:p>
            <a:pPr algn="ctr" defTabSz="642915" eaLnBrk="1" fontAlgn="auto" hangingPunct="1">
              <a:spcBef>
                <a:spcPts val="0"/>
              </a:spcBef>
              <a:spcAft>
                <a:spcPts val="0"/>
              </a:spcAft>
              <a:defRPr/>
            </a:pPr>
            <a:r>
              <a:rPr lang="en-US" sz="700" kern="0" dirty="0">
                <a:solidFill>
                  <a:prstClr val="black"/>
                </a:solidFill>
                <a:latin typeface="Calibri"/>
              </a:rPr>
              <a:t>24VDC</a:t>
            </a:r>
          </a:p>
          <a:p>
            <a:pPr algn="ctr" defTabSz="642915" eaLnBrk="1" fontAlgn="auto" hangingPunct="1">
              <a:spcBef>
                <a:spcPts val="0"/>
              </a:spcBef>
              <a:spcAft>
                <a:spcPts val="0"/>
              </a:spcAft>
              <a:defRPr/>
            </a:pPr>
            <a:r>
              <a:rPr lang="en-US" sz="700" kern="0" dirty="0">
                <a:solidFill>
                  <a:prstClr val="black"/>
                </a:solidFill>
                <a:latin typeface="Calibri"/>
              </a:rPr>
              <a:t>VEHICLE SYSTEM</a:t>
            </a:r>
          </a:p>
        </p:txBody>
      </p:sp>
      <p:cxnSp>
        <p:nvCxnSpPr>
          <p:cNvPr id="62" name="Łącznik prostoliniowy 74"/>
          <p:cNvCxnSpPr>
            <a:stCxn id="31" idx="2"/>
            <a:endCxn id="61" idx="0"/>
          </p:cNvCxnSpPr>
          <p:nvPr/>
        </p:nvCxnSpPr>
        <p:spPr>
          <a:xfrm>
            <a:off x="4025015" y="3165721"/>
            <a:ext cx="0" cy="782463"/>
          </a:xfrm>
          <a:prstGeom prst="line">
            <a:avLst/>
          </a:prstGeom>
          <a:noFill/>
          <a:ln w="25400" cap="flat" cmpd="sng" algn="ctr">
            <a:solidFill>
              <a:srgbClr val="4BACC6"/>
            </a:solidFill>
            <a:prstDash val="solid"/>
          </a:ln>
          <a:effectLst>
            <a:outerShdw blurRad="40000" dist="20000" dir="5400000" rotWithShape="0">
              <a:srgbClr val="000000">
                <a:alpha val="38000"/>
              </a:srgbClr>
            </a:outerShdw>
          </a:effectLst>
        </p:spPr>
      </p:cxnSp>
      <p:sp>
        <p:nvSpPr>
          <p:cNvPr id="63" name="Prostokąt 62"/>
          <p:cNvSpPr/>
          <p:nvPr/>
        </p:nvSpPr>
        <p:spPr>
          <a:xfrm>
            <a:off x="692717" y="2522835"/>
            <a:ext cx="642938" cy="642938"/>
          </a:xfrm>
          <a:prstGeom prst="rect">
            <a:avLst/>
          </a:prstGeom>
          <a:solidFill>
            <a:srgbClr val="C0504D"/>
          </a:solidFill>
          <a:ln w="25400" cap="flat" cmpd="sng" algn="ctr">
            <a:solidFill>
              <a:srgbClr val="C0504D">
                <a:shade val="50000"/>
              </a:srgbClr>
            </a:solidFill>
            <a:prstDash val="solid"/>
          </a:ln>
          <a:effectLst/>
        </p:spPr>
        <p:txBody>
          <a:bodyPr lIns="64291" tIns="32146" rIns="64291" bIns="32146" rtlCol="0" anchor="ctr"/>
          <a:lstStyle/>
          <a:p>
            <a:pPr algn="ctr" defTabSz="642915" eaLnBrk="1" fontAlgn="auto" hangingPunct="1">
              <a:spcBef>
                <a:spcPts val="0"/>
              </a:spcBef>
              <a:spcAft>
                <a:spcPts val="0"/>
              </a:spcAft>
              <a:defRPr/>
            </a:pPr>
            <a:r>
              <a:rPr lang="en-US" sz="700" kern="0" dirty="0">
                <a:solidFill>
                  <a:prstClr val="white"/>
                </a:solidFill>
                <a:latin typeface="Calibri"/>
              </a:rPr>
              <a:t>Mine face switching station </a:t>
            </a:r>
          </a:p>
          <a:p>
            <a:pPr algn="ctr" defTabSz="642915" eaLnBrk="1" fontAlgn="auto" hangingPunct="1">
              <a:spcBef>
                <a:spcPts val="0"/>
              </a:spcBef>
              <a:spcAft>
                <a:spcPts val="0"/>
              </a:spcAft>
              <a:defRPr/>
            </a:pPr>
            <a:r>
              <a:rPr lang="en-US" sz="700" kern="0" dirty="0">
                <a:solidFill>
                  <a:prstClr val="white"/>
                </a:solidFill>
                <a:latin typeface="Calibri"/>
              </a:rPr>
              <a:t>500VAC</a:t>
            </a:r>
          </a:p>
        </p:txBody>
      </p:sp>
      <p:cxnSp>
        <p:nvCxnSpPr>
          <p:cNvPr id="64" name="Łącznik łamany 63"/>
          <p:cNvCxnSpPr>
            <a:stCxn id="63" idx="0"/>
            <a:endCxn id="36" idx="0"/>
          </p:cNvCxnSpPr>
          <p:nvPr/>
        </p:nvCxnSpPr>
        <p:spPr>
          <a:xfrm rot="5400000" flipH="1" flipV="1">
            <a:off x="1590486" y="1946379"/>
            <a:ext cx="156" cy="1152757"/>
          </a:xfrm>
          <a:prstGeom prst="bentConnector3">
            <a:avLst>
              <a:gd name="adj1" fmla="val 329041441"/>
            </a:avLst>
          </a:prstGeom>
          <a:noFill/>
          <a:ln w="25400" cap="flat" cmpd="sng" algn="ctr">
            <a:solidFill>
              <a:srgbClr val="C0504D"/>
            </a:solidFill>
            <a:prstDash val="solid"/>
          </a:ln>
          <a:effectLst>
            <a:outerShdw blurRad="40000" dist="20000" dir="5400000" rotWithShape="0">
              <a:srgbClr val="000000">
                <a:alpha val="38000"/>
              </a:srgbClr>
            </a:outerShdw>
          </a:effectLst>
        </p:spPr>
      </p:cxnSp>
      <p:sp>
        <p:nvSpPr>
          <p:cNvPr id="65" name="Strzałka w górę 64"/>
          <p:cNvSpPr/>
          <p:nvPr/>
        </p:nvSpPr>
        <p:spPr>
          <a:xfrm>
            <a:off x="890973" y="2360166"/>
            <a:ext cx="105356" cy="154590"/>
          </a:xfrm>
          <a:prstGeom prst="upArrow">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4291" tIns="32146" rIns="64291" bIns="32146" rtlCol="0" anchor="ctr"/>
          <a:lstStyle/>
          <a:p>
            <a:pPr algn="ctr" defTabSz="642915" eaLnBrk="1" fontAlgn="auto" hangingPunct="1">
              <a:spcBef>
                <a:spcPts val="0"/>
              </a:spcBef>
              <a:spcAft>
                <a:spcPts val="0"/>
              </a:spcAft>
              <a:defRPr/>
            </a:pPr>
            <a:endParaRPr lang="pl-PL" sz="1300" kern="0">
              <a:solidFill>
                <a:prstClr val="white"/>
              </a:solidFill>
              <a:latin typeface="Calibri"/>
            </a:endParaRPr>
          </a:p>
        </p:txBody>
      </p:sp>
      <p:sp>
        <p:nvSpPr>
          <p:cNvPr id="66" name="Strzałka w górę 65"/>
          <p:cNvSpPr/>
          <p:nvPr/>
        </p:nvSpPr>
        <p:spPr>
          <a:xfrm rot="5400000">
            <a:off x="1041775" y="1832451"/>
            <a:ext cx="105356" cy="154590"/>
          </a:xfrm>
          <a:prstGeom prst="upArrow">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4291" tIns="32146" rIns="64291" bIns="32146" rtlCol="0" anchor="ctr"/>
          <a:lstStyle/>
          <a:p>
            <a:pPr algn="ctr" defTabSz="642915" eaLnBrk="1" fontAlgn="auto" hangingPunct="1">
              <a:spcBef>
                <a:spcPts val="0"/>
              </a:spcBef>
              <a:spcAft>
                <a:spcPts val="0"/>
              </a:spcAft>
              <a:defRPr/>
            </a:pPr>
            <a:endParaRPr lang="pl-PL" sz="1300" kern="0">
              <a:solidFill>
                <a:prstClr val="white"/>
              </a:solidFill>
              <a:latin typeface="Calibri"/>
            </a:endParaRPr>
          </a:p>
        </p:txBody>
      </p:sp>
      <p:sp>
        <p:nvSpPr>
          <p:cNvPr id="67" name="Strzałka w górę 66"/>
          <p:cNvSpPr/>
          <p:nvPr/>
        </p:nvSpPr>
        <p:spPr>
          <a:xfrm rot="10800000">
            <a:off x="2009114" y="2008960"/>
            <a:ext cx="105356" cy="154590"/>
          </a:xfrm>
          <a:prstGeom prst="upArrow">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4291" tIns="32146" rIns="64291" bIns="32146" rtlCol="0" anchor="ctr"/>
          <a:lstStyle/>
          <a:p>
            <a:pPr algn="ctr" defTabSz="642915" eaLnBrk="1" fontAlgn="auto" hangingPunct="1">
              <a:spcBef>
                <a:spcPts val="0"/>
              </a:spcBef>
              <a:spcAft>
                <a:spcPts val="0"/>
              </a:spcAft>
              <a:defRPr/>
            </a:pPr>
            <a:endParaRPr lang="pl-PL" sz="1300" kern="0">
              <a:solidFill>
                <a:prstClr val="white"/>
              </a:solidFill>
              <a:latin typeface="Calibri"/>
            </a:endParaRPr>
          </a:p>
        </p:txBody>
      </p:sp>
      <p:sp>
        <p:nvSpPr>
          <p:cNvPr id="68" name="Strzałka w górę 67"/>
          <p:cNvSpPr/>
          <p:nvPr/>
        </p:nvSpPr>
        <p:spPr>
          <a:xfrm rot="10800000">
            <a:off x="2920466" y="2012690"/>
            <a:ext cx="105356" cy="154590"/>
          </a:xfrm>
          <a:prstGeom prst="upArrow">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4291" tIns="32146" rIns="64291" bIns="32146" rtlCol="0" anchor="ctr"/>
          <a:lstStyle/>
          <a:p>
            <a:pPr algn="ctr" defTabSz="642915" eaLnBrk="1" fontAlgn="auto" hangingPunct="1">
              <a:spcBef>
                <a:spcPts val="0"/>
              </a:spcBef>
              <a:spcAft>
                <a:spcPts val="0"/>
              </a:spcAft>
              <a:defRPr/>
            </a:pPr>
            <a:endParaRPr lang="pl-PL" sz="1300" kern="0">
              <a:solidFill>
                <a:prstClr val="white"/>
              </a:solidFill>
              <a:latin typeface="Calibri"/>
            </a:endParaRPr>
          </a:p>
        </p:txBody>
      </p:sp>
      <p:sp>
        <p:nvSpPr>
          <p:cNvPr id="69" name="Strzałka w górę 68"/>
          <p:cNvSpPr/>
          <p:nvPr/>
        </p:nvSpPr>
        <p:spPr>
          <a:xfrm>
            <a:off x="3492861" y="3105858"/>
            <a:ext cx="105356" cy="154590"/>
          </a:xfrm>
          <a:prstGeom prst="upArrow">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4291" tIns="32146" rIns="64291" bIns="32146" rtlCol="0" anchor="ctr"/>
          <a:lstStyle/>
          <a:p>
            <a:pPr algn="ctr" defTabSz="642915" eaLnBrk="1" fontAlgn="auto" hangingPunct="1">
              <a:spcBef>
                <a:spcPts val="0"/>
              </a:spcBef>
              <a:spcAft>
                <a:spcPts val="0"/>
              </a:spcAft>
              <a:defRPr/>
            </a:pPr>
            <a:endParaRPr lang="pl-PL" sz="1300" kern="0">
              <a:solidFill>
                <a:prstClr val="white"/>
              </a:solidFill>
              <a:latin typeface="Calibri"/>
            </a:endParaRPr>
          </a:p>
        </p:txBody>
      </p:sp>
      <p:sp>
        <p:nvSpPr>
          <p:cNvPr id="70" name="Strzałka w górę 69"/>
          <p:cNvSpPr/>
          <p:nvPr/>
        </p:nvSpPr>
        <p:spPr>
          <a:xfrm rot="5400000">
            <a:off x="3640171" y="1822106"/>
            <a:ext cx="105356" cy="154590"/>
          </a:xfrm>
          <a:prstGeom prst="upArrow">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4291" tIns="32146" rIns="64291" bIns="32146" rtlCol="0" anchor="ctr"/>
          <a:lstStyle/>
          <a:p>
            <a:pPr algn="ctr" defTabSz="642915" eaLnBrk="1" fontAlgn="auto" hangingPunct="1">
              <a:spcBef>
                <a:spcPts val="0"/>
              </a:spcBef>
              <a:spcAft>
                <a:spcPts val="0"/>
              </a:spcAft>
              <a:defRPr/>
            </a:pPr>
            <a:endParaRPr lang="pl-PL" sz="1300" kern="0">
              <a:solidFill>
                <a:prstClr val="white"/>
              </a:solidFill>
              <a:latin typeface="Calibri"/>
            </a:endParaRPr>
          </a:p>
        </p:txBody>
      </p:sp>
      <p:sp>
        <p:nvSpPr>
          <p:cNvPr id="71" name="Strzałka w górę 70"/>
          <p:cNvSpPr/>
          <p:nvPr/>
        </p:nvSpPr>
        <p:spPr>
          <a:xfrm flipV="1">
            <a:off x="3876918" y="2012690"/>
            <a:ext cx="105356" cy="154590"/>
          </a:xfrm>
          <a:prstGeom prst="upArrow">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4291" tIns="32146" rIns="64291" bIns="32146" rtlCol="0" anchor="ctr"/>
          <a:lstStyle/>
          <a:p>
            <a:pPr algn="ctr" defTabSz="642915" eaLnBrk="1" fontAlgn="auto" hangingPunct="1">
              <a:spcBef>
                <a:spcPts val="0"/>
              </a:spcBef>
              <a:spcAft>
                <a:spcPts val="0"/>
              </a:spcAft>
              <a:defRPr/>
            </a:pPr>
            <a:endParaRPr lang="pl-PL" sz="1300" kern="0">
              <a:solidFill>
                <a:prstClr val="white"/>
              </a:solidFill>
              <a:latin typeface="Calibri"/>
            </a:endParaRPr>
          </a:p>
        </p:txBody>
      </p:sp>
      <p:sp>
        <p:nvSpPr>
          <p:cNvPr id="72" name="Strzałka w górę 71"/>
          <p:cNvSpPr/>
          <p:nvPr/>
        </p:nvSpPr>
        <p:spPr>
          <a:xfrm flipV="1">
            <a:off x="4938252" y="2024616"/>
            <a:ext cx="105356" cy="154590"/>
          </a:xfrm>
          <a:prstGeom prst="upArrow">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4291" tIns="32146" rIns="64291" bIns="32146" rtlCol="0" anchor="ctr"/>
          <a:lstStyle/>
          <a:p>
            <a:pPr algn="ctr" defTabSz="642915" eaLnBrk="1" fontAlgn="auto" hangingPunct="1">
              <a:spcBef>
                <a:spcPts val="0"/>
              </a:spcBef>
              <a:spcAft>
                <a:spcPts val="0"/>
              </a:spcAft>
              <a:defRPr/>
            </a:pPr>
            <a:endParaRPr lang="pl-PL" sz="1300" kern="0">
              <a:solidFill>
                <a:prstClr val="white"/>
              </a:solidFill>
              <a:latin typeface="Calibri"/>
            </a:endParaRPr>
          </a:p>
        </p:txBody>
      </p:sp>
      <p:sp>
        <p:nvSpPr>
          <p:cNvPr id="73" name="Strzałka w górę 72"/>
          <p:cNvSpPr/>
          <p:nvPr/>
        </p:nvSpPr>
        <p:spPr>
          <a:xfrm flipV="1">
            <a:off x="6251566" y="2007491"/>
            <a:ext cx="105356" cy="154590"/>
          </a:xfrm>
          <a:prstGeom prst="upArrow">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4291" tIns="32146" rIns="64291" bIns="32146" rtlCol="0" anchor="ctr"/>
          <a:lstStyle/>
          <a:p>
            <a:pPr algn="ctr" defTabSz="642915" eaLnBrk="1" fontAlgn="auto" hangingPunct="1">
              <a:spcBef>
                <a:spcPts val="0"/>
              </a:spcBef>
              <a:spcAft>
                <a:spcPts val="0"/>
              </a:spcAft>
              <a:defRPr/>
            </a:pPr>
            <a:endParaRPr lang="pl-PL" sz="1300" kern="0">
              <a:solidFill>
                <a:prstClr val="white"/>
              </a:solidFill>
              <a:latin typeface="Calibri"/>
            </a:endParaRPr>
          </a:p>
        </p:txBody>
      </p:sp>
      <p:sp>
        <p:nvSpPr>
          <p:cNvPr id="74" name="Strzałka w górę 73"/>
          <p:cNvSpPr/>
          <p:nvPr/>
        </p:nvSpPr>
        <p:spPr>
          <a:xfrm rot="10800000">
            <a:off x="6251566" y="3183154"/>
            <a:ext cx="105356" cy="154590"/>
          </a:xfrm>
          <a:prstGeom prst="upArrow">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4291" tIns="32146" rIns="64291" bIns="32146" rtlCol="0" anchor="ctr"/>
          <a:lstStyle/>
          <a:p>
            <a:pPr algn="ctr" defTabSz="642915" eaLnBrk="1" fontAlgn="auto" hangingPunct="1">
              <a:spcBef>
                <a:spcPts val="0"/>
              </a:spcBef>
              <a:spcAft>
                <a:spcPts val="0"/>
              </a:spcAft>
              <a:defRPr/>
            </a:pPr>
            <a:endParaRPr lang="pl-PL" sz="1300" kern="0">
              <a:solidFill>
                <a:prstClr val="white"/>
              </a:solidFill>
              <a:latin typeface="Calibri"/>
            </a:endParaRPr>
          </a:p>
        </p:txBody>
      </p:sp>
      <p:sp>
        <p:nvSpPr>
          <p:cNvPr id="75" name="Strzałka w górę 74"/>
          <p:cNvSpPr/>
          <p:nvPr/>
        </p:nvSpPr>
        <p:spPr>
          <a:xfrm>
            <a:off x="5144117" y="2355701"/>
            <a:ext cx="105356" cy="154590"/>
          </a:xfrm>
          <a:prstGeom prst="upArrow">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4291" tIns="32146" rIns="64291" bIns="32146" rtlCol="0" anchor="ctr"/>
          <a:lstStyle/>
          <a:p>
            <a:pPr algn="ctr" defTabSz="642915" eaLnBrk="1" fontAlgn="auto" hangingPunct="1">
              <a:spcBef>
                <a:spcPts val="0"/>
              </a:spcBef>
              <a:spcAft>
                <a:spcPts val="0"/>
              </a:spcAft>
              <a:defRPr/>
            </a:pPr>
            <a:endParaRPr lang="pl-PL" sz="1300" kern="0">
              <a:solidFill>
                <a:prstClr val="white"/>
              </a:solidFill>
              <a:latin typeface="Calibri"/>
            </a:endParaRPr>
          </a:p>
        </p:txBody>
      </p:sp>
      <p:sp>
        <p:nvSpPr>
          <p:cNvPr id="76" name="Strzałka w górę 75"/>
          <p:cNvSpPr/>
          <p:nvPr/>
        </p:nvSpPr>
        <p:spPr>
          <a:xfrm flipV="1">
            <a:off x="2009114" y="3185143"/>
            <a:ext cx="105356" cy="154590"/>
          </a:xfrm>
          <a:prstGeom prst="upArrow">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4291" tIns="32146" rIns="64291" bIns="32146" rtlCol="0" anchor="ctr"/>
          <a:lstStyle/>
          <a:p>
            <a:pPr algn="ctr" defTabSz="642915" eaLnBrk="1" fontAlgn="auto" hangingPunct="1">
              <a:spcBef>
                <a:spcPts val="0"/>
              </a:spcBef>
              <a:spcAft>
                <a:spcPts val="0"/>
              </a:spcAft>
              <a:defRPr/>
            </a:pPr>
            <a:endParaRPr lang="pl-PL" sz="1300" kern="0">
              <a:solidFill>
                <a:prstClr val="white"/>
              </a:solidFill>
              <a:latin typeface="Calibri"/>
            </a:endParaRPr>
          </a:p>
        </p:txBody>
      </p:sp>
      <p:sp>
        <p:nvSpPr>
          <p:cNvPr id="77" name="Strzałka w górę 76"/>
          <p:cNvSpPr/>
          <p:nvPr/>
        </p:nvSpPr>
        <p:spPr>
          <a:xfrm rot="16200000" flipV="1">
            <a:off x="2205238" y="3538122"/>
            <a:ext cx="105356" cy="154590"/>
          </a:xfrm>
          <a:prstGeom prst="upArrow">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4291" tIns="32146" rIns="64291" bIns="32146" rtlCol="0" anchor="ctr"/>
          <a:lstStyle/>
          <a:p>
            <a:pPr algn="ctr" defTabSz="642915" eaLnBrk="1" fontAlgn="auto" hangingPunct="1">
              <a:spcBef>
                <a:spcPts val="0"/>
              </a:spcBef>
              <a:spcAft>
                <a:spcPts val="0"/>
              </a:spcAft>
              <a:defRPr/>
            </a:pPr>
            <a:endParaRPr lang="pl-PL" sz="1300" kern="0">
              <a:solidFill>
                <a:prstClr val="white"/>
              </a:solidFill>
              <a:latin typeface="Calibri"/>
            </a:endParaRPr>
          </a:p>
        </p:txBody>
      </p:sp>
      <p:sp>
        <p:nvSpPr>
          <p:cNvPr id="78" name="Strzałka w górę 77"/>
          <p:cNvSpPr/>
          <p:nvPr/>
        </p:nvSpPr>
        <p:spPr>
          <a:xfrm flipV="1">
            <a:off x="4053749" y="3650069"/>
            <a:ext cx="105356" cy="154590"/>
          </a:xfrm>
          <a:prstGeom prst="upArrow">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4291" tIns="32146" rIns="64291" bIns="32146" rtlCol="0" anchor="ctr"/>
          <a:lstStyle/>
          <a:p>
            <a:pPr algn="ctr" defTabSz="642915" eaLnBrk="1" fontAlgn="auto" hangingPunct="1">
              <a:spcBef>
                <a:spcPts val="0"/>
              </a:spcBef>
              <a:spcAft>
                <a:spcPts val="0"/>
              </a:spcAft>
              <a:defRPr/>
            </a:pPr>
            <a:endParaRPr lang="pl-PL" sz="1300" kern="0">
              <a:solidFill>
                <a:prstClr val="white"/>
              </a:solidFill>
              <a:latin typeface="Calibri"/>
            </a:endParaRPr>
          </a:p>
        </p:txBody>
      </p:sp>
      <p:sp>
        <p:nvSpPr>
          <p:cNvPr id="79" name="Strzałka w górę 78"/>
          <p:cNvSpPr/>
          <p:nvPr/>
        </p:nvSpPr>
        <p:spPr>
          <a:xfrm rot="5400000">
            <a:off x="3120516" y="3253642"/>
            <a:ext cx="105356" cy="154590"/>
          </a:xfrm>
          <a:prstGeom prst="upArrow">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4291" tIns="32146" rIns="64291" bIns="32146" rtlCol="0" anchor="ctr"/>
          <a:lstStyle/>
          <a:p>
            <a:pPr algn="ctr" defTabSz="642915" eaLnBrk="1" fontAlgn="auto" hangingPunct="1">
              <a:spcBef>
                <a:spcPts val="0"/>
              </a:spcBef>
              <a:spcAft>
                <a:spcPts val="0"/>
              </a:spcAft>
              <a:defRPr/>
            </a:pPr>
            <a:endParaRPr lang="pl-PL" sz="1300" kern="0">
              <a:solidFill>
                <a:prstClr val="white"/>
              </a:solidFill>
              <a:latin typeface="Calibri"/>
            </a:endParaRPr>
          </a:p>
        </p:txBody>
      </p:sp>
      <p:grpSp>
        <p:nvGrpSpPr>
          <p:cNvPr id="80" name="Grupa 79"/>
          <p:cNvGrpSpPr/>
          <p:nvPr/>
        </p:nvGrpSpPr>
        <p:grpSpPr>
          <a:xfrm flipH="1">
            <a:off x="5050658" y="3312560"/>
            <a:ext cx="824665" cy="1485940"/>
            <a:chOff x="8600194" y="3699799"/>
            <a:chExt cx="1172857" cy="2113337"/>
          </a:xfrm>
        </p:grpSpPr>
        <p:cxnSp>
          <p:nvCxnSpPr>
            <p:cNvPr id="81" name="Łącznik prostoliniowy 49"/>
            <p:cNvCxnSpPr/>
            <p:nvPr/>
          </p:nvCxnSpPr>
          <p:spPr>
            <a:xfrm>
              <a:off x="8600194" y="4356695"/>
              <a:ext cx="227335" cy="0"/>
            </a:xfrm>
            <a:prstGeom prst="line">
              <a:avLst/>
            </a:prstGeom>
            <a:noFill/>
            <a:ln w="25400" cap="flat" cmpd="sng" algn="ctr">
              <a:solidFill>
                <a:schemeClr val="accent3">
                  <a:lumMod val="85000"/>
                </a:schemeClr>
              </a:solidFill>
              <a:prstDash val="solid"/>
            </a:ln>
            <a:effectLst>
              <a:outerShdw blurRad="40000" dist="20000" dir="5400000" rotWithShape="0">
                <a:srgbClr val="000000">
                  <a:alpha val="38000"/>
                </a:srgbClr>
              </a:outerShdw>
            </a:effectLst>
          </p:spPr>
        </p:cxnSp>
        <p:cxnSp>
          <p:nvCxnSpPr>
            <p:cNvPr id="82" name="Łącznik prostoliniowy 49"/>
            <p:cNvCxnSpPr/>
            <p:nvPr/>
          </p:nvCxnSpPr>
          <p:spPr>
            <a:xfrm>
              <a:off x="8600194" y="4452926"/>
              <a:ext cx="227335" cy="0"/>
            </a:xfrm>
            <a:prstGeom prst="line">
              <a:avLst/>
            </a:prstGeom>
            <a:noFill/>
            <a:ln w="25400" cap="flat" cmpd="sng" algn="ctr">
              <a:solidFill>
                <a:schemeClr val="accent3">
                  <a:lumMod val="85000"/>
                </a:schemeClr>
              </a:solidFill>
              <a:prstDash val="solid"/>
            </a:ln>
            <a:effectLst>
              <a:outerShdw blurRad="40000" dist="20000" dir="5400000" rotWithShape="0">
                <a:srgbClr val="000000">
                  <a:alpha val="38000"/>
                </a:srgbClr>
              </a:outerShdw>
            </a:effectLst>
          </p:spPr>
        </p:cxnSp>
        <p:grpSp>
          <p:nvGrpSpPr>
            <p:cNvPr id="83" name="Grupa 82"/>
            <p:cNvGrpSpPr/>
            <p:nvPr/>
          </p:nvGrpSpPr>
          <p:grpSpPr>
            <a:xfrm>
              <a:off x="8795195" y="3699799"/>
              <a:ext cx="914400" cy="1368152"/>
              <a:chOff x="6128182" y="5085184"/>
              <a:chExt cx="914400" cy="1368152"/>
            </a:xfrm>
          </p:grpSpPr>
          <p:sp>
            <p:nvSpPr>
              <p:cNvPr id="85" name="Elipsa 84"/>
              <p:cNvSpPr/>
              <p:nvPr/>
            </p:nvSpPr>
            <p:spPr>
              <a:xfrm>
                <a:off x="6128182" y="5327084"/>
                <a:ext cx="914400" cy="914400"/>
              </a:xfrm>
              <a:prstGeom prst="ellipse">
                <a:avLst/>
              </a:prstGeom>
              <a:solidFill>
                <a:sysClr val="window" lastClr="FFFFFF"/>
              </a:solidFill>
              <a:ln w="25400" cap="flat" cmpd="sng" algn="ctr">
                <a:solidFill>
                  <a:schemeClr val="accent3">
                    <a:lumMod val="85000"/>
                  </a:schemeClr>
                </a:solidFill>
                <a:prstDash val="solid"/>
              </a:ln>
              <a:effectLst>
                <a:outerShdw blurRad="50800" dist="38100" dir="2700000" algn="tl" rotWithShape="0">
                  <a:prstClr val="black">
                    <a:alpha val="40000"/>
                  </a:prstClr>
                </a:outerShdw>
              </a:effectLst>
            </p:spPr>
            <p:txBody>
              <a:bodyPr rtlCol="0" anchor="ctr"/>
              <a:lstStyle/>
              <a:p>
                <a:pPr algn="ctr" defTabSz="642915" eaLnBrk="1" fontAlgn="auto" hangingPunct="1">
                  <a:spcBef>
                    <a:spcPts val="0"/>
                  </a:spcBef>
                  <a:spcAft>
                    <a:spcPts val="0"/>
                  </a:spcAft>
                  <a:defRPr/>
                </a:pPr>
                <a:endParaRPr lang="pl-PL" sz="2200" kern="0" dirty="0">
                  <a:solidFill>
                    <a:prstClr val="black"/>
                  </a:solidFill>
                  <a:latin typeface="Calibri"/>
                </a:endParaRPr>
              </a:p>
            </p:txBody>
          </p:sp>
          <p:sp>
            <p:nvSpPr>
              <p:cNvPr id="86" name="Trójkąt równoramienny 85"/>
              <p:cNvSpPr/>
              <p:nvPr/>
            </p:nvSpPr>
            <p:spPr>
              <a:xfrm>
                <a:off x="6441366" y="5323803"/>
                <a:ext cx="288032" cy="244159"/>
              </a:xfrm>
              <a:prstGeom prst="triangle">
                <a:avLst/>
              </a:prstGeom>
              <a:solidFill>
                <a:schemeClr val="accent3">
                  <a:lumMod val="85000"/>
                </a:schemeClr>
              </a:solidFill>
              <a:ln w="25400" cap="flat" cmpd="sng" algn="ctr">
                <a:solidFill>
                  <a:schemeClr val="accent3">
                    <a:lumMod val="85000"/>
                  </a:schemeClr>
                </a:solidFill>
                <a:prstDash val="solid"/>
              </a:ln>
              <a:effectLst/>
            </p:spPr>
            <p:txBody>
              <a:bodyPr rtlCol="0" anchor="ctr"/>
              <a:lstStyle/>
              <a:p>
                <a:pPr algn="ctr" defTabSz="642915" eaLnBrk="1" fontAlgn="auto" hangingPunct="1">
                  <a:spcBef>
                    <a:spcPts val="0"/>
                  </a:spcBef>
                  <a:spcAft>
                    <a:spcPts val="0"/>
                  </a:spcAft>
                  <a:defRPr/>
                </a:pPr>
                <a:endParaRPr lang="pl-PL" sz="1300" kern="0">
                  <a:solidFill>
                    <a:prstClr val="white"/>
                  </a:solidFill>
                  <a:latin typeface="Calibri"/>
                </a:endParaRPr>
              </a:p>
            </p:txBody>
          </p:sp>
          <p:cxnSp>
            <p:nvCxnSpPr>
              <p:cNvPr id="87" name="Łącznik prostoliniowy 39"/>
              <p:cNvCxnSpPr>
                <a:stCxn id="86" idx="0"/>
              </p:cNvCxnSpPr>
              <p:nvPr/>
            </p:nvCxnSpPr>
            <p:spPr>
              <a:xfrm flipV="1">
                <a:off x="6585382" y="5085184"/>
                <a:ext cx="0" cy="238619"/>
              </a:xfrm>
              <a:prstGeom prst="line">
                <a:avLst/>
              </a:prstGeom>
              <a:noFill/>
              <a:ln w="25400" cap="flat" cmpd="sng" algn="ctr">
                <a:solidFill>
                  <a:schemeClr val="accent3">
                    <a:lumMod val="85000"/>
                  </a:schemeClr>
                </a:solidFill>
                <a:prstDash val="solid"/>
              </a:ln>
              <a:effectLst>
                <a:outerShdw blurRad="40000" dist="20000" dir="5400000" rotWithShape="0">
                  <a:srgbClr val="000000">
                    <a:alpha val="38000"/>
                  </a:srgbClr>
                </a:outerShdw>
              </a:effectLst>
            </p:spPr>
          </p:cxnSp>
          <p:cxnSp>
            <p:nvCxnSpPr>
              <p:cNvPr id="88" name="Łącznik prostoliniowy 40"/>
              <p:cNvCxnSpPr>
                <a:stCxn id="85" idx="4"/>
              </p:cNvCxnSpPr>
              <p:nvPr/>
            </p:nvCxnSpPr>
            <p:spPr>
              <a:xfrm>
                <a:off x="6585382" y="6241484"/>
                <a:ext cx="0" cy="211852"/>
              </a:xfrm>
              <a:prstGeom prst="line">
                <a:avLst/>
              </a:prstGeom>
              <a:noFill/>
              <a:ln w="25400" cap="flat" cmpd="sng" algn="ctr">
                <a:solidFill>
                  <a:schemeClr val="accent3">
                    <a:lumMod val="85000"/>
                  </a:schemeClr>
                </a:solidFill>
                <a:prstDash val="solid"/>
              </a:ln>
              <a:effectLst>
                <a:outerShdw blurRad="40000" dist="20000" dir="5400000" rotWithShape="0">
                  <a:srgbClr val="000000">
                    <a:alpha val="38000"/>
                  </a:srgbClr>
                </a:outerShdw>
              </a:effectLst>
            </p:spPr>
          </p:cxnSp>
        </p:grpSp>
        <p:sp>
          <p:nvSpPr>
            <p:cNvPr id="84" name="pole tekstowe 83"/>
            <p:cNvSpPr txBox="1"/>
            <p:nvPr/>
          </p:nvSpPr>
          <p:spPr>
            <a:xfrm>
              <a:off x="8678277" y="4981456"/>
              <a:ext cx="1094774" cy="831680"/>
            </a:xfrm>
            <a:prstGeom prst="rect">
              <a:avLst/>
            </a:prstGeom>
            <a:noFill/>
            <a:ln>
              <a:noFill/>
            </a:ln>
          </p:spPr>
          <p:txBody>
            <a:bodyPr wrap="none" rtlCol="0">
              <a:spAutoFit/>
            </a:bodyPr>
            <a:lstStyle/>
            <a:p>
              <a:pPr defTabSz="708813" fontAlgn="auto">
                <a:spcBef>
                  <a:spcPts val="0"/>
                </a:spcBef>
                <a:spcAft>
                  <a:spcPts val="0"/>
                </a:spcAft>
              </a:pPr>
              <a:r>
                <a:rPr lang="en-US" sz="800" dirty="0">
                  <a:solidFill>
                    <a:prstClr val="black"/>
                  </a:solidFill>
                  <a:latin typeface="Calibri"/>
                </a:rPr>
                <a:t>HYDROSTATIC</a:t>
              </a:r>
            </a:p>
            <a:p>
              <a:pPr defTabSz="708813" fontAlgn="auto">
                <a:spcBef>
                  <a:spcPts val="0"/>
                </a:spcBef>
                <a:spcAft>
                  <a:spcPts val="0"/>
                </a:spcAft>
              </a:pPr>
              <a:r>
                <a:rPr lang="en-US" sz="800" dirty="0">
                  <a:solidFill>
                    <a:prstClr val="black"/>
                  </a:solidFill>
                  <a:latin typeface="Calibri"/>
                </a:rPr>
                <a:t> DRIVE </a:t>
              </a:r>
            </a:p>
            <a:p>
              <a:pPr defTabSz="708813" fontAlgn="auto">
                <a:spcBef>
                  <a:spcPts val="0"/>
                </a:spcBef>
                <a:spcAft>
                  <a:spcPts val="0"/>
                </a:spcAft>
              </a:pPr>
              <a:r>
                <a:rPr lang="en-US" sz="800" dirty="0">
                  <a:solidFill>
                    <a:prstClr val="black"/>
                  </a:solidFill>
                  <a:latin typeface="Calibri"/>
                </a:rPr>
                <a:t>PUMP</a:t>
              </a:r>
            </a:p>
            <a:p>
              <a:pPr defTabSz="708813" fontAlgn="auto">
                <a:spcBef>
                  <a:spcPts val="0"/>
                </a:spcBef>
                <a:spcAft>
                  <a:spcPts val="0"/>
                </a:spcAft>
              </a:pPr>
              <a:endParaRPr lang="pl-PL" sz="800" dirty="0">
                <a:solidFill>
                  <a:prstClr val="black"/>
                </a:solidFill>
                <a:latin typeface="Calibri"/>
              </a:endParaRPr>
            </a:p>
          </p:txBody>
        </p:sp>
      </p:grpSp>
      <p:sp>
        <p:nvSpPr>
          <p:cNvPr id="89" name="Prostokąt 88"/>
          <p:cNvSpPr/>
          <p:nvPr/>
        </p:nvSpPr>
        <p:spPr>
          <a:xfrm>
            <a:off x="248035" y="5029455"/>
            <a:ext cx="923713" cy="1034816"/>
          </a:xfrm>
          <a:prstGeom prst="rect">
            <a:avLst/>
          </a:prstGeom>
          <a:solidFill>
            <a:srgbClr val="C0504D"/>
          </a:solidFill>
          <a:ln w="25400" cap="flat" cmpd="sng" algn="ctr">
            <a:noFill/>
            <a:prstDash val="soli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lIns="64291" tIns="32146" rIns="64291" bIns="32146" rtlCol="0" anchor="ctr"/>
          <a:lstStyle/>
          <a:p>
            <a:pPr algn="ctr" defTabSz="642915" eaLnBrk="1" fontAlgn="auto" hangingPunct="1">
              <a:spcBef>
                <a:spcPts val="0"/>
              </a:spcBef>
              <a:spcAft>
                <a:spcPts val="0"/>
              </a:spcAft>
            </a:pPr>
            <a:r>
              <a:rPr lang="en-US" sz="1100" kern="0" dirty="0">
                <a:solidFill>
                  <a:prstClr val="white"/>
                </a:solidFill>
                <a:latin typeface="Calibri"/>
              </a:rPr>
              <a:t>Mine face </a:t>
            </a:r>
          </a:p>
          <a:p>
            <a:pPr algn="ctr" defTabSz="642915" eaLnBrk="1" fontAlgn="auto" hangingPunct="1">
              <a:spcBef>
                <a:spcPts val="0"/>
              </a:spcBef>
              <a:spcAft>
                <a:spcPts val="0"/>
              </a:spcAft>
            </a:pPr>
            <a:r>
              <a:rPr lang="en-US" sz="1100" kern="0" dirty="0">
                <a:solidFill>
                  <a:prstClr val="white"/>
                </a:solidFill>
                <a:latin typeface="Calibri"/>
              </a:rPr>
              <a:t>Switching station</a:t>
            </a:r>
          </a:p>
          <a:p>
            <a:pPr algn="ctr" defTabSz="642915" eaLnBrk="1" fontAlgn="auto" hangingPunct="1">
              <a:spcBef>
                <a:spcPts val="0"/>
              </a:spcBef>
              <a:spcAft>
                <a:spcPts val="0"/>
              </a:spcAft>
            </a:pPr>
            <a:r>
              <a:rPr lang="en-US" sz="1100" kern="0" dirty="0">
                <a:solidFill>
                  <a:prstClr val="white"/>
                </a:solidFill>
                <a:latin typeface="Calibri"/>
              </a:rPr>
              <a:t>500VAC</a:t>
            </a:r>
          </a:p>
        </p:txBody>
      </p:sp>
      <p:sp>
        <p:nvSpPr>
          <p:cNvPr id="90" name="Prostokąt 89"/>
          <p:cNvSpPr/>
          <p:nvPr/>
        </p:nvSpPr>
        <p:spPr bwMode="auto">
          <a:xfrm flipH="1">
            <a:off x="6877125" y="4235121"/>
            <a:ext cx="1583307" cy="1895407"/>
          </a:xfrm>
          <a:prstGeom prst="rect">
            <a:avLst/>
          </a:prstGeom>
          <a:blipFill>
            <a:blip r:embed="rId6" cstate="print"/>
            <a:stretch>
              <a:fillRect/>
            </a:stretch>
          </a:blipFill>
          <a:ln w="25400" cap="flat" cmpd="sng" algn="ctr">
            <a:noFill/>
            <a:prstDash val="solid"/>
            <a:round/>
            <a:headEnd type="none" w="med" len="med"/>
            <a:tailEnd type="none" w="med" len="med"/>
          </a:ln>
          <a:effectLst/>
          <a:scene3d>
            <a:camera prst="isometricOffAxis1Left">
              <a:rot lat="1418913" lon="6348112" rev="115137"/>
            </a:camera>
            <a:lightRig rig="chilly" dir="t"/>
          </a:scene3d>
          <a:sp3d extrusionH="1149350" contourW="6350" prstMaterial="metal">
            <a:bevelT w="88900" h="88900"/>
            <a:bevelB/>
            <a:extrusionClr>
              <a:srgbClr val="8F897E"/>
            </a:extrusionClr>
            <a:contourClr>
              <a:schemeClr val="bg2">
                <a:lumMod val="50000"/>
              </a:schemeClr>
            </a:contourClr>
          </a:sp3d>
          <a:extLst/>
        </p:spPr>
        <p:txBody>
          <a:bodyPr vert="horz" wrap="square" lIns="64291" tIns="32146" rIns="64291" bIns="32146" numCol="1" rtlCol="0" anchor="t" anchorCtr="0" compatLnSpc="1">
            <a:prstTxWarp prst="textNoShape">
              <a:avLst/>
            </a:prstTxWarp>
          </a:bodyPr>
          <a:lstStyle/>
          <a:p>
            <a:pPr algn="ctr" defTabSz="642915" eaLnBrk="1" hangingPunct="1"/>
            <a:endParaRPr lang="pl-PL" sz="3000">
              <a:solidFill>
                <a:srgbClr val="000000"/>
              </a:solidFill>
              <a:latin typeface="Gill Sans" charset="0"/>
              <a:sym typeface="Gill Sans" charset="0"/>
            </a:endParaRPr>
          </a:p>
        </p:txBody>
      </p:sp>
      <p:sp>
        <p:nvSpPr>
          <p:cNvPr id="93" name="Tytuł 1"/>
          <p:cNvSpPr txBox="1">
            <a:spLocks/>
          </p:cNvSpPr>
          <p:nvPr/>
        </p:nvSpPr>
        <p:spPr bwMode="auto">
          <a:xfrm>
            <a:off x="250825" y="115888"/>
            <a:ext cx="6481763" cy="5762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pl-PL" altLang="pl-PL" sz="2400" b="0" kern="0" dirty="0" smtClean="0"/>
              <a:t>Maszyny z napędem bateryjnym</a:t>
            </a:r>
            <a:endParaRPr lang="pl-PL" altLang="pl-PL" sz="2400" b="0" kern="0" dirty="0"/>
          </a:p>
        </p:txBody>
      </p:sp>
    </p:spTree>
    <p:extLst>
      <p:ext uri="{BB962C8B-B14F-4D97-AF65-F5344CB8AC3E}">
        <p14:creationId xmlns:p14="http://schemas.microsoft.com/office/powerpoint/2010/main" val="147029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0"/>
                                        <p:tgtEl>
                                          <p:spTgt spid="65"/>
                                        </p:tgtEl>
                                      </p:cBhvr>
                                    </p:animEffect>
                                  </p:childTnLst>
                                </p:cTn>
                              </p:par>
                              <p:par>
                                <p:cTn id="8" presetID="64" presetClass="path" presetSubtype="0" repeatCount="indefinite" accel="50000" decel="50000" fill="hold" grpId="1" nodeType="withEffect">
                                  <p:stCondLst>
                                    <p:cond delay="0"/>
                                  </p:stCondLst>
                                  <p:childTnLst>
                                    <p:animMotion origin="layout" path="M 5.85938E-7 -2.08333E-7 L 5.85938E-7 -0.05111 " pathEditMode="relative" rAng="0" ptsTypes="AA">
                                      <p:cBhvr>
                                        <p:cTn id="9" dur="5000" fill="hold"/>
                                        <p:tgtEl>
                                          <p:spTgt spid="65"/>
                                        </p:tgtEl>
                                        <p:attrNameLst>
                                          <p:attrName>ppt_x</p:attrName>
                                          <p:attrName>ppt_y</p:attrName>
                                        </p:attrNameLst>
                                      </p:cBhvr>
                                      <p:rCtr x="0" y="-2555"/>
                                    </p:animMotion>
                                  </p:childTnLst>
                                </p:cTn>
                              </p:par>
                              <p:par>
                                <p:cTn id="10" presetID="10" presetClass="exit" presetSubtype="0" repeatCount="indefinite" fill="hold" grpId="2" nodeType="withEffect">
                                  <p:stCondLst>
                                    <p:cond delay="0"/>
                                  </p:stCondLst>
                                  <p:childTnLst>
                                    <p:animEffect transition="out" filter="fade">
                                      <p:cBhvr>
                                        <p:cTn id="11" dur="5000"/>
                                        <p:tgtEl>
                                          <p:spTgt spid="65"/>
                                        </p:tgtEl>
                                      </p:cBhvr>
                                    </p:animEffect>
                                    <p:set>
                                      <p:cBhvr>
                                        <p:cTn id="12" dur="1" fill="hold">
                                          <p:stCondLst>
                                            <p:cond delay="4999"/>
                                          </p:stCondLst>
                                        </p:cTn>
                                        <p:tgtEl>
                                          <p:spTgt spid="65"/>
                                        </p:tgtEl>
                                        <p:attrNameLst>
                                          <p:attrName>style.visibility</p:attrName>
                                        </p:attrNameLst>
                                      </p:cBhvr>
                                      <p:to>
                                        <p:strVal val="hidden"/>
                                      </p:to>
                                    </p:set>
                                  </p:childTnLst>
                                </p:cTn>
                              </p:par>
                              <p:par>
                                <p:cTn id="13" presetID="10" presetClass="entr" presetSubtype="0" repeatCount="indefinite"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0"/>
                                        <p:tgtEl>
                                          <p:spTgt spid="66"/>
                                        </p:tgtEl>
                                      </p:cBhvr>
                                    </p:animEffect>
                                  </p:childTnLst>
                                </p:cTn>
                              </p:par>
                              <p:par>
                                <p:cTn id="16" presetID="63" presetClass="path" presetSubtype="0" repeatCount="indefinite" accel="50000" decel="50000" fill="hold" grpId="1" nodeType="withEffect">
                                  <p:stCondLst>
                                    <p:cond delay="0"/>
                                  </p:stCondLst>
                                  <p:childTnLst>
                                    <p:animMotion origin="layout" path="M 0.00671 2.70833E-6 L 0.20874 0.00065 " pathEditMode="relative" rAng="0" ptsTypes="AA">
                                      <p:cBhvr>
                                        <p:cTn id="17" dur="5000" fill="hold"/>
                                        <p:tgtEl>
                                          <p:spTgt spid="66"/>
                                        </p:tgtEl>
                                        <p:attrNameLst>
                                          <p:attrName>ppt_x</p:attrName>
                                          <p:attrName>ppt_y</p:attrName>
                                        </p:attrNameLst>
                                      </p:cBhvr>
                                      <p:rCtr x="10095" y="33"/>
                                    </p:animMotion>
                                  </p:childTnLst>
                                </p:cTn>
                              </p:par>
                              <p:par>
                                <p:cTn id="18" presetID="10" presetClass="exit" presetSubtype="0" repeatCount="indefinite" fill="hold" grpId="2" nodeType="withEffect">
                                  <p:stCondLst>
                                    <p:cond delay="0"/>
                                  </p:stCondLst>
                                  <p:childTnLst>
                                    <p:animEffect transition="out" filter="fade">
                                      <p:cBhvr>
                                        <p:cTn id="19" dur="5000"/>
                                        <p:tgtEl>
                                          <p:spTgt spid="66"/>
                                        </p:tgtEl>
                                      </p:cBhvr>
                                    </p:animEffect>
                                    <p:set>
                                      <p:cBhvr>
                                        <p:cTn id="20" dur="1" fill="hold">
                                          <p:stCondLst>
                                            <p:cond delay="4999"/>
                                          </p:stCondLst>
                                        </p:cTn>
                                        <p:tgtEl>
                                          <p:spTgt spid="66"/>
                                        </p:tgtEl>
                                        <p:attrNameLst>
                                          <p:attrName>style.visibility</p:attrName>
                                        </p:attrNameLst>
                                      </p:cBhvr>
                                      <p:to>
                                        <p:strVal val="hidden"/>
                                      </p:to>
                                    </p:set>
                                  </p:childTnLst>
                                </p:cTn>
                              </p:par>
                              <p:par>
                                <p:cTn id="21" presetID="10" presetClass="entr" presetSubtype="0" repeatCount="indefinite"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0"/>
                                        <p:tgtEl>
                                          <p:spTgt spid="67"/>
                                        </p:tgtEl>
                                      </p:cBhvr>
                                    </p:animEffect>
                                  </p:childTnLst>
                                </p:cTn>
                              </p:par>
                              <p:par>
                                <p:cTn id="24" presetID="42" presetClass="path" presetSubtype="0" repeatCount="indefinite" accel="50000" decel="50000" fill="hold" grpId="1" nodeType="withEffect">
                                  <p:stCondLst>
                                    <p:cond delay="0"/>
                                  </p:stCondLst>
                                  <p:childTnLst>
                                    <p:animMotion origin="layout" path="M -3.86719E-6 -3.4375E-6 L 0.00074 0.04802 " pathEditMode="relative" rAng="0" ptsTypes="AA">
                                      <p:cBhvr>
                                        <p:cTn id="25" dur="5000" fill="hold"/>
                                        <p:tgtEl>
                                          <p:spTgt spid="67"/>
                                        </p:tgtEl>
                                        <p:attrNameLst>
                                          <p:attrName>ppt_x</p:attrName>
                                          <p:attrName>ppt_y</p:attrName>
                                        </p:attrNameLst>
                                      </p:cBhvr>
                                      <p:rCtr x="37" y="2393"/>
                                    </p:animMotion>
                                  </p:childTnLst>
                                </p:cTn>
                              </p:par>
                              <p:par>
                                <p:cTn id="26" presetID="10" presetClass="exit" presetSubtype="0" repeatCount="indefinite" fill="hold" grpId="2" nodeType="withEffect">
                                  <p:stCondLst>
                                    <p:cond delay="0"/>
                                  </p:stCondLst>
                                  <p:childTnLst>
                                    <p:animEffect transition="out" filter="fade">
                                      <p:cBhvr>
                                        <p:cTn id="27" dur="5000"/>
                                        <p:tgtEl>
                                          <p:spTgt spid="67"/>
                                        </p:tgtEl>
                                      </p:cBhvr>
                                    </p:animEffect>
                                    <p:set>
                                      <p:cBhvr>
                                        <p:cTn id="28" dur="1" fill="hold">
                                          <p:stCondLst>
                                            <p:cond delay="4999"/>
                                          </p:stCondLst>
                                        </p:cTn>
                                        <p:tgtEl>
                                          <p:spTgt spid="67"/>
                                        </p:tgtEl>
                                        <p:attrNameLst>
                                          <p:attrName>style.visibility</p:attrName>
                                        </p:attrNameLst>
                                      </p:cBhvr>
                                      <p:to>
                                        <p:strVal val="hidden"/>
                                      </p:to>
                                    </p:set>
                                  </p:childTnLst>
                                </p:cTn>
                              </p:par>
                              <p:par>
                                <p:cTn id="29" presetID="10" presetClass="entr" presetSubtype="0" repeatCount="indefinite"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5000"/>
                                        <p:tgtEl>
                                          <p:spTgt spid="68"/>
                                        </p:tgtEl>
                                      </p:cBhvr>
                                    </p:animEffect>
                                  </p:childTnLst>
                                </p:cTn>
                              </p:par>
                              <p:par>
                                <p:cTn id="32" presetID="42" presetClass="path" presetSubtype="0" repeatCount="indefinite" accel="50000" decel="50000" fill="hold" grpId="1" nodeType="withEffect">
                                  <p:stCondLst>
                                    <p:cond delay="0"/>
                                  </p:stCondLst>
                                  <p:childTnLst>
                                    <p:animMotion origin="layout" path="M -3.24219E-6 -1.71875E-6 L -0.00073 0.04671 " pathEditMode="relative" rAng="0" ptsTypes="AA">
                                      <p:cBhvr>
                                        <p:cTn id="33" dur="5000" fill="hold"/>
                                        <p:tgtEl>
                                          <p:spTgt spid="68"/>
                                        </p:tgtEl>
                                        <p:attrNameLst>
                                          <p:attrName>ppt_x</p:attrName>
                                          <p:attrName>ppt_y</p:attrName>
                                        </p:attrNameLst>
                                      </p:cBhvr>
                                      <p:rCtr x="-37" y="2327"/>
                                    </p:animMotion>
                                  </p:childTnLst>
                                </p:cTn>
                              </p:par>
                              <p:par>
                                <p:cTn id="34" presetID="10" presetClass="exit" presetSubtype="0" repeatCount="indefinite" fill="hold" grpId="2" nodeType="withEffect">
                                  <p:stCondLst>
                                    <p:cond delay="0"/>
                                  </p:stCondLst>
                                  <p:childTnLst>
                                    <p:animEffect transition="out" filter="fade">
                                      <p:cBhvr>
                                        <p:cTn id="35" dur="5000"/>
                                        <p:tgtEl>
                                          <p:spTgt spid="68"/>
                                        </p:tgtEl>
                                      </p:cBhvr>
                                    </p:animEffect>
                                    <p:set>
                                      <p:cBhvr>
                                        <p:cTn id="36" dur="1" fill="hold">
                                          <p:stCondLst>
                                            <p:cond delay="4999"/>
                                          </p:stCondLst>
                                        </p:cTn>
                                        <p:tgtEl>
                                          <p:spTgt spid="68"/>
                                        </p:tgtEl>
                                        <p:attrNameLst>
                                          <p:attrName>style.visibility</p:attrName>
                                        </p:attrNameLst>
                                      </p:cBhvr>
                                      <p:to>
                                        <p:strVal val="hidden"/>
                                      </p:to>
                                    </p:set>
                                  </p:childTnLst>
                                </p:cTn>
                              </p:par>
                              <p:par>
                                <p:cTn id="37" presetID="10" presetClass="entr" presetSubtype="0" repeatCount="indefinite"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fade">
                                      <p:cBhvr>
                                        <p:cTn id="39" dur="5000"/>
                                        <p:tgtEl>
                                          <p:spTgt spid="74"/>
                                        </p:tgtEl>
                                      </p:cBhvr>
                                    </p:animEffect>
                                  </p:childTnLst>
                                </p:cTn>
                              </p:par>
                              <p:par>
                                <p:cTn id="40" presetID="42" presetClass="path" presetSubtype="0" repeatCount="indefinite" accel="50000" decel="50000" fill="hold" grpId="1" nodeType="withEffect">
                                  <p:stCondLst>
                                    <p:cond delay="0"/>
                                  </p:stCondLst>
                                  <p:childTnLst>
                                    <p:animMotion origin="layout" path="M -3.125E-6 2.60417E-6 L -3.125E-6 0.0249 " pathEditMode="relative" rAng="0" ptsTypes="AA">
                                      <p:cBhvr>
                                        <p:cTn id="41" dur="5000" fill="hold"/>
                                        <p:tgtEl>
                                          <p:spTgt spid="74"/>
                                        </p:tgtEl>
                                        <p:attrNameLst>
                                          <p:attrName>ppt_x</p:attrName>
                                          <p:attrName>ppt_y</p:attrName>
                                        </p:attrNameLst>
                                      </p:cBhvr>
                                      <p:rCtr x="0" y="1237"/>
                                    </p:animMotion>
                                  </p:childTnLst>
                                </p:cTn>
                              </p:par>
                              <p:par>
                                <p:cTn id="42" presetID="10" presetClass="exit" presetSubtype="0" repeatCount="indefinite" fill="hold" grpId="2" nodeType="withEffect">
                                  <p:stCondLst>
                                    <p:cond delay="0"/>
                                  </p:stCondLst>
                                  <p:childTnLst>
                                    <p:animEffect transition="out" filter="fade">
                                      <p:cBhvr>
                                        <p:cTn id="43" dur="5000"/>
                                        <p:tgtEl>
                                          <p:spTgt spid="74"/>
                                        </p:tgtEl>
                                      </p:cBhvr>
                                    </p:animEffect>
                                    <p:set>
                                      <p:cBhvr>
                                        <p:cTn id="44" dur="1" fill="hold">
                                          <p:stCondLst>
                                            <p:cond delay="4999"/>
                                          </p:stCondLst>
                                        </p:cTn>
                                        <p:tgtEl>
                                          <p:spTgt spid="74"/>
                                        </p:tgtEl>
                                        <p:attrNameLst>
                                          <p:attrName>style.visibility</p:attrName>
                                        </p:attrNameLst>
                                      </p:cBhvr>
                                      <p:to>
                                        <p:strVal val="hidden"/>
                                      </p:to>
                                    </p:set>
                                  </p:childTnLst>
                                </p:cTn>
                              </p:par>
                              <p:par>
                                <p:cTn id="45" presetID="10" presetClass="entr" presetSubtype="0" repeatCount="indefinite" fill="hold" grpId="0" nodeType="with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fade">
                                      <p:cBhvr>
                                        <p:cTn id="47" dur="5000"/>
                                        <p:tgtEl>
                                          <p:spTgt spid="76"/>
                                        </p:tgtEl>
                                      </p:cBhvr>
                                    </p:animEffect>
                                  </p:childTnLst>
                                </p:cTn>
                              </p:par>
                              <p:par>
                                <p:cTn id="48" presetID="42" presetClass="path" presetSubtype="0" repeatCount="indefinite" accel="50000" decel="50000" fill="hold" grpId="1" nodeType="withEffect">
                                  <p:stCondLst>
                                    <p:cond delay="0"/>
                                  </p:stCondLst>
                                  <p:childTnLst>
                                    <p:animMotion origin="layout" path="M -3.86719E-6 -1.5625E-7 L 0.00098 0.0529 " pathEditMode="relative" rAng="0" ptsTypes="AA">
                                      <p:cBhvr>
                                        <p:cTn id="49" dur="5000" fill="hold"/>
                                        <p:tgtEl>
                                          <p:spTgt spid="76"/>
                                        </p:tgtEl>
                                        <p:attrNameLst>
                                          <p:attrName>ppt_x</p:attrName>
                                          <p:attrName>ppt_y</p:attrName>
                                        </p:attrNameLst>
                                      </p:cBhvr>
                                      <p:rCtr x="49" y="2637"/>
                                    </p:animMotion>
                                  </p:childTnLst>
                                </p:cTn>
                              </p:par>
                              <p:par>
                                <p:cTn id="50" presetID="10" presetClass="exit" presetSubtype="0" repeatCount="indefinite" fill="hold" grpId="2" nodeType="withEffect">
                                  <p:stCondLst>
                                    <p:cond delay="0"/>
                                  </p:stCondLst>
                                  <p:childTnLst>
                                    <p:animEffect transition="out" filter="fade">
                                      <p:cBhvr>
                                        <p:cTn id="51" dur="5000"/>
                                        <p:tgtEl>
                                          <p:spTgt spid="76"/>
                                        </p:tgtEl>
                                      </p:cBhvr>
                                    </p:animEffect>
                                    <p:set>
                                      <p:cBhvr>
                                        <p:cTn id="52" dur="1" fill="hold">
                                          <p:stCondLst>
                                            <p:cond delay="4999"/>
                                          </p:stCondLst>
                                        </p:cTn>
                                        <p:tgtEl>
                                          <p:spTgt spid="76"/>
                                        </p:tgtEl>
                                        <p:attrNameLst>
                                          <p:attrName>style.visibility</p:attrName>
                                        </p:attrNameLst>
                                      </p:cBhvr>
                                      <p:to>
                                        <p:strVal val="hidden"/>
                                      </p:to>
                                    </p:set>
                                  </p:childTnLst>
                                </p:cTn>
                              </p:par>
                              <p:par>
                                <p:cTn id="53" presetID="10" presetClass="entr" presetSubtype="0" repeatCount="indefinite" fill="hold" grpId="0" nodeType="with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0"/>
                                        <p:tgtEl>
                                          <p:spTgt spid="77"/>
                                        </p:tgtEl>
                                      </p:cBhvr>
                                    </p:animEffect>
                                  </p:childTnLst>
                                </p:cTn>
                              </p:par>
                              <p:par>
                                <p:cTn id="56" presetID="63" presetClass="path" presetSubtype="0" repeatCount="indefinite" accel="50000" decel="50000" fill="hold" grpId="1" nodeType="withEffect">
                                  <p:stCondLst>
                                    <p:cond delay="0"/>
                                  </p:stCondLst>
                                  <p:childTnLst>
                                    <p:animMotion origin="layout" path="M 0.00268 0.00113 L 0.17969 0.00195 " pathEditMode="relative" rAng="0" ptsTypes="AA">
                                      <p:cBhvr>
                                        <p:cTn id="57" dur="5000" fill="hold"/>
                                        <p:tgtEl>
                                          <p:spTgt spid="77"/>
                                        </p:tgtEl>
                                        <p:attrNameLst>
                                          <p:attrName>ppt_x</p:attrName>
                                          <p:attrName>ppt_y</p:attrName>
                                        </p:attrNameLst>
                                      </p:cBhvr>
                                      <p:rCtr x="8850" y="33"/>
                                    </p:animMotion>
                                  </p:childTnLst>
                                </p:cTn>
                              </p:par>
                              <p:par>
                                <p:cTn id="58" presetID="10" presetClass="exit" presetSubtype="0" repeatCount="indefinite" fill="hold" grpId="2" nodeType="withEffect">
                                  <p:stCondLst>
                                    <p:cond delay="0"/>
                                  </p:stCondLst>
                                  <p:childTnLst>
                                    <p:animEffect transition="out" filter="fade">
                                      <p:cBhvr>
                                        <p:cTn id="59" dur="5000"/>
                                        <p:tgtEl>
                                          <p:spTgt spid="77"/>
                                        </p:tgtEl>
                                      </p:cBhvr>
                                    </p:animEffect>
                                    <p:set>
                                      <p:cBhvr>
                                        <p:cTn id="60" dur="1" fill="hold">
                                          <p:stCondLst>
                                            <p:cond delay="4999"/>
                                          </p:stCondLst>
                                        </p:cTn>
                                        <p:tgtEl>
                                          <p:spTgt spid="77"/>
                                        </p:tgtEl>
                                        <p:attrNameLst>
                                          <p:attrName>style.visibility</p:attrName>
                                        </p:attrNameLst>
                                      </p:cBhvr>
                                      <p:to>
                                        <p:strVal val="hidden"/>
                                      </p:to>
                                    </p:set>
                                  </p:childTnLst>
                                </p:cTn>
                              </p:par>
                              <p:par>
                                <p:cTn id="61" presetID="10" presetClass="entr" presetSubtype="0" repeatCount="indefinite" fill="hold" grpId="0" nodeType="withEffect">
                                  <p:stCondLst>
                                    <p:cond delay="0"/>
                                  </p:stCondLst>
                                  <p:childTnLst>
                                    <p:set>
                                      <p:cBhvr>
                                        <p:cTn id="62" dur="1" fill="hold">
                                          <p:stCondLst>
                                            <p:cond delay="0"/>
                                          </p:stCondLst>
                                        </p:cTn>
                                        <p:tgtEl>
                                          <p:spTgt spid="78"/>
                                        </p:tgtEl>
                                        <p:attrNameLst>
                                          <p:attrName>style.visibility</p:attrName>
                                        </p:attrNameLst>
                                      </p:cBhvr>
                                      <p:to>
                                        <p:strVal val="visible"/>
                                      </p:to>
                                    </p:set>
                                    <p:animEffect transition="in" filter="fade">
                                      <p:cBhvr>
                                        <p:cTn id="63" dur="5000"/>
                                        <p:tgtEl>
                                          <p:spTgt spid="78"/>
                                        </p:tgtEl>
                                      </p:cBhvr>
                                    </p:animEffect>
                                  </p:childTnLst>
                                </p:cTn>
                              </p:par>
                              <p:par>
                                <p:cTn id="64" presetID="42" presetClass="path" presetSubtype="0" repeatCount="indefinite" accel="50000" decel="50000" fill="hold" grpId="1" nodeType="withEffect">
                                  <p:stCondLst>
                                    <p:cond delay="0"/>
                                  </p:stCondLst>
                                  <p:childTnLst>
                                    <p:animMotion origin="layout" path="M -0.00074 -0.06836 L 0.00024 0.02035 " pathEditMode="relative" rAng="0" ptsTypes="AA">
                                      <p:cBhvr>
                                        <p:cTn id="65" dur="5000" fill="hold"/>
                                        <p:tgtEl>
                                          <p:spTgt spid="78"/>
                                        </p:tgtEl>
                                        <p:attrNameLst>
                                          <p:attrName>ppt_x</p:attrName>
                                          <p:attrName>ppt_y</p:attrName>
                                        </p:attrNameLst>
                                      </p:cBhvr>
                                      <p:rCtr x="49" y="4427"/>
                                    </p:animMotion>
                                  </p:childTnLst>
                                </p:cTn>
                              </p:par>
                              <p:par>
                                <p:cTn id="66" presetID="10" presetClass="exit" presetSubtype="0" repeatCount="indefinite" fill="hold" grpId="2" nodeType="withEffect">
                                  <p:stCondLst>
                                    <p:cond delay="0"/>
                                  </p:stCondLst>
                                  <p:childTnLst>
                                    <p:animEffect transition="out" filter="fade">
                                      <p:cBhvr>
                                        <p:cTn id="67" dur="5000"/>
                                        <p:tgtEl>
                                          <p:spTgt spid="78"/>
                                        </p:tgtEl>
                                      </p:cBhvr>
                                    </p:animEffect>
                                    <p:set>
                                      <p:cBhvr>
                                        <p:cTn id="68" dur="1" fill="hold">
                                          <p:stCondLst>
                                            <p:cond delay="4999"/>
                                          </p:stCondLst>
                                        </p:cTn>
                                        <p:tgtEl>
                                          <p:spTgt spid="78"/>
                                        </p:tgtEl>
                                        <p:attrNameLst>
                                          <p:attrName>style.visibility</p:attrName>
                                        </p:attrNameLst>
                                      </p:cBhvr>
                                      <p:to>
                                        <p:strVal val="hidden"/>
                                      </p:to>
                                    </p:set>
                                  </p:childTnLst>
                                </p:cTn>
                              </p:par>
                              <p:par>
                                <p:cTn id="69" presetID="10" presetClass="entr" presetSubtype="0" repeatCount="indefinite" fill="hold" grpId="0" nodeType="with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5000"/>
                                        <p:tgtEl>
                                          <p:spTgt spid="79"/>
                                        </p:tgtEl>
                                      </p:cBhvr>
                                    </p:animEffect>
                                  </p:childTnLst>
                                </p:cTn>
                              </p:par>
                              <p:par>
                                <p:cTn id="72" presetID="63" presetClass="path" presetSubtype="0" repeatCount="indefinite" accel="50000" decel="50000" fill="hold" grpId="1" nodeType="withEffect">
                                  <p:stCondLst>
                                    <p:cond delay="0"/>
                                  </p:stCondLst>
                                  <p:childTnLst>
                                    <p:animMotion origin="layout" path="M 4.10156E-6 -1.30208E-6 L 0.03491 -1.30208E-6 " pathEditMode="relative" rAng="0" ptsTypes="AA">
                                      <p:cBhvr>
                                        <p:cTn id="73" dur="5000" fill="hold"/>
                                        <p:tgtEl>
                                          <p:spTgt spid="79"/>
                                        </p:tgtEl>
                                        <p:attrNameLst>
                                          <p:attrName>ppt_x</p:attrName>
                                          <p:attrName>ppt_y</p:attrName>
                                        </p:attrNameLst>
                                      </p:cBhvr>
                                      <p:rCtr x="1746" y="0"/>
                                    </p:animMotion>
                                  </p:childTnLst>
                                </p:cTn>
                              </p:par>
                              <p:par>
                                <p:cTn id="74" presetID="10" presetClass="exit" presetSubtype="0" repeatCount="indefinite" fill="hold" grpId="2" nodeType="withEffect">
                                  <p:stCondLst>
                                    <p:cond delay="0"/>
                                  </p:stCondLst>
                                  <p:childTnLst>
                                    <p:animEffect transition="out" filter="fade">
                                      <p:cBhvr>
                                        <p:cTn id="75" dur="5000"/>
                                        <p:tgtEl>
                                          <p:spTgt spid="79"/>
                                        </p:tgtEl>
                                      </p:cBhvr>
                                    </p:animEffect>
                                    <p:set>
                                      <p:cBhvr>
                                        <p:cTn id="76" dur="1" fill="hold">
                                          <p:stCondLst>
                                            <p:cond delay="4999"/>
                                          </p:stCondLst>
                                        </p:cTn>
                                        <p:tgtEl>
                                          <p:spTgt spid="79"/>
                                        </p:tgtEl>
                                        <p:attrNameLst>
                                          <p:attrName>style.visibility</p:attrName>
                                        </p:attrNameLst>
                                      </p:cBhvr>
                                      <p:to>
                                        <p:strVal val="hidden"/>
                                      </p:to>
                                    </p:set>
                                  </p:childTnLst>
                                </p:cTn>
                              </p:par>
                              <p:par>
                                <p:cTn id="77" presetID="10" presetClass="entr" presetSubtype="0" repeatCount="indefinite"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fade">
                                      <p:cBhvr>
                                        <p:cTn id="79" dur="5000"/>
                                        <p:tgtEl>
                                          <p:spTgt spid="69"/>
                                        </p:tgtEl>
                                      </p:cBhvr>
                                    </p:animEffect>
                                  </p:childTnLst>
                                </p:cTn>
                              </p:par>
                              <p:par>
                                <p:cTn id="80" presetID="64" presetClass="path" presetSubtype="0" repeatCount="indefinite" accel="50000" decel="50000" fill="hold" grpId="1" nodeType="withEffect">
                                  <p:stCondLst>
                                    <p:cond delay="0"/>
                                  </p:stCondLst>
                                  <p:childTnLst>
                                    <p:animMotion origin="layout" path="M 4.6875E-6 -0.01123 L -0.00037 -0.15999 " pathEditMode="relative" rAng="0" ptsTypes="AA">
                                      <p:cBhvr>
                                        <p:cTn id="81" dur="5000" fill="hold"/>
                                        <p:tgtEl>
                                          <p:spTgt spid="69"/>
                                        </p:tgtEl>
                                        <p:attrNameLst>
                                          <p:attrName>ppt_x</p:attrName>
                                          <p:attrName>ppt_y</p:attrName>
                                        </p:attrNameLst>
                                      </p:cBhvr>
                                      <p:rCtr x="-24" y="-7438"/>
                                    </p:animMotion>
                                  </p:childTnLst>
                                </p:cTn>
                              </p:par>
                              <p:par>
                                <p:cTn id="82" presetID="10" presetClass="exit" presetSubtype="0" repeatCount="indefinite" fill="hold" grpId="2" nodeType="withEffect">
                                  <p:stCondLst>
                                    <p:cond delay="0"/>
                                  </p:stCondLst>
                                  <p:childTnLst>
                                    <p:animEffect transition="out" filter="fade">
                                      <p:cBhvr>
                                        <p:cTn id="83" dur="5000"/>
                                        <p:tgtEl>
                                          <p:spTgt spid="69"/>
                                        </p:tgtEl>
                                      </p:cBhvr>
                                    </p:animEffect>
                                    <p:set>
                                      <p:cBhvr>
                                        <p:cTn id="84" dur="1" fill="hold">
                                          <p:stCondLst>
                                            <p:cond delay="4999"/>
                                          </p:stCondLst>
                                        </p:cTn>
                                        <p:tgtEl>
                                          <p:spTgt spid="69"/>
                                        </p:tgtEl>
                                        <p:attrNameLst>
                                          <p:attrName>style.visibility</p:attrName>
                                        </p:attrNameLst>
                                      </p:cBhvr>
                                      <p:to>
                                        <p:strVal val="hidden"/>
                                      </p:to>
                                    </p:set>
                                  </p:childTnLst>
                                </p:cTn>
                              </p:par>
                              <p:par>
                                <p:cTn id="85" presetID="10" presetClass="entr" presetSubtype="0" repeatCount="indefinite"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fade">
                                      <p:cBhvr>
                                        <p:cTn id="87" dur="5000"/>
                                        <p:tgtEl>
                                          <p:spTgt spid="70"/>
                                        </p:tgtEl>
                                      </p:cBhvr>
                                    </p:animEffect>
                                  </p:childTnLst>
                                </p:cTn>
                              </p:par>
                              <p:par>
                                <p:cTn id="88" presetID="63" presetClass="path" presetSubtype="0" repeatCount="indefinite" accel="50000" decel="50000" fill="hold" grpId="1" nodeType="withEffect">
                                  <p:stCondLst>
                                    <p:cond delay="0"/>
                                  </p:stCondLst>
                                  <p:childTnLst>
                                    <p:animMotion origin="layout" path="M 0.00268 0.00244 L 0.26416 0.00065 " pathEditMode="relative" rAng="0" ptsTypes="AA">
                                      <p:cBhvr>
                                        <p:cTn id="89" dur="5000" fill="hold"/>
                                        <p:tgtEl>
                                          <p:spTgt spid="70"/>
                                        </p:tgtEl>
                                        <p:attrNameLst>
                                          <p:attrName>ppt_x</p:attrName>
                                          <p:attrName>ppt_y</p:attrName>
                                        </p:attrNameLst>
                                      </p:cBhvr>
                                      <p:rCtr x="13074" y="-98"/>
                                    </p:animMotion>
                                  </p:childTnLst>
                                </p:cTn>
                              </p:par>
                              <p:par>
                                <p:cTn id="90" presetID="10" presetClass="exit" presetSubtype="0" repeatCount="indefinite" fill="hold" grpId="2" nodeType="withEffect">
                                  <p:stCondLst>
                                    <p:cond delay="0"/>
                                  </p:stCondLst>
                                  <p:childTnLst>
                                    <p:animEffect transition="out" filter="fade">
                                      <p:cBhvr>
                                        <p:cTn id="91" dur="5000"/>
                                        <p:tgtEl>
                                          <p:spTgt spid="70"/>
                                        </p:tgtEl>
                                      </p:cBhvr>
                                    </p:animEffect>
                                    <p:set>
                                      <p:cBhvr>
                                        <p:cTn id="92" dur="1" fill="hold">
                                          <p:stCondLst>
                                            <p:cond delay="4999"/>
                                          </p:stCondLst>
                                        </p:cTn>
                                        <p:tgtEl>
                                          <p:spTgt spid="70"/>
                                        </p:tgtEl>
                                        <p:attrNameLst>
                                          <p:attrName>style.visibility</p:attrName>
                                        </p:attrNameLst>
                                      </p:cBhvr>
                                      <p:to>
                                        <p:strVal val="hidden"/>
                                      </p:to>
                                    </p:set>
                                  </p:childTnLst>
                                </p:cTn>
                              </p:par>
                              <p:par>
                                <p:cTn id="93" presetID="10" presetClass="entr" presetSubtype="0" repeatCount="indefinite" fill="hold" grpId="0" nodeType="withEffect">
                                  <p:stCondLst>
                                    <p:cond delay="0"/>
                                  </p:stCondLst>
                                  <p:childTnLst>
                                    <p:set>
                                      <p:cBhvr>
                                        <p:cTn id="94" dur="1" fill="hold">
                                          <p:stCondLst>
                                            <p:cond delay="0"/>
                                          </p:stCondLst>
                                        </p:cTn>
                                        <p:tgtEl>
                                          <p:spTgt spid="71"/>
                                        </p:tgtEl>
                                        <p:attrNameLst>
                                          <p:attrName>style.visibility</p:attrName>
                                        </p:attrNameLst>
                                      </p:cBhvr>
                                      <p:to>
                                        <p:strVal val="visible"/>
                                      </p:to>
                                    </p:set>
                                    <p:animEffect transition="in" filter="fade">
                                      <p:cBhvr>
                                        <p:cTn id="95" dur="5000"/>
                                        <p:tgtEl>
                                          <p:spTgt spid="71"/>
                                        </p:tgtEl>
                                      </p:cBhvr>
                                    </p:animEffect>
                                  </p:childTnLst>
                                </p:cTn>
                              </p:par>
                              <p:par>
                                <p:cTn id="96" presetID="42" presetClass="path" presetSubtype="0" repeatCount="indefinite" accel="50000" decel="50000" fill="hold" grpId="1" nodeType="withEffect">
                                  <p:stCondLst>
                                    <p:cond delay="0"/>
                                  </p:stCondLst>
                                  <p:childTnLst>
                                    <p:animMotion origin="layout" path="M 2.5E-6 -1.71875E-6 L -0.00012 0.04932 " pathEditMode="relative" rAng="0" ptsTypes="AA">
                                      <p:cBhvr>
                                        <p:cTn id="97" dur="5000" fill="hold"/>
                                        <p:tgtEl>
                                          <p:spTgt spid="71"/>
                                        </p:tgtEl>
                                        <p:attrNameLst>
                                          <p:attrName>ppt_x</p:attrName>
                                          <p:attrName>ppt_y</p:attrName>
                                        </p:attrNameLst>
                                      </p:cBhvr>
                                      <p:rCtr x="-12" y="2458"/>
                                    </p:animMotion>
                                  </p:childTnLst>
                                </p:cTn>
                              </p:par>
                              <p:par>
                                <p:cTn id="98" presetID="10" presetClass="exit" presetSubtype="0" repeatCount="indefinite" fill="hold" grpId="2" nodeType="withEffect">
                                  <p:stCondLst>
                                    <p:cond delay="0"/>
                                  </p:stCondLst>
                                  <p:childTnLst>
                                    <p:animEffect transition="out" filter="fade">
                                      <p:cBhvr>
                                        <p:cTn id="99" dur="5000"/>
                                        <p:tgtEl>
                                          <p:spTgt spid="71"/>
                                        </p:tgtEl>
                                      </p:cBhvr>
                                    </p:animEffect>
                                    <p:set>
                                      <p:cBhvr>
                                        <p:cTn id="100" dur="1" fill="hold">
                                          <p:stCondLst>
                                            <p:cond delay="4999"/>
                                          </p:stCondLst>
                                        </p:cTn>
                                        <p:tgtEl>
                                          <p:spTgt spid="71"/>
                                        </p:tgtEl>
                                        <p:attrNameLst>
                                          <p:attrName>style.visibility</p:attrName>
                                        </p:attrNameLst>
                                      </p:cBhvr>
                                      <p:to>
                                        <p:strVal val="hidden"/>
                                      </p:to>
                                    </p:set>
                                  </p:childTnLst>
                                </p:cTn>
                              </p:par>
                              <p:par>
                                <p:cTn id="101" presetID="10" presetClass="entr" presetSubtype="0" repeatCount="indefinite" fill="hold" grpId="0" nodeType="withEffect">
                                  <p:stCondLst>
                                    <p:cond delay="0"/>
                                  </p:stCondLst>
                                  <p:childTnLst>
                                    <p:set>
                                      <p:cBhvr>
                                        <p:cTn id="102" dur="1" fill="hold">
                                          <p:stCondLst>
                                            <p:cond delay="0"/>
                                          </p:stCondLst>
                                        </p:cTn>
                                        <p:tgtEl>
                                          <p:spTgt spid="72"/>
                                        </p:tgtEl>
                                        <p:attrNameLst>
                                          <p:attrName>style.visibility</p:attrName>
                                        </p:attrNameLst>
                                      </p:cBhvr>
                                      <p:to>
                                        <p:strVal val="visible"/>
                                      </p:to>
                                    </p:set>
                                    <p:animEffect transition="in" filter="fade">
                                      <p:cBhvr>
                                        <p:cTn id="103" dur="5000"/>
                                        <p:tgtEl>
                                          <p:spTgt spid="72"/>
                                        </p:tgtEl>
                                      </p:cBhvr>
                                    </p:animEffect>
                                  </p:childTnLst>
                                </p:cTn>
                              </p:par>
                              <p:par>
                                <p:cTn id="104" presetID="42" presetClass="path" presetSubtype="0" repeatCount="indefinite" accel="50000" decel="50000" fill="hold" grpId="1" nodeType="withEffect">
                                  <p:stCondLst>
                                    <p:cond delay="0"/>
                                  </p:stCondLst>
                                  <p:childTnLst>
                                    <p:animMotion origin="layout" path="M 3.63281E-6 -2.08333E-6 L 0.00061 0.04362 " pathEditMode="relative" rAng="0" ptsTypes="AA">
                                      <p:cBhvr>
                                        <p:cTn id="105" dur="5000" fill="hold"/>
                                        <p:tgtEl>
                                          <p:spTgt spid="72"/>
                                        </p:tgtEl>
                                        <p:attrNameLst>
                                          <p:attrName>ppt_x</p:attrName>
                                          <p:attrName>ppt_y</p:attrName>
                                        </p:attrNameLst>
                                      </p:cBhvr>
                                      <p:rCtr x="24" y="2181"/>
                                    </p:animMotion>
                                  </p:childTnLst>
                                </p:cTn>
                              </p:par>
                              <p:par>
                                <p:cTn id="106" presetID="10" presetClass="exit" presetSubtype="0" repeatCount="indefinite" fill="hold" grpId="2" nodeType="withEffect">
                                  <p:stCondLst>
                                    <p:cond delay="0"/>
                                  </p:stCondLst>
                                  <p:childTnLst>
                                    <p:animEffect transition="out" filter="fade">
                                      <p:cBhvr>
                                        <p:cTn id="107" dur="5000"/>
                                        <p:tgtEl>
                                          <p:spTgt spid="72"/>
                                        </p:tgtEl>
                                      </p:cBhvr>
                                    </p:animEffect>
                                    <p:set>
                                      <p:cBhvr>
                                        <p:cTn id="108" dur="1" fill="hold">
                                          <p:stCondLst>
                                            <p:cond delay="4999"/>
                                          </p:stCondLst>
                                        </p:cTn>
                                        <p:tgtEl>
                                          <p:spTgt spid="72"/>
                                        </p:tgtEl>
                                        <p:attrNameLst>
                                          <p:attrName>style.visibility</p:attrName>
                                        </p:attrNameLst>
                                      </p:cBhvr>
                                      <p:to>
                                        <p:strVal val="hidden"/>
                                      </p:to>
                                    </p:set>
                                  </p:childTnLst>
                                </p:cTn>
                              </p:par>
                              <p:par>
                                <p:cTn id="109" presetID="10" presetClass="entr" presetSubtype="0" repeatCount="indefinite" fill="hold" grpId="0" nodeType="withEffect">
                                  <p:stCondLst>
                                    <p:cond delay="0"/>
                                  </p:stCondLst>
                                  <p:childTnLst>
                                    <p:set>
                                      <p:cBhvr>
                                        <p:cTn id="110" dur="1" fill="hold">
                                          <p:stCondLst>
                                            <p:cond delay="0"/>
                                          </p:stCondLst>
                                        </p:cTn>
                                        <p:tgtEl>
                                          <p:spTgt spid="75"/>
                                        </p:tgtEl>
                                        <p:attrNameLst>
                                          <p:attrName>style.visibility</p:attrName>
                                        </p:attrNameLst>
                                      </p:cBhvr>
                                      <p:to>
                                        <p:strVal val="visible"/>
                                      </p:to>
                                    </p:set>
                                    <p:animEffect transition="in" filter="fade">
                                      <p:cBhvr>
                                        <p:cTn id="111" dur="5000"/>
                                        <p:tgtEl>
                                          <p:spTgt spid="75"/>
                                        </p:tgtEl>
                                      </p:cBhvr>
                                    </p:animEffect>
                                  </p:childTnLst>
                                </p:cTn>
                              </p:par>
                              <p:par>
                                <p:cTn id="112" presetID="64" presetClass="path" presetSubtype="0" repeatCount="indefinite" accel="50000" decel="50000" fill="hold" grpId="1" nodeType="withEffect">
                                  <p:stCondLst>
                                    <p:cond delay="0"/>
                                  </p:stCondLst>
                                  <p:childTnLst>
                                    <p:animMotion origin="layout" path="M -0.00073 -0.00456 L 6.25E-7 -0.04313 " pathEditMode="relative" rAng="0" ptsTypes="AA">
                                      <p:cBhvr>
                                        <p:cTn id="113" dur="5000" fill="hold"/>
                                        <p:tgtEl>
                                          <p:spTgt spid="75"/>
                                        </p:tgtEl>
                                        <p:attrNameLst>
                                          <p:attrName>ppt_x</p:attrName>
                                          <p:attrName>ppt_y</p:attrName>
                                        </p:attrNameLst>
                                      </p:cBhvr>
                                      <p:rCtr x="37" y="-1937"/>
                                    </p:animMotion>
                                  </p:childTnLst>
                                </p:cTn>
                              </p:par>
                              <p:par>
                                <p:cTn id="114" presetID="10" presetClass="exit" presetSubtype="0" repeatCount="indefinite" fill="hold" grpId="2" nodeType="withEffect">
                                  <p:stCondLst>
                                    <p:cond delay="0"/>
                                  </p:stCondLst>
                                  <p:childTnLst>
                                    <p:animEffect transition="out" filter="fade">
                                      <p:cBhvr>
                                        <p:cTn id="115" dur="5000"/>
                                        <p:tgtEl>
                                          <p:spTgt spid="75"/>
                                        </p:tgtEl>
                                      </p:cBhvr>
                                    </p:animEffect>
                                    <p:set>
                                      <p:cBhvr>
                                        <p:cTn id="116" dur="1" fill="hold">
                                          <p:stCondLst>
                                            <p:cond delay="4999"/>
                                          </p:stCondLst>
                                        </p:cTn>
                                        <p:tgtEl>
                                          <p:spTgt spid="75"/>
                                        </p:tgtEl>
                                        <p:attrNameLst>
                                          <p:attrName>style.visibility</p:attrName>
                                        </p:attrNameLst>
                                      </p:cBhvr>
                                      <p:to>
                                        <p:strVal val="hidden"/>
                                      </p:to>
                                    </p:set>
                                  </p:childTnLst>
                                </p:cTn>
                              </p:par>
                              <p:par>
                                <p:cTn id="117" presetID="10" presetClass="entr" presetSubtype="0" repeatCount="indefinite" fill="hold" grpId="0" nodeType="withEffect">
                                  <p:stCondLst>
                                    <p:cond delay="0"/>
                                  </p:stCondLst>
                                  <p:childTnLst>
                                    <p:set>
                                      <p:cBhvr>
                                        <p:cTn id="118" dur="1" fill="hold">
                                          <p:stCondLst>
                                            <p:cond delay="0"/>
                                          </p:stCondLst>
                                        </p:cTn>
                                        <p:tgtEl>
                                          <p:spTgt spid="73"/>
                                        </p:tgtEl>
                                        <p:attrNameLst>
                                          <p:attrName>style.visibility</p:attrName>
                                        </p:attrNameLst>
                                      </p:cBhvr>
                                      <p:to>
                                        <p:strVal val="visible"/>
                                      </p:to>
                                    </p:set>
                                    <p:animEffect transition="in" filter="fade">
                                      <p:cBhvr>
                                        <p:cTn id="119" dur="5000"/>
                                        <p:tgtEl>
                                          <p:spTgt spid="73"/>
                                        </p:tgtEl>
                                      </p:cBhvr>
                                    </p:animEffect>
                                  </p:childTnLst>
                                </p:cTn>
                              </p:par>
                              <p:par>
                                <p:cTn id="120" presetID="42" presetClass="path" presetSubtype="0" repeatCount="indefinite" accel="50000" decel="50000" fill="hold" grpId="1" nodeType="withEffect">
                                  <p:stCondLst>
                                    <p:cond delay="0"/>
                                  </p:stCondLst>
                                  <p:childTnLst>
                                    <p:animMotion origin="layout" path="M -3.125E-6 2.08333E-6 L -3.125E-6 0.05127 " pathEditMode="relative" rAng="0" ptsTypes="AA">
                                      <p:cBhvr>
                                        <p:cTn id="121" dur="5000" fill="hold"/>
                                        <p:tgtEl>
                                          <p:spTgt spid="73"/>
                                        </p:tgtEl>
                                        <p:attrNameLst>
                                          <p:attrName>ppt_x</p:attrName>
                                          <p:attrName>ppt_y</p:attrName>
                                        </p:attrNameLst>
                                      </p:cBhvr>
                                      <p:rCtr x="0" y="2555"/>
                                    </p:animMotion>
                                  </p:childTnLst>
                                </p:cTn>
                              </p:par>
                              <p:par>
                                <p:cTn id="122" presetID="10" presetClass="exit" presetSubtype="0" repeatCount="indefinite" fill="hold" grpId="2" nodeType="withEffect">
                                  <p:stCondLst>
                                    <p:cond delay="0"/>
                                  </p:stCondLst>
                                  <p:childTnLst>
                                    <p:animEffect transition="out" filter="fade">
                                      <p:cBhvr>
                                        <p:cTn id="123" dur="5000"/>
                                        <p:tgtEl>
                                          <p:spTgt spid="73"/>
                                        </p:tgtEl>
                                      </p:cBhvr>
                                    </p:animEffect>
                                    <p:set>
                                      <p:cBhvr>
                                        <p:cTn id="124" dur="1" fill="hold">
                                          <p:stCondLst>
                                            <p:cond delay="4999"/>
                                          </p:stCondLst>
                                        </p:cTn>
                                        <p:tgtEl>
                                          <p:spTgt spid="73"/>
                                        </p:tgtEl>
                                        <p:attrNameLst>
                                          <p:attrName>style.visibility</p:attrName>
                                        </p:attrNameLst>
                                      </p:cBhvr>
                                      <p:to>
                                        <p:strVal val="hidden"/>
                                      </p:to>
                                    </p:set>
                                  </p:childTnLst>
                                </p:cTn>
                              </p:par>
                              <p:par>
                                <p:cTn id="125" presetID="1" presetClass="mediacall" presetSubtype="0" fill="hold" nodeType="withEffect">
                                  <p:stCondLst>
                                    <p:cond delay="0"/>
                                  </p:stCondLst>
                                  <p:childTnLst>
                                    <p:cmd type="call" cmd="playFrom(0.0)">
                                      <p:cBhvr>
                                        <p:cTn id="126" dur="100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7" repeatCount="indefinite" fill="hold" display="0">
                  <p:stCondLst>
                    <p:cond delay="indefinite"/>
                  </p:stCondLst>
                </p:cTn>
                <p:tgtEl>
                  <p:spTgt spid="10"/>
                </p:tgtEl>
              </p:cMediaNode>
            </p:video>
          </p:childTnLst>
        </p:cTn>
      </p:par>
    </p:tnLst>
    <p:bldLst>
      <p:bldP spid="65" grpId="0" animBg="1"/>
      <p:bldP spid="65" grpId="1" animBg="1"/>
      <p:bldP spid="65" grpId="2" animBg="1"/>
      <p:bldP spid="66" grpId="0" animBg="1"/>
      <p:bldP spid="66" grpId="1" animBg="1"/>
      <p:bldP spid="66" grpId="2" animBg="1"/>
      <p:bldP spid="67" grpId="0" animBg="1"/>
      <p:bldP spid="67" grpId="1" animBg="1"/>
      <p:bldP spid="67" grpId="2" animBg="1"/>
      <p:bldP spid="68" grpId="0" animBg="1"/>
      <p:bldP spid="68" grpId="1" animBg="1"/>
      <p:bldP spid="68" grpId="2" animBg="1"/>
      <p:bldP spid="69" grpId="0" animBg="1"/>
      <p:bldP spid="69" grpId="1" animBg="1"/>
      <p:bldP spid="69" grpId="2" animBg="1"/>
      <p:bldP spid="70" grpId="0" animBg="1"/>
      <p:bldP spid="70" grpId="1" animBg="1"/>
      <p:bldP spid="70" grpId="2" animBg="1"/>
      <p:bldP spid="71" grpId="0" animBg="1"/>
      <p:bldP spid="71" grpId="1" animBg="1"/>
      <p:bldP spid="71" grpId="2" animBg="1"/>
      <p:bldP spid="72" grpId="0" animBg="1"/>
      <p:bldP spid="72" grpId="1" animBg="1"/>
      <p:bldP spid="72" grpId="2" animBg="1"/>
      <p:bldP spid="73" grpId="0" animBg="1"/>
      <p:bldP spid="73" grpId="1" animBg="1"/>
      <p:bldP spid="73" grpId="2" animBg="1"/>
      <p:bldP spid="74" grpId="0" animBg="1"/>
      <p:bldP spid="74" grpId="1" animBg="1"/>
      <p:bldP spid="74" grpId="2" animBg="1"/>
      <p:bldP spid="75" grpId="0" animBg="1"/>
      <p:bldP spid="75" grpId="1" animBg="1"/>
      <p:bldP spid="75" grpId="2" animBg="1"/>
      <p:bldP spid="76" grpId="0" animBg="1"/>
      <p:bldP spid="76" grpId="1" animBg="1"/>
      <p:bldP spid="76" grpId="2" animBg="1"/>
      <p:bldP spid="77" grpId="0" animBg="1"/>
      <p:bldP spid="77" grpId="1" animBg="1"/>
      <p:bldP spid="77" grpId="2" animBg="1"/>
      <p:bldP spid="78" grpId="0" animBg="1"/>
      <p:bldP spid="78" grpId="1" animBg="1"/>
      <p:bldP spid="78" grpId="2" animBg="1"/>
      <p:bldP spid="79" grpId="0" animBg="1"/>
      <p:bldP spid="79" grpId="1" animBg="1"/>
      <p:bldP spid="79"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163" y="1781175"/>
            <a:ext cx="755967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7799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8"/>
          <p:cNvSpPr>
            <a:spLocks noGrp="1" noChangeArrowheads="1"/>
          </p:cNvSpPr>
          <p:nvPr>
            <p:ph type="ctrTitle"/>
          </p:nvPr>
        </p:nvSpPr>
        <p:spPr bwMode="auto">
          <a:xfrm>
            <a:off x="395288" y="1916113"/>
            <a:ext cx="8061325" cy="230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pl-PL" altLang="pl-PL" sz="4000" b="1" dirty="0" smtClean="0"/>
              <a:t>Bezpieczeństwo?</a:t>
            </a:r>
            <a:br>
              <a:rPr lang="pl-PL" altLang="pl-PL" sz="4000" b="1" dirty="0" smtClean="0"/>
            </a:br>
            <a:r>
              <a:rPr lang="pl-PL" altLang="pl-PL" sz="4000" b="1" dirty="0" smtClean="0"/>
              <a:t>Jesteśmy na bieżąco.</a:t>
            </a:r>
            <a:br>
              <a:rPr lang="pl-PL" altLang="pl-PL" sz="4000" b="1" dirty="0" smtClean="0"/>
            </a:br>
            <a:endParaRPr lang="pl-PL" altLang="pl-PL" sz="4000" b="1" dirty="0"/>
          </a:p>
        </p:txBody>
      </p:sp>
    </p:spTree>
    <p:extLst>
      <p:ext uri="{BB962C8B-B14F-4D97-AF65-F5344CB8AC3E}">
        <p14:creationId xmlns:p14="http://schemas.microsoft.com/office/powerpoint/2010/main" val="17593399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34944"/>
            <a:ext cx="7020272" cy="657752"/>
          </a:xfrm>
        </p:spPr>
        <p:txBody>
          <a:bodyPr/>
          <a:lstStyle/>
          <a:p>
            <a:pPr algn="l"/>
            <a:r>
              <a:rPr lang="pl-PL" sz="3600" dirty="0">
                <a:latin typeface="Calibri Light" panose="020F0302020204030204" pitchFamily="34" charset="0"/>
                <a:cs typeface="Calibri Light" panose="020F0302020204030204" pitchFamily="34" charset="0"/>
              </a:rPr>
              <a:t>Dawno, dawno temu … w </a:t>
            </a:r>
            <a:r>
              <a:rPr lang="pl-PL" sz="3600" dirty="0" smtClean="0">
                <a:latin typeface="Calibri Light" panose="020F0302020204030204" pitchFamily="34" charset="0"/>
                <a:cs typeface="Calibri Light" panose="020F0302020204030204" pitchFamily="34" charset="0"/>
              </a:rPr>
              <a:t>1995 </a:t>
            </a:r>
            <a:r>
              <a:rPr lang="pl-PL" sz="3600" dirty="0">
                <a:latin typeface="Calibri Light" panose="020F0302020204030204" pitchFamily="34" charset="0"/>
                <a:cs typeface="Calibri Light" panose="020F0302020204030204" pitchFamily="34" charset="0"/>
              </a:rPr>
              <a:t>roku</a:t>
            </a:r>
          </a:p>
        </p:txBody>
      </p:sp>
      <p:pic>
        <p:nvPicPr>
          <p:cNvPr id="4" name="Symbol zastępczy zawartości 3"/>
          <p:cNvPicPr>
            <a:picLocks noGrp="1" noChangeAspect="1"/>
          </p:cNvPicPr>
          <p:nvPr>
            <p:ph idx="1"/>
          </p:nvPr>
        </p:nvPicPr>
        <p:blipFill rotWithShape="1">
          <a:blip r:embed="rId3">
            <a:extLst>
              <a:ext uri="{28A0092B-C50C-407E-A947-70E740481C1C}">
                <a14:useLocalDpi xmlns:a14="http://schemas.microsoft.com/office/drawing/2010/main" val="0"/>
              </a:ext>
            </a:extLst>
          </a:blip>
          <a:srcRect r="23265" b="24854"/>
          <a:stretch/>
        </p:blipFill>
        <p:spPr>
          <a:xfrm>
            <a:off x="683568" y="853034"/>
            <a:ext cx="7765785" cy="5384278"/>
          </a:xfrm>
        </p:spPr>
      </p:pic>
      <p:sp>
        <p:nvSpPr>
          <p:cNvPr id="3" name="Prostokąt 2">
            <a:extLst>
              <a:ext uri="{FF2B5EF4-FFF2-40B4-BE49-F238E27FC236}">
                <a16:creationId xmlns:a16="http://schemas.microsoft.com/office/drawing/2014/main" xmlns="" id="{78CD09FD-06CB-694D-91F2-30427087CB23}"/>
              </a:ext>
            </a:extLst>
          </p:cNvPr>
          <p:cNvSpPr/>
          <p:nvPr/>
        </p:nvSpPr>
        <p:spPr>
          <a:xfrm>
            <a:off x="1022836" y="2169752"/>
            <a:ext cx="7159256" cy="2800767"/>
          </a:xfrm>
          <a:prstGeom prst="rect">
            <a:avLst/>
          </a:prstGeom>
          <a:ln>
            <a:noFill/>
          </a:ln>
          <a:effectLst>
            <a:outerShdw blurRad="50800" dist="38100" dir="2700000" algn="tl" rotWithShape="0">
              <a:prstClr val="black">
                <a:alpha val="40000"/>
              </a:prstClr>
            </a:outerShdw>
          </a:effectLst>
        </p:spPr>
        <p:txBody>
          <a:bodyPr wrap="square">
            <a:spAutoFit/>
          </a:bodyPr>
          <a:lstStyle/>
          <a:p>
            <a:r>
              <a:rPr lang="pl-PL" altLang="pl-PL" sz="8800" dirty="0">
                <a:solidFill>
                  <a:srgbClr val="FF0000"/>
                </a:solidFill>
              </a:rPr>
              <a:t>To już przeszłość!</a:t>
            </a:r>
            <a:endParaRPr lang="pl-PL" sz="8800" dirty="0">
              <a:solidFill>
                <a:srgbClr val="FF0000"/>
              </a:solidFill>
            </a:endParaRPr>
          </a:p>
        </p:txBody>
      </p:sp>
    </p:spTree>
    <p:extLst>
      <p:ext uri="{BB962C8B-B14F-4D97-AF65-F5344CB8AC3E}">
        <p14:creationId xmlns:p14="http://schemas.microsoft.com/office/powerpoint/2010/main" val="164250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34944"/>
            <a:ext cx="7020272" cy="657752"/>
          </a:xfrm>
        </p:spPr>
        <p:txBody>
          <a:bodyPr/>
          <a:lstStyle/>
          <a:p>
            <a:pPr algn="l"/>
            <a:r>
              <a:rPr lang="pl-PL" sz="3600" dirty="0" smtClean="0"/>
              <a:t>Roof Master 1.7 - 2018</a:t>
            </a:r>
            <a:endParaRPr lang="pl-PL" sz="3600" dirty="0"/>
          </a:p>
        </p:txBody>
      </p:sp>
      <p:pic>
        <p:nvPicPr>
          <p:cNvPr id="5" name="Symbol zastępczy zawartości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705" t="9286" b="23640"/>
          <a:stretch/>
        </p:blipFill>
        <p:spPr>
          <a:xfrm>
            <a:off x="755576" y="1052736"/>
            <a:ext cx="8281936" cy="5345129"/>
          </a:xfrm>
        </p:spPr>
      </p:pic>
      <p:grpSp>
        <p:nvGrpSpPr>
          <p:cNvPr id="41" name="Grupa 40"/>
          <p:cNvGrpSpPr/>
          <p:nvPr/>
        </p:nvGrpSpPr>
        <p:grpSpPr>
          <a:xfrm>
            <a:off x="0" y="836712"/>
            <a:ext cx="2123728" cy="1080120"/>
            <a:chOff x="0" y="836712"/>
            <a:chExt cx="2123728" cy="1080120"/>
          </a:xfrm>
        </p:grpSpPr>
        <p:sp>
          <p:nvSpPr>
            <p:cNvPr id="16" name="pole tekstowe 15"/>
            <p:cNvSpPr txBox="1"/>
            <p:nvPr/>
          </p:nvSpPr>
          <p:spPr>
            <a:xfrm>
              <a:off x="0" y="836712"/>
              <a:ext cx="1835696" cy="461665"/>
            </a:xfrm>
            <a:prstGeom prst="rect">
              <a:avLst/>
            </a:prstGeom>
            <a:noFill/>
          </p:spPr>
          <p:txBody>
            <a:bodyPr wrap="square" rtlCol="0">
              <a:spAutoFit/>
            </a:bodyPr>
            <a:lstStyle/>
            <a:p>
              <a:r>
                <a:rPr lang="pl-PL" dirty="0" smtClean="0"/>
                <a:t>Zabezpieczenie przed urazami dłoni</a:t>
              </a:r>
              <a:endParaRPr lang="pl-PL" dirty="0"/>
            </a:p>
          </p:txBody>
        </p:sp>
        <p:sp>
          <p:nvSpPr>
            <p:cNvPr id="17" name="Elipsa 16"/>
            <p:cNvSpPr/>
            <p:nvPr/>
          </p:nvSpPr>
          <p:spPr bwMode="auto">
            <a:xfrm>
              <a:off x="1619672" y="1412776"/>
              <a:ext cx="504056" cy="504056"/>
            </a:xfrm>
            <a:prstGeom prst="ellipse">
              <a:avLst/>
            </a:prstGeom>
            <a:noFill/>
            <a:ln w="3810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pl-PL" sz="1200" b="1" i="0" u="none" strike="noStrike" cap="none" normalizeH="0" baseline="0" smtClean="0">
                <a:ln>
                  <a:noFill/>
                </a:ln>
                <a:solidFill>
                  <a:schemeClr val="tx1"/>
                </a:solidFill>
                <a:effectLst/>
                <a:latin typeface="Arial" charset="0"/>
              </a:endParaRPr>
            </a:p>
          </p:txBody>
        </p:sp>
        <p:cxnSp>
          <p:nvCxnSpPr>
            <p:cNvPr id="19" name="Łącznik prosty 18"/>
            <p:cNvCxnSpPr>
              <a:stCxn id="17" idx="1"/>
            </p:cNvCxnSpPr>
            <p:nvPr/>
          </p:nvCxnSpPr>
          <p:spPr bwMode="auto">
            <a:xfrm flipH="1" flipV="1">
              <a:off x="1547664" y="1340768"/>
              <a:ext cx="145825" cy="145825"/>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grpSp>
        <p:nvGrpSpPr>
          <p:cNvPr id="42" name="Grupa 41"/>
          <p:cNvGrpSpPr/>
          <p:nvPr/>
        </p:nvGrpSpPr>
        <p:grpSpPr>
          <a:xfrm>
            <a:off x="827584" y="2132856"/>
            <a:ext cx="2232248" cy="2837929"/>
            <a:chOff x="827584" y="2132856"/>
            <a:chExt cx="2232248" cy="2837929"/>
          </a:xfrm>
        </p:grpSpPr>
        <p:sp>
          <p:nvSpPr>
            <p:cNvPr id="8" name="Elipsa 7"/>
            <p:cNvSpPr/>
            <p:nvPr/>
          </p:nvSpPr>
          <p:spPr bwMode="auto">
            <a:xfrm rot="5400000">
              <a:off x="2123728" y="1988840"/>
              <a:ext cx="792088" cy="1080120"/>
            </a:xfrm>
            <a:prstGeom prst="ellipse">
              <a:avLst/>
            </a:prstGeom>
            <a:noFill/>
            <a:ln w="3810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pl-PL" sz="1200" b="1" i="0" u="none" strike="noStrike" cap="none" normalizeH="0" baseline="0" smtClean="0">
                <a:ln>
                  <a:noFill/>
                </a:ln>
                <a:solidFill>
                  <a:schemeClr val="tx1"/>
                </a:solidFill>
                <a:effectLst/>
                <a:latin typeface="Arial" charset="0"/>
              </a:endParaRPr>
            </a:p>
          </p:txBody>
        </p:sp>
        <p:sp>
          <p:nvSpPr>
            <p:cNvPr id="14" name="pole tekstowe 13"/>
            <p:cNvSpPr txBox="1"/>
            <p:nvPr/>
          </p:nvSpPr>
          <p:spPr>
            <a:xfrm>
              <a:off x="827584" y="4509120"/>
              <a:ext cx="1440160" cy="461665"/>
            </a:xfrm>
            <a:prstGeom prst="rect">
              <a:avLst/>
            </a:prstGeom>
            <a:noFill/>
          </p:spPr>
          <p:txBody>
            <a:bodyPr wrap="square" rtlCol="0">
              <a:spAutoFit/>
            </a:bodyPr>
            <a:lstStyle/>
            <a:p>
              <a:r>
                <a:rPr lang="pl-PL" dirty="0" smtClean="0"/>
                <a:t>Ochrona przed wypadnięciem</a:t>
              </a:r>
              <a:endParaRPr lang="pl-PL" dirty="0"/>
            </a:p>
          </p:txBody>
        </p:sp>
        <p:cxnSp>
          <p:nvCxnSpPr>
            <p:cNvPr id="21" name="Łącznik prosty 20"/>
            <p:cNvCxnSpPr>
              <a:stCxn id="8" idx="5"/>
              <a:endCxn id="14" idx="0"/>
            </p:cNvCxnSpPr>
            <p:nvPr/>
          </p:nvCxnSpPr>
          <p:spPr bwMode="auto">
            <a:xfrm flipH="1">
              <a:off x="1547664" y="2808945"/>
              <a:ext cx="590228" cy="1700175"/>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grpSp>
        <p:nvGrpSpPr>
          <p:cNvPr id="44" name="Grupa 43"/>
          <p:cNvGrpSpPr/>
          <p:nvPr/>
        </p:nvGrpSpPr>
        <p:grpSpPr>
          <a:xfrm>
            <a:off x="2483768" y="1052736"/>
            <a:ext cx="2952328" cy="2693913"/>
            <a:chOff x="2483768" y="1052736"/>
            <a:chExt cx="2952328" cy="2693913"/>
          </a:xfrm>
        </p:grpSpPr>
        <p:sp>
          <p:nvSpPr>
            <p:cNvPr id="7" name="Elipsa 6"/>
            <p:cNvSpPr/>
            <p:nvPr/>
          </p:nvSpPr>
          <p:spPr bwMode="auto">
            <a:xfrm>
              <a:off x="2483768" y="1052736"/>
              <a:ext cx="1512168" cy="2520280"/>
            </a:xfrm>
            <a:prstGeom prst="ellipse">
              <a:avLst/>
            </a:prstGeom>
            <a:noFill/>
            <a:ln w="3810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pl-PL" sz="1200" b="1" i="0" u="none" strike="noStrike" cap="none" normalizeH="0" baseline="0" smtClean="0">
                <a:ln>
                  <a:noFill/>
                </a:ln>
                <a:solidFill>
                  <a:schemeClr val="tx1"/>
                </a:solidFill>
                <a:effectLst/>
                <a:latin typeface="Arial" charset="0"/>
              </a:endParaRPr>
            </a:p>
          </p:txBody>
        </p:sp>
        <p:sp>
          <p:nvSpPr>
            <p:cNvPr id="13" name="pole tekstowe 12"/>
            <p:cNvSpPr txBox="1"/>
            <p:nvPr/>
          </p:nvSpPr>
          <p:spPr>
            <a:xfrm>
              <a:off x="4067944" y="3284984"/>
              <a:ext cx="1368152" cy="461665"/>
            </a:xfrm>
            <a:prstGeom prst="rect">
              <a:avLst/>
            </a:prstGeom>
            <a:noFill/>
          </p:spPr>
          <p:txBody>
            <a:bodyPr wrap="square" rtlCol="0">
              <a:spAutoFit/>
            </a:bodyPr>
            <a:lstStyle/>
            <a:p>
              <a:r>
                <a:rPr lang="pl-PL" dirty="0" smtClean="0"/>
                <a:t>Ochrona pleców</a:t>
              </a:r>
              <a:endParaRPr lang="pl-PL" dirty="0"/>
            </a:p>
          </p:txBody>
        </p:sp>
        <p:cxnSp>
          <p:nvCxnSpPr>
            <p:cNvPr id="24" name="Łącznik prosty 23"/>
            <p:cNvCxnSpPr>
              <a:endCxn id="7" idx="5"/>
            </p:cNvCxnSpPr>
            <p:nvPr/>
          </p:nvCxnSpPr>
          <p:spPr bwMode="auto">
            <a:xfrm flipH="1" flipV="1">
              <a:off x="3774484" y="3203930"/>
              <a:ext cx="653500" cy="297078"/>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grpSp>
        <p:nvGrpSpPr>
          <p:cNvPr id="46" name="Grupa 45"/>
          <p:cNvGrpSpPr/>
          <p:nvPr/>
        </p:nvGrpSpPr>
        <p:grpSpPr>
          <a:xfrm>
            <a:off x="107504" y="1556792"/>
            <a:ext cx="1440160" cy="2693913"/>
            <a:chOff x="107504" y="1556792"/>
            <a:chExt cx="1440160" cy="2693913"/>
          </a:xfrm>
        </p:grpSpPr>
        <p:sp>
          <p:nvSpPr>
            <p:cNvPr id="6" name="Elipsa 5"/>
            <p:cNvSpPr/>
            <p:nvPr/>
          </p:nvSpPr>
          <p:spPr bwMode="auto">
            <a:xfrm>
              <a:off x="755576" y="1556792"/>
              <a:ext cx="720080" cy="1944216"/>
            </a:xfrm>
            <a:prstGeom prst="ellipse">
              <a:avLst/>
            </a:prstGeom>
            <a:noFill/>
            <a:ln w="3810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pl-PL" sz="1200" b="1" i="0" u="none" strike="noStrike" cap="none" normalizeH="0" baseline="0" smtClean="0">
                <a:ln>
                  <a:noFill/>
                </a:ln>
                <a:solidFill>
                  <a:schemeClr val="tx1"/>
                </a:solidFill>
                <a:effectLst/>
                <a:latin typeface="Arial" charset="0"/>
              </a:endParaRPr>
            </a:p>
          </p:txBody>
        </p:sp>
        <p:sp>
          <p:nvSpPr>
            <p:cNvPr id="11" name="pole tekstowe 10"/>
            <p:cNvSpPr txBox="1"/>
            <p:nvPr/>
          </p:nvSpPr>
          <p:spPr>
            <a:xfrm>
              <a:off x="107504" y="3789040"/>
              <a:ext cx="1440160" cy="461665"/>
            </a:xfrm>
            <a:prstGeom prst="rect">
              <a:avLst/>
            </a:prstGeom>
            <a:noFill/>
          </p:spPr>
          <p:txBody>
            <a:bodyPr wrap="square" rtlCol="0">
              <a:spAutoFit/>
            </a:bodyPr>
            <a:lstStyle/>
            <a:p>
              <a:r>
                <a:rPr lang="pl-PL" dirty="0" smtClean="0"/>
                <a:t>Osłona przed </a:t>
              </a:r>
              <a:r>
                <a:rPr lang="pl-PL" dirty="0"/>
                <a:t>wyrzutem skał</a:t>
              </a:r>
            </a:p>
          </p:txBody>
        </p:sp>
        <p:cxnSp>
          <p:nvCxnSpPr>
            <p:cNvPr id="26" name="Łącznik prosty 25"/>
            <p:cNvCxnSpPr>
              <a:stCxn id="11" idx="0"/>
              <a:endCxn id="6" idx="4"/>
            </p:cNvCxnSpPr>
            <p:nvPr/>
          </p:nvCxnSpPr>
          <p:spPr bwMode="auto">
            <a:xfrm flipV="1">
              <a:off x="827584" y="3501008"/>
              <a:ext cx="288032" cy="288032"/>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grpSp>
        <p:nvGrpSpPr>
          <p:cNvPr id="43" name="Grupa 42"/>
          <p:cNvGrpSpPr/>
          <p:nvPr/>
        </p:nvGrpSpPr>
        <p:grpSpPr>
          <a:xfrm>
            <a:off x="3635896" y="1268760"/>
            <a:ext cx="2123221" cy="618455"/>
            <a:chOff x="3419872" y="1298377"/>
            <a:chExt cx="2123221" cy="618455"/>
          </a:xfrm>
        </p:grpSpPr>
        <p:sp>
          <p:nvSpPr>
            <p:cNvPr id="9" name="Elipsa 8"/>
            <p:cNvSpPr/>
            <p:nvPr/>
          </p:nvSpPr>
          <p:spPr bwMode="auto">
            <a:xfrm>
              <a:off x="3419872" y="1412776"/>
              <a:ext cx="504056" cy="504056"/>
            </a:xfrm>
            <a:prstGeom prst="ellipse">
              <a:avLst/>
            </a:prstGeom>
            <a:noFill/>
            <a:ln w="3810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pl-PL" sz="1200" b="1" i="0" u="none" strike="noStrike" cap="none" normalizeH="0" baseline="0" smtClean="0">
                <a:ln>
                  <a:noFill/>
                </a:ln>
                <a:solidFill>
                  <a:schemeClr val="tx1"/>
                </a:solidFill>
                <a:effectLst/>
                <a:latin typeface="Arial" charset="0"/>
              </a:endParaRPr>
            </a:p>
          </p:txBody>
        </p:sp>
        <p:sp>
          <p:nvSpPr>
            <p:cNvPr id="12" name="pole tekstowe 11"/>
            <p:cNvSpPr txBox="1"/>
            <p:nvPr/>
          </p:nvSpPr>
          <p:spPr>
            <a:xfrm>
              <a:off x="4174941" y="1298377"/>
              <a:ext cx="1368152" cy="461665"/>
            </a:xfrm>
            <a:prstGeom prst="rect">
              <a:avLst/>
            </a:prstGeom>
            <a:noFill/>
          </p:spPr>
          <p:txBody>
            <a:bodyPr wrap="square" rtlCol="0">
              <a:spAutoFit/>
            </a:bodyPr>
            <a:lstStyle/>
            <a:p>
              <a:r>
                <a:rPr lang="pl-PL" dirty="0" smtClean="0"/>
                <a:t>Ochrona głowy operatora</a:t>
              </a:r>
              <a:endParaRPr lang="pl-PL" dirty="0"/>
            </a:p>
          </p:txBody>
        </p:sp>
        <p:cxnSp>
          <p:nvCxnSpPr>
            <p:cNvPr id="31" name="Łącznik prosty 30"/>
            <p:cNvCxnSpPr>
              <a:endCxn id="12" idx="1"/>
            </p:cNvCxnSpPr>
            <p:nvPr/>
          </p:nvCxnSpPr>
          <p:spPr bwMode="auto">
            <a:xfrm flipV="1">
              <a:off x="3923928" y="1529210"/>
              <a:ext cx="251013" cy="27582"/>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grpSp>
        <p:nvGrpSpPr>
          <p:cNvPr id="45" name="Grupa 44"/>
          <p:cNvGrpSpPr/>
          <p:nvPr/>
        </p:nvGrpSpPr>
        <p:grpSpPr>
          <a:xfrm>
            <a:off x="1691680" y="2996952"/>
            <a:ext cx="1512168" cy="1285111"/>
            <a:chOff x="1691680" y="2996952"/>
            <a:chExt cx="1512168" cy="1285111"/>
          </a:xfrm>
        </p:grpSpPr>
        <p:sp>
          <p:nvSpPr>
            <p:cNvPr id="10" name="Elipsa 9"/>
            <p:cNvSpPr/>
            <p:nvPr/>
          </p:nvSpPr>
          <p:spPr bwMode="auto">
            <a:xfrm rot="5400000">
              <a:off x="2303748" y="2816932"/>
              <a:ext cx="648072" cy="1008112"/>
            </a:xfrm>
            <a:prstGeom prst="ellipse">
              <a:avLst/>
            </a:prstGeom>
            <a:noFill/>
            <a:ln w="3810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pl-PL" sz="1200" b="1" i="0" u="none" strike="noStrike" cap="none" normalizeH="0" baseline="0" smtClean="0">
                <a:ln>
                  <a:noFill/>
                </a:ln>
                <a:solidFill>
                  <a:schemeClr val="tx1"/>
                </a:solidFill>
                <a:effectLst/>
                <a:latin typeface="Arial" charset="0"/>
              </a:endParaRPr>
            </a:p>
          </p:txBody>
        </p:sp>
        <p:sp>
          <p:nvSpPr>
            <p:cNvPr id="15" name="pole tekstowe 14"/>
            <p:cNvSpPr txBox="1"/>
            <p:nvPr/>
          </p:nvSpPr>
          <p:spPr>
            <a:xfrm>
              <a:off x="1691680" y="4005064"/>
              <a:ext cx="1512168" cy="276999"/>
            </a:xfrm>
            <a:prstGeom prst="rect">
              <a:avLst/>
            </a:prstGeom>
            <a:noFill/>
          </p:spPr>
          <p:txBody>
            <a:bodyPr wrap="square" rtlCol="0">
              <a:spAutoFit/>
            </a:bodyPr>
            <a:lstStyle/>
            <a:p>
              <a:r>
                <a:rPr lang="pl-PL" dirty="0" smtClean="0"/>
                <a:t>Osłona stóp</a:t>
              </a:r>
              <a:endParaRPr lang="pl-PL" dirty="0"/>
            </a:p>
          </p:txBody>
        </p:sp>
        <p:cxnSp>
          <p:nvCxnSpPr>
            <p:cNvPr id="37" name="Łącznik prosty 36"/>
            <p:cNvCxnSpPr>
              <a:stCxn id="15" idx="0"/>
            </p:cNvCxnSpPr>
            <p:nvPr/>
          </p:nvCxnSpPr>
          <p:spPr bwMode="auto">
            <a:xfrm flipV="1">
              <a:off x="2447764" y="3645024"/>
              <a:ext cx="36004" cy="360040"/>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grpSp>
        <p:nvGrpSpPr>
          <p:cNvPr id="4" name="Grupa 3"/>
          <p:cNvGrpSpPr/>
          <p:nvPr/>
        </p:nvGrpSpPr>
        <p:grpSpPr>
          <a:xfrm>
            <a:off x="3707904" y="2276872"/>
            <a:ext cx="3816424" cy="505866"/>
            <a:chOff x="3707904" y="2276872"/>
            <a:chExt cx="3816424" cy="505866"/>
          </a:xfrm>
        </p:grpSpPr>
        <p:sp>
          <p:nvSpPr>
            <p:cNvPr id="40" name="pole tekstowe 39"/>
            <p:cNvSpPr txBox="1"/>
            <p:nvPr/>
          </p:nvSpPr>
          <p:spPr>
            <a:xfrm>
              <a:off x="4788024" y="2276872"/>
              <a:ext cx="2736304" cy="461665"/>
            </a:xfrm>
            <a:prstGeom prst="rect">
              <a:avLst/>
            </a:prstGeom>
            <a:noFill/>
          </p:spPr>
          <p:txBody>
            <a:bodyPr wrap="square" rtlCol="0">
              <a:spAutoFit/>
            </a:bodyPr>
            <a:lstStyle/>
            <a:p>
              <a:pPr algn="l"/>
              <a:r>
                <a:rPr lang="pl-PL" dirty="0" smtClean="0"/>
                <a:t>Zdalne załączanie napięcia ze stanowiska kotwiarza</a:t>
              </a:r>
              <a:endParaRPr lang="pl-PL" dirty="0"/>
            </a:p>
          </p:txBody>
        </p:sp>
        <p:cxnSp>
          <p:nvCxnSpPr>
            <p:cNvPr id="30" name="Łącznik prosty 29"/>
            <p:cNvCxnSpPr>
              <a:endCxn id="40" idx="1"/>
            </p:cNvCxnSpPr>
            <p:nvPr/>
          </p:nvCxnSpPr>
          <p:spPr bwMode="auto">
            <a:xfrm flipV="1">
              <a:off x="3707904" y="2507705"/>
              <a:ext cx="1080120" cy="275033"/>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grpSp>
        <p:nvGrpSpPr>
          <p:cNvPr id="20" name="Grupa 19"/>
          <p:cNvGrpSpPr/>
          <p:nvPr/>
        </p:nvGrpSpPr>
        <p:grpSpPr>
          <a:xfrm>
            <a:off x="2915816" y="760167"/>
            <a:ext cx="2177492" cy="1156666"/>
            <a:chOff x="2915816" y="760167"/>
            <a:chExt cx="2177492" cy="1156666"/>
          </a:xfrm>
        </p:grpSpPr>
        <p:sp>
          <p:nvSpPr>
            <p:cNvPr id="32" name="pole tekstowe 6"/>
            <p:cNvSpPr txBox="1">
              <a:spLocks noChangeArrowheads="1"/>
            </p:cNvSpPr>
            <p:nvPr/>
          </p:nvSpPr>
          <p:spPr bwMode="auto">
            <a:xfrm>
              <a:off x="3366108" y="760167"/>
              <a:ext cx="1727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pl-PL" dirty="0" smtClean="0"/>
                <a:t>Chłodzenie operatora</a:t>
              </a:r>
              <a:endParaRPr lang="pl-PL" altLang="pl-PL" dirty="0"/>
            </a:p>
          </p:txBody>
        </p:sp>
        <p:cxnSp>
          <p:nvCxnSpPr>
            <p:cNvPr id="33" name="Łącznik prosty 32"/>
            <p:cNvCxnSpPr/>
            <p:nvPr/>
          </p:nvCxnSpPr>
          <p:spPr bwMode="auto">
            <a:xfrm flipV="1">
              <a:off x="2915816" y="1052736"/>
              <a:ext cx="936104" cy="864097"/>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grpSp>
        <p:nvGrpSpPr>
          <p:cNvPr id="39" name="Grupa 38"/>
          <p:cNvGrpSpPr/>
          <p:nvPr/>
        </p:nvGrpSpPr>
        <p:grpSpPr>
          <a:xfrm>
            <a:off x="3707904" y="1700808"/>
            <a:ext cx="3888432" cy="720082"/>
            <a:chOff x="3635896" y="2276872"/>
            <a:chExt cx="3888432" cy="720082"/>
          </a:xfrm>
        </p:grpSpPr>
        <p:sp>
          <p:nvSpPr>
            <p:cNvPr id="47" name="pole tekstowe 46"/>
            <p:cNvSpPr txBox="1"/>
            <p:nvPr/>
          </p:nvSpPr>
          <p:spPr>
            <a:xfrm>
              <a:off x="4788024" y="2276872"/>
              <a:ext cx="2736304" cy="461665"/>
            </a:xfrm>
            <a:prstGeom prst="rect">
              <a:avLst/>
            </a:prstGeom>
            <a:noFill/>
          </p:spPr>
          <p:txBody>
            <a:bodyPr wrap="square" rtlCol="0">
              <a:spAutoFit/>
            </a:bodyPr>
            <a:lstStyle/>
            <a:p>
              <a:pPr algn="l"/>
              <a:r>
                <a:rPr lang="pl-PL" dirty="0" smtClean="0"/>
                <a:t>Bezpieczne awaryjne opuszczanie stanowiska</a:t>
              </a:r>
              <a:endParaRPr lang="pl-PL" dirty="0"/>
            </a:p>
          </p:txBody>
        </p:sp>
        <p:cxnSp>
          <p:nvCxnSpPr>
            <p:cNvPr id="48" name="Łącznik prosty 47"/>
            <p:cNvCxnSpPr>
              <a:endCxn id="47" idx="1"/>
            </p:cNvCxnSpPr>
            <p:nvPr/>
          </p:nvCxnSpPr>
          <p:spPr bwMode="auto">
            <a:xfrm flipV="1">
              <a:off x="3635896" y="2507705"/>
              <a:ext cx="1152128" cy="489249"/>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28490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8"/>
          <p:cNvSpPr>
            <a:spLocks noGrp="1" noChangeArrowheads="1"/>
          </p:cNvSpPr>
          <p:nvPr>
            <p:ph type="ctrTitle"/>
          </p:nvPr>
        </p:nvSpPr>
        <p:spPr bwMode="auto">
          <a:xfrm>
            <a:off x="395288" y="1916113"/>
            <a:ext cx="8061325" cy="230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pl-PL" altLang="pl-PL" sz="4000" b="1" dirty="0" smtClean="0"/>
              <a:t>Dobrze założona kotew gwarancją bezpieczeństwa</a:t>
            </a:r>
            <a:endParaRPr lang="pl-PL" altLang="pl-PL" sz="4000" b="1" dirty="0"/>
          </a:p>
        </p:txBody>
      </p:sp>
      <p:pic>
        <p:nvPicPr>
          <p:cNvPr id="2" name="Obraz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264" y="4365104"/>
            <a:ext cx="2014942" cy="1934344"/>
          </a:xfrm>
          <a:prstGeom prst="rect">
            <a:avLst/>
          </a:prstGeom>
        </p:spPr>
      </p:pic>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944" y="4581128"/>
            <a:ext cx="3038475" cy="1504950"/>
          </a:xfrm>
          <a:prstGeom prst="rect">
            <a:avLst/>
          </a:prstGeom>
        </p:spPr>
      </p:pic>
    </p:spTree>
    <p:extLst>
      <p:ext uri="{BB962C8B-B14F-4D97-AF65-F5344CB8AC3E}">
        <p14:creationId xmlns:p14="http://schemas.microsoft.com/office/powerpoint/2010/main" val="10181814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Obraz 3"/>
          <p:cNvPicPr>
            <a:picLocks noChangeAspect="1"/>
          </p:cNvPicPr>
          <p:nvPr/>
        </p:nvPicPr>
        <p:blipFill>
          <a:blip r:embed="rId2" cstate="print">
            <a:extLst>
              <a:ext uri="{28A0092B-C50C-407E-A947-70E740481C1C}">
                <a14:useLocalDpi xmlns:a14="http://schemas.microsoft.com/office/drawing/2010/main" val="0"/>
              </a:ext>
            </a:extLst>
          </a:blip>
          <a:srcRect l="9668" r="9834"/>
          <a:stretch>
            <a:fillRect/>
          </a:stretch>
        </p:blipFill>
        <p:spPr bwMode="auto">
          <a:xfrm>
            <a:off x="1979613" y="1412875"/>
            <a:ext cx="5561012"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pole tekstowe 6"/>
          <p:cNvSpPr txBox="1">
            <a:spLocks noChangeArrowheads="1"/>
          </p:cNvSpPr>
          <p:nvPr/>
        </p:nvSpPr>
        <p:spPr bwMode="auto">
          <a:xfrm>
            <a:off x="539750" y="3141663"/>
            <a:ext cx="129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pl-PL"/>
              <a:t>Obrócona wieżyczka</a:t>
            </a:r>
          </a:p>
        </p:txBody>
      </p:sp>
      <p:sp>
        <p:nvSpPr>
          <p:cNvPr id="39941" name="pole tekstowe 6"/>
          <p:cNvSpPr txBox="1">
            <a:spLocks noChangeArrowheads="1"/>
          </p:cNvSpPr>
          <p:nvPr/>
        </p:nvSpPr>
        <p:spPr bwMode="auto">
          <a:xfrm>
            <a:off x="1476375" y="2276475"/>
            <a:ext cx="158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pl-PL"/>
              <a:t>Strzelec kleju</a:t>
            </a:r>
          </a:p>
        </p:txBody>
      </p:sp>
      <p:sp>
        <p:nvSpPr>
          <p:cNvPr id="39942" name="pole tekstowe 6"/>
          <p:cNvSpPr txBox="1">
            <a:spLocks noChangeArrowheads="1"/>
          </p:cNvSpPr>
          <p:nvPr/>
        </p:nvSpPr>
        <p:spPr bwMode="auto">
          <a:xfrm>
            <a:off x="4500563" y="981075"/>
            <a:ext cx="172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pl-PL" dirty="0"/>
              <a:t>Klimatyzacja w formie kurtyny</a:t>
            </a:r>
          </a:p>
        </p:txBody>
      </p:sp>
      <p:sp>
        <p:nvSpPr>
          <p:cNvPr id="39943" name="pole tekstowe 6"/>
          <p:cNvSpPr txBox="1">
            <a:spLocks noChangeArrowheads="1"/>
          </p:cNvSpPr>
          <p:nvPr/>
        </p:nvSpPr>
        <p:spPr bwMode="auto">
          <a:xfrm>
            <a:off x="5076825" y="5013325"/>
            <a:ext cx="14398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pl-PL"/>
              <a:t>Dodatkowe osłony</a:t>
            </a:r>
          </a:p>
        </p:txBody>
      </p:sp>
      <p:cxnSp>
        <p:nvCxnSpPr>
          <p:cNvPr id="39944" name="Łącznik prosty ze strzałką 2"/>
          <p:cNvCxnSpPr>
            <a:cxnSpLocks noChangeShapeType="1"/>
          </p:cNvCxnSpPr>
          <p:nvPr/>
        </p:nvCxnSpPr>
        <p:spPr bwMode="auto">
          <a:xfrm>
            <a:off x="2411413" y="2565400"/>
            <a:ext cx="576262" cy="358775"/>
          </a:xfrm>
          <a:prstGeom prst="straightConnector1">
            <a:avLst/>
          </a:prstGeom>
          <a:noFill/>
          <a:ln w="25400" algn="ctr">
            <a:solidFill>
              <a:schemeClr val="tx1"/>
            </a:solidFill>
            <a:round/>
            <a:headEnd type="stealth" w="med" len="lg"/>
            <a:tailEnd type="triangle" w="med" len="med"/>
          </a:ln>
          <a:extLst>
            <a:ext uri="{909E8E84-426E-40DD-AFC4-6F175D3DCCD1}">
              <a14:hiddenFill xmlns:a14="http://schemas.microsoft.com/office/drawing/2010/main">
                <a:noFill/>
              </a14:hiddenFill>
            </a:ext>
          </a:extLst>
        </p:spPr>
      </p:cxnSp>
      <p:cxnSp>
        <p:nvCxnSpPr>
          <p:cNvPr id="39945" name="Łącznik prosty ze strzałką 15"/>
          <p:cNvCxnSpPr>
            <a:cxnSpLocks noChangeShapeType="1"/>
          </p:cNvCxnSpPr>
          <p:nvPr/>
        </p:nvCxnSpPr>
        <p:spPr bwMode="auto">
          <a:xfrm>
            <a:off x="1692275" y="3500438"/>
            <a:ext cx="863600" cy="360362"/>
          </a:xfrm>
          <a:prstGeom prst="straightConnector1">
            <a:avLst/>
          </a:prstGeom>
          <a:noFill/>
          <a:ln w="25400" algn="ctr">
            <a:solidFill>
              <a:schemeClr val="tx1"/>
            </a:solidFill>
            <a:round/>
            <a:headEnd type="stealth" w="med" len="lg"/>
            <a:tailEnd type="triangle" w="med" len="med"/>
          </a:ln>
          <a:extLst>
            <a:ext uri="{909E8E84-426E-40DD-AFC4-6F175D3DCCD1}">
              <a14:hiddenFill xmlns:a14="http://schemas.microsoft.com/office/drawing/2010/main">
                <a:noFill/>
              </a14:hiddenFill>
            </a:ext>
          </a:extLst>
        </p:spPr>
      </p:cxnSp>
      <p:cxnSp>
        <p:nvCxnSpPr>
          <p:cNvPr id="39946" name="Łącznik prosty ze strzałką 20"/>
          <p:cNvCxnSpPr>
            <a:cxnSpLocks noChangeShapeType="1"/>
          </p:cNvCxnSpPr>
          <p:nvPr/>
        </p:nvCxnSpPr>
        <p:spPr bwMode="auto">
          <a:xfrm>
            <a:off x="4572000" y="4365625"/>
            <a:ext cx="936625" cy="647700"/>
          </a:xfrm>
          <a:prstGeom prst="straightConnector1">
            <a:avLst/>
          </a:prstGeom>
          <a:noFill/>
          <a:ln w="25400" algn="ctr">
            <a:solidFill>
              <a:schemeClr val="tx1"/>
            </a:solidFill>
            <a:round/>
            <a:headEnd type="stealth" w="med" len="lg"/>
            <a:tailEnd type="triangle" w="med" len="med"/>
          </a:ln>
          <a:extLst>
            <a:ext uri="{909E8E84-426E-40DD-AFC4-6F175D3DCCD1}">
              <a14:hiddenFill xmlns:a14="http://schemas.microsoft.com/office/drawing/2010/main">
                <a:noFill/>
              </a14:hiddenFill>
            </a:ext>
          </a:extLst>
        </p:spPr>
      </p:cxnSp>
      <p:cxnSp>
        <p:nvCxnSpPr>
          <p:cNvPr id="39947" name="Łącznik prosty ze strzałką 22"/>
          <p:cNvCxnSpPr>
            <a:cxnSpLocks noChangeShapeType="1"/>
          </p:cNvCxnSpPr>
          <p:nvPr/>
        </p:nvCxnSpPr>
        <p:spPr bwMode="auto">
          <a:xfrm flipV="1">
            <a:off x="4211638" y="1557338"/>
            <a:ext cx="865187" cy="431800"/>
          </a:xfrm>
          <a:prstGeom prst="straightConnector1">
            <a:avLst/>
          </a:prstGeom>
          <a:noFill/>
          <a:ln w="25400" algn="ctr">
            <a:solidFill>
              <a:schemeClr val="tx1"/>
            </a:solidFill>
            <a:round/>
            <a:headEnd type="stealth" w="med" len="lg"/>
            <a:tailEnd type="triangle" w="med" len="med"/>
          </a:ln>
          <a:extLst>
            <a:ext uri="{909E8E84-426E-40DD-AFC4-6F175D3DCCD1}">
              <a14:hiddenFill xmlns:a14="http://schemas.microsoft.com/office/drawing/2010/main">
                <a:noFill/>
              </a14:hiddenFill>
            </a:ext>
          </a:extLst>
        </p:spPr>
      </p:cxnSp>
      <p:sp>
        <p:nvSpPr>
          <p:cNvPr id="13" name="Tytuł 1"/>
          <p:cNvSpPr txBox="1">
            <a:spLocks/>
          </p:cNvSpPr>
          <p:nvPr/>
        </p:nvSpPr>
        <p:spPr>
          <a:xfrm>
            <a:off x="0" y="34944"/>
            <a:ext cx="7380312" cy="657752"/>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pl-PL" sz="3600" b="0" kern="0" smtClean="0"/>
              <a:t>Roof Master 1.7 – Nowa wieżyczka </a:t>
            </a:r>
            <a:endParaRPr lang="pl-PL" sz="3600" b="0" kern="0" dirty="0"/>
          </a:p>
        </p:txBody>
      </p:sp>
    </p:spTree>
    <p:extLst>
      <p:ext uri="{BB962C8B-B14F-4D97-AF65-F5344CB8AC3E}">
        <p14:creationId xmlns:p14="http://schemas.microsoft.com/office/powerpoint/2010/main" val="20913391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Symbol zastępczy zawartości 2"/>
          <p:cNvSpPr>
            <a:spLocks noGrp="1"/>
          </p:cNvSpPr>
          <p:nvPr>
            <p:ph idx="1"/>
          </p:nvPr>
        </p:nvSpPr>
        <p:spPr bwMode="auto">
          <a:xfrm>
            <a:off x="468313" y="1125538"/>
            <a:ext cx="8229600" cy="48244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Tx/>
              <a:buNone/>
            </a:pPr>
            <a:r>
              <a:rPr lang="pl-PL" altLang="pl-PL" sz="1600" b="1" smtClean="0"/>
              <a:t>Lista wprowadzonych głównych modernizacji i zmian w stosunku do obecnie stosowanego organu roboczego:</a:t>
            </a:r>
          </a:p>
          <a:p>
            <a:pPr marL="0" indent="0">
              <a:buFontTx/>
              <a:buNone/>
            </a:pPr>
            <a:r>
              <a:rPr lang="pl-PL" altLang="pl-PL" sz="1600" b="1" smtClean="0"/>
              <a:t> </a:t>
            </a:r>
          </a:p>
          <a:p>
            <a:pPr marL="0" indent="0">
              <a:buFontTx/>
              <a:buAutoNum type="arabicPeriod"/>
            </a:pPr>
            <a:r>
              <a:rPr lang="pl-PL" altLang="pl-PL" sz="1600" b="1" smtClean="0"/>
              <a:t>Wieżyczka kotwiąca została zastąpiona wersją „Roof Refferenced Mast”, która pozwala na stosowanie 2 długości żerdzi o długości 1350mm oraz 900mm bez konieczności stosowania „dopychacza”.</a:t>
            </a:r>
          </a:p>
          <a:p>
            <a:pPr marL="0" indent="0">
              <a:buFontTx/>
              <a:buAutoNum type="arabicPeriod"/>
            </a:pPr>
            <a:r>
              <a:rPr lang="pl-PL" altLang="pl-PL" sz="1600" b="1" smtClean="0"/>
              <a:t>Dzięki nowej wieżyczce wprowadzono strzelec ładunków klejowych, które są ładowane ze stanowiska operatora. Ładownica znajduje się po lewej stronie panelu wiercenia.</a:t>
            </a:r>
          </a:p>
          <a:p>
            <a:pPr marL="0" indent="0">
              <a:buFontTx/>
              <a:buAutoNum type="arabicPeriod"/>
            </a:pPr>
            <a:r>
              <a:rPr lang="pl-PL" altLang="pl-PL" sz="1600" b="1" smtClean="0"/>
              <a:t>Położenie wieżyczki zostało zmienione z „bocznego” na „frontalne” w kierunku operatora, co w znaczący sposób poprawi dostęp do przewodu wiertniczego i kotwy przy wierceniu i kotwieniu ociosów, zarówno lewego jak i prawego.</a:t>
            </a:r>
          </a:p>
          <a:p>
            <a:pPr marL="0" indent="0">
              <a:buFontTx/>
              <a:buAutoNum type="arabicPeriod"/>
            </a:pPr>
            <a:r>
              <a:rPr lang="pl-PL" altLang="pl-PL" sz="1600" b="1" smtClean="0"/>
              <a:t>Wprowadzono na wieżyczce kotwiącej „chwytak” podwójnego działania – chwytak i centralizator.</a:t>
            </a:r>
          </a:p>
          <a:p>
            <a:pPr marL="0" indent="0">
              <a:buFontTx/>
              <a:buAutoNum type="arabicPeriod"/>
            </a:pPr>
            <a:r>
              <a:rPr lang="pl-PL" altLang="pl-PL" sz="1600" b="1" smtClean="0"/>
              <a:t>Ograniczono skok daszka, co spowodowało ograniczenie długości zabezpieczenia pleców operatora, a tym samym stało się niezasadne stosowanie tzw. „hokejki” w celu ochrony rur przed zagnieceniem przy uderzeniu o spąg podczas przejazdów.</a:t>
            </a:r>
          </a:p>
        </p:txBody>
      </p:sp>
      <p:sp>
        <p:nvSpPr>
          <p:cNvPr id="6" name="Tytuł 1"/>
          <p:cNvSpPr>
            <a:spLocks noGrp="1"/>
          </p:cNvSpPr>
          <p:nvPr>
            <p:ph type="title"/>
          </p:nvPr>
        </p:nvSpPr>
        <p:spPr>
          <a:xfrm>
            <a:off x="0" y="34944"/>
            <a:ext cx="7380312" cy="657752"/>
          </a:xfrm>
        </p:spPr>
        <p:txBody>
          <a:bodyPr/>
          <a:lstStyle/>
          <a:p>
            <a:pPr algn="l"/>
            <a:r>
              <a:rPr lang="pl-PL" sz="3600" dirty="0" smtClean="0"/>
              <a:t>Roof Master 1.7 – Nowa wieżyczka </a:t>
            </a:r>
            <a:endParaRPr lang="pl-PL" sz="3600" dirty="0"/>
          </a:p>
        </p:txBody>
      </p:sp>
    </p:spTree>
    <p:extLst>
      <p:ext uri="{BB962C8B-B14F-4D97-AF65-F5344CB8AC3E}">
        <p14:creationId xmlns:p14="http://schemas.microsoft.com/office/powerpoint/2010/main" val="35089967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ymbol zastępczy zawartości 2"/>
          <p:cNvSpPr>
            <a:spLocks noGrp="1"/>
          </p:cNvSpPr>
          <p:nvPr>
            <p:ph idx="1"/>
          </p:nvPr>
        </p:nvSpPr>
        <p:spPr bwMode="auto">
          <a:xfrm>
            <a:off x="468313" y="908050"/>
            <a:ext cx="8229600" cy="547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AutoNum type="arabicPeriod" startAt="6"/>
            </a:pPr>
            <a:r>
              <a:rPr lang="pl-PL" altLang="pl-PL" sz="1600" b="1" dirty="0" smtClean="0"/>
              <a:t>Wprowadzono stalową ochronę pleców operatora, w miejsce rur.</a:t>
            </a:r>
          </a:p>
          <a:p>
            <a:pPr>
              <a:buFontTx/>
              <a:buAutoNum type="arabicPeriod" startAt="6"/>
            </a:pPr>
            <a:r>
              <a:rPr lang="pl-PL" altLang="pl-PL" sz="1600" b="1" dirty="0" smtClean="0"/>
              <a:t>Wprowadzono od strony słupa daszka osłon siatkowych bocznych, w celu zwiększenia ochrony operatora przed wyrzutem skał z prawego ociosu.</a:t>
            </a:r>
          </a:p>
          <a:p>
            <a:pPr>
              <a:buFontTx/>
              <a:buAutoNum type="arabicPeriod" startAt="6"/>
            </a:pPr>
            <a:r>
              <a:rPr lang="pl-PL" altLang="pl-PL" sz="1600" b="1" dirty="0" smtClean="0"/>
              <a:t>Wprowadzono amortyzację organu roboczego w celu kompensacji obciążeń i redukcji naprężeń powstających podczas jazdy. </a:t>
            </a:r>
          </a:p>
          <a:p>
            <a:pPr>
              <a:buFontTx/>
              <a:buAutoNum type="arabicPeriod" startAt="6"/>
            </a:pPr>
            <a:r>
              <a:rPr lang="pl-PL" altLang="pl-PL" sz="1600" b="1" dirty="0" smtClean="0"/>
              <a:t>Wprowadzono oparcie dla operatora.</a:t>
            </a:r>
          </a:p>
          <a:p>
            <a:pPr>
              <a:buFontTx/>
              <a:buAutoNum type="arabicPeriod" startAt="6"/>
            </a:pPr>
            <a:r>
              <a:rPr lang="pl-PL" altLang="pl-PL" sz="1600" b="1" dirty="0" smtClean="0"/>
              <a:t>Wprowadzono pałąk ochronny od strony wejścia na stanowisko operatora.</a:t>
            </a:r>
          </a:p>
          <a:p>
            <a:pPr>
              <a:buFontTx/>
              <a:buAutoNum type="arabicPeriod" startAt="6"/>
            </a:pPr>
            <a:r>
              <a:rPr lang="pl-PL" altLang="pl-PL" sz="1600" b="1" dirty="0" smtClean="0"/>
              <a:t>Nowa wzmocniona wersja układu klimatyzacji o zwiększonej dwukrotnie wydajności z rozprowadzeniem z daszka, gdzie chłodne powietrze zostaje przetransportowane rurą z tyłu słupa daszka, a chłodne powietrze będzie wydostawać się poprzez układ dystrybucji. </a:t>
            </a:r>
          </a:p>
          <a:p>
            <a:pPr>
              <a:buFontTx/>
              <a:buAutoNum type="arabicPeriod" startAt="6"/>
            </a:pPr>
            <a:r>
              <a:rPr lang="pl-PL" altLang="pl-PL" sz="1600" b="1" dirty="0" smtClean="0"/>
              <a:t>Do zastosowania strzelca ładunków klejowych będzie zabudowana dodatkowa sprężarka</a:t>
            </a:r>
          </a:p>
        </p:txBody>
      </p:sp>
      <p:sp>
        <p:nvSpPr>
          <p:cNvPr id="4" name="Tytuł 1"/>
          <p:cNvSpPr>
            <a:spLocks noGrp="1"/>
          </p:cNvSpPr>
          <p:nvPr>
            <p:ph type="title"/>
          </p:nvPr>
        </p:nvSpPr>
        <p:spPr>
          <a:xfrm>
            <a:off x="0" y="34944"/>
            <a:ext cx="7380312" cy="657752"/>
          </a:xfrm>
        </p:spPr>
        <p:txBody>
          <a:bodyPr/>
          <a:lstStyle/>
          <a:p>
            <a:pPr algn="l"/>
            <a:r>
              <a:rPr lang="pl-PL" sz="3600" dirty="0" smtClean="0"/>
              <a:t>Roof Master 1.7 – Nowa wieżyczka </a:t>
            </a:r>
            <a:endParaRPr lang="pl-PL" sz="3600" dirty="0"/>
          </a:p>
        </p:txBody>
      </p:sp>
    </p:spTree>
    <p:extLst>
      <p:ext uri="{BB962C8B-B14F-4D97-AF65-F5344CB8AC3E}">
        <p14:creationId xmlns:p14="http://schemas.microsoft.com/office/powerpoint/2010/main" val="1155258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txBox="1">
            <a:spLocks noChangeArrowheads="1"/>
          </p:cNvSpPr>
          <p:nvPr/>
        </p:nvSpPr>
        <p:spPr bwMode="auto">
          <a:xfrm>
            <a:off x="395536" y="1916832"/>
            <a:ext cx="8061325" cy="16569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marL="0" indent="0">
              <a:buNone/>
            </a:pPr>
            <a:r>
              <a:rPr lang="pl-PL" sz="4000" dirty="0"/>
              <a:t>Wszędzie </a:t>
            </a:r>
            <a:r>
              <a:rPr lang="pl-PL" sz="4000" dirty="0" smtClean="0"/>
              <a:t>dobrze, </a:t>
            </a:r>
            <a:r>
              <a:rPr lang="pl-PL" sz="4000" dirty="0"/>
              <a:t>ale pod </a:t>
            </a:r>
            <a:r>
              <a:rPr lang="pl-PL" sz="4000" dirty="0" smtClean="0"/>
              <a:t>daszkiem najbezpieczniej</a:t>
            </a:r>
            <a:endParaRPr lang="pl-PL" sz="4000" dirty="0"/>
          </a:p>
        </p:txBody>
      </p:sp>
      <p:pic>
        <p:nvPicPr>
          <p:cNvPr id="7" name="Obraz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5860" y="4509120"/>
            <a:ext cx="1676371" cy="1768227"/>
          </a:xfrm>
          <a:prstGeom prst="rect">
            <a:avLst/>
          </a:prstGeom>
        </p:spPr>
      </p:pic>
    </p:spTree>
    <p:extLst>
      <p:ext uri="{BB962C8B-B14F-4D97-AF65-F5344CB8AC3E}">
        <p14:creationId xmlns:p14="http://schemas.microsoft.com/office/powerpoint/2010/main" val="2225084396"/>
      </p:ext>
    </p:extLst>
  </p:cSld>
  <p:clrMapOvr>
    <a:masterClrMapping/>
  </p:clrMapOvr>
  <p:timing>
    <p:tnLst>
      <p:par>
        <p:cTn id="1" dur="indefinite" restart="never" nodeType="tmRoot"/>
      </p:par>
    </p:tnLst>
  </p:timing>
</p:sld>
</file>

<file path=ppt/theme/theme1.xml><?xml version="1.0" encoding="utf-8"?>
<a:theme xmlns:a="http://schemas.openxmlformats.org/drawingml/2006/main" name="wzór prezentacji-obowiązujący">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200" b="1" i="0" u="none" strike="noStrike" cap="none" normalizeH="0" baseline="0" smtClean="0">
            <a:ln>
              <a:noFill/>
            </a:ln>
            <a:solidFill>
              <a:schemeClr val="tx1"/>
            </a:solidFill>
            <a:effectLst/>
            <a:latin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jekt niestandardowy">
  <a:themeElements>
    <a:clrScheme name="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200" b="1" i="0" u="none" strike="noStrike" cap="none" normalizeH="0" baseline="0" smtClean="0">
            <a:ln>
              <a:noFill/>
            </a:ln>
            <a:solidFill>
              <a:schemeClr val="tx1"/>
            </a:solidFill>
            <a:effectLst/>
            <a:latin typeface="Arial" charset="0"/>
          </a:defRPr>
        </a:defPPr>
      </a:lstStyle>
    </a:lnDef>
  </a:objectDefaults>
  <a:extraClrSchemeLst>
    <a:extraClrScheme>
      <a:clrScheme name="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wzór prezentacji - obowiązujący</Template>
  <TotalTime>1657</TotalTime>
  <Words>1158</Words>
  <Application>Microsoft Office PowerPoint</Application>
  <PresentationFormat>Pokaz na ekranie (4:3)</PresentationFormat>
  <Paragraphs>107</Paragraphs>
  <Slides>19</Slides>
  <Notes>15</Notes>
  <HiddenSlides>0</HiddenSlides>
  <MMClips>2</MMClips>
  <ScaleCrop>false</ScaleCrop>
  <HeadingPairs>
    <vt:vector size="6" baseType="variant">
      <vt:variant>
        <vt:lpstr>Używane czcionki</vt:lpstr>
      </vt:variant>
      <vt:variant>
        <vt:i4>6</vt:i4>
      </vt:variant>
      <vt:variant>
        <vt:lpstr>Motyw</vt:lpstr>
      </vt:variant>
      <vt:variant>
        <vt:i4>2</vt:i4>
      </vt:variant>
      <vt:variant>
        <vt:lpstr>Tytuły slajdów</vt:lpstr>
      </vt:variant>
      <vt:variant>
        <vt:i4>19</vt:i4>
      </vt:variant>
    </vt:vector>
  </HeadingPairs>
  <TitlesOfParts>
    <vt:vector size="27" baseType="lpstr">
      <vt:lpstr>Arial</vt:lpstr>
      <vt:lpstr>Calibri</vt:lpstr>
      <vt:lpstr>Calibri Light</vt:lpstr>
      <vt:lpstr>Gill Sans</vt:lpstr>
      <vt:lpstr>Times</vt:lpstr>
      <vt:lpstr>Wingdings</vt:lpstr>
      <vt:lpstr>wzór prezentacji-obowiązujący</vt:lpstr>
      <vt:lpstr>Projekt niestandardowy</vt:lpstr>
      <vt:lpstr>Prezentacja programu PowerPoint</vt:lpstr>
      <vt:lpstr>Bezpieczeństwo? Jesteśmy na bieżąco. </vt:lpstr>
      <vt:lpstr>Dawno, dawno temu … w 1995 roku</vt:lpstr>
      <vt:lpstr>Roof Master 1.7 - 2018</vt:lpstr>
      <vt:lpstr>Dobrze założona kotew gwarancją bezpieczeństwa</vt:lpstr>
      <vt:lpstr>Prezentacja programu PowerPoint</vt:lpstr>
      <vt:lpstr>Roof Master 1.7 – Nowa wieżyczka </vt:lpstr>
      <vt:lpstr>Roof Master 1.7 – Nowa wieżyczka </vt:lpstr>
      <vt:lpstr>Prezentacja programu PowerPoint</vt:lpstr>
      <vt:lpstr>Próby niszczące daszka</vt:lpstr>
      <vt:lpstr>Roof Master 1.4A</vt:lpstr>
      <vt:lpstr>Roof Master 1.7A</vt:lpstr>
      <vt:lpstr>Prezentacja programu PowerPoint</vt:lpstr>
      <vt:lpstr>Kabina kapsułowa</vt:lpstr>
      <vt:lpstr>Prezentacja programu PowerPoint</vt:lpstr>
      <vt:lpstr>Metryki Strzałowe</vt:lpstr>
      <vt:lpstr>Prezentacja programu PowerPoint</vt:lpstr>
      <vt:lpstr>Prezentacja programu PowerPoint</vt:lpstr>
      <vt:lpstr>Prezentacja programu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subject>Boart Longyear Poland General</dc:subject>
  <dc:creator>Witold Hnat</dc:creator>
  <cp:lastModifiedBy>Krzysztof Zalewski</cp:lastModifiedBy>
  <cp:revision>121</cp:revision>
  <cp:lastPrinted>2018-02-22T11:39:06Z</cp:lastPrinted>
  <dcterms:created xsi:type="dcterms:W3CDTF">2018-02-15T12:18:58Z</dcterms:created>
  <dcterms:modified xsi:type="dcterms:W3CDTF">2018-04-17T10:24:07Z</dcterms:modified>
</cp:coreProperties>
</file>