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1" r:id="rId2"/>
    <p:sldMasterId id="2147483808" r:id="rId3"/>
  </p:sldMasterIdLst>
  <p:notesMasterIdLst>
    <p:notesMasterId r:id="rId29"/>
  </p:notesMasterIdLst>
  <p:handoutMasterIdLst>
    <p:handoutMasterId r:id="rId30"/>
  </p:handoutMasterIdLst>
  <p:sldIdLst>
    <p:sldId id="334" r:id="rId4"/>
    <p:sldId id="316" r:id="rId5"/>
    <p:sldId id="333" r:id="rId6"/>
    <p:sldId id="332" r:id="rId7"/>
    <p:sldId id="317" r:id="rId8"/>
    <p:sldId id="319" r:id="rId9"/>
    <p:sldId id="318" r:id="rId10"/>
    <p:sldId id="320" r:id="rId11"/>
    <p:sldId id="329" r:id="rId12"/>
    <p:sldId id="330" r:id="rId13"/>
    <p:sldId id="331" r:id="rId14"/>
    <p:sldId id="322" r:id="rId15"/>
    <p:sldId id="280" r:id="rId16"/>
    <p:sldId id="335" r:id="rId17"/>
    <p:sldId id="345" r:id="rId18"/>
    <p:sldId id="337" r:id="rId19"/>
    <p:sldId id="338" r:id="rId20"/>
    <p:sldId id="339" r:id="rId21"/>
    <p:sldId id="346" r:id="rId22"/>
    <p:sldId id="340" r:id="rId23"/>
    <p:sldId id="341" r:id="rId24"/>
    <p:sldId id="342" r:id="rId25"/>
    <p:sldId id="343" r:id="rId26"/>
    <p:sldId id="344" r:id="rId27"/>
    <p:sldId id="263" r:id="rId28"/>
  </p:sldIdLst>
  <p:sldSz cx="9144000" cy="5143500" type="screen16x9"/>
  <p:notesSz cx="6794500" cy="9931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99CC"/>
    <a:srgbClr val="0068A6"/>
    <a:srgbClr val="009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38" d="100"/>
          <a:sy n="138" d="100"/>
        </p:scale>
        <p:origin x="-864" y="-102"/>
      </p:cViewPr>
      <p:guideLst>
        <p:guide orient="horz" pos="3072"/>
        <p:guide orient="horz" pos="3185"/>
        <p:guide pos="294"/>
        <p:guide pos="54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6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26A87-BBBC-4EB5-80F4-0950D5E84741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0B41B19-C0C5-4D55-BB05-C63621B09129}">
      <dgm:prSet phldrT="[Tekst]" phldr="1"/>
      <dgm:spPr/>
      <dgm:t>
        <a:bodyPr/>
        <a:lstStyle/>
        <a:p>
          <a:endParaRPr lang="pl-PL" dirty="0"/>
        </a:p>
      </dgm:t>
    </dgm:pt>
    <dgm:pt modelId="{316D1D22-C037-4D7B-AA79-4DFA8D50E36B}" type="parTrans" cxnId="{57F8759C-F637-4DAC-A6B6-5106EAE67BDF}">
      <dgm:prSet/>
      <dgm:spPr/>
      <dgm:t>
        <a:bodyPr/>
        <a:lstStyle/>
        <a:p>
          <a:endParaRPr lang="pl-PL"/>
        </a:p>
      </dgm:t>
    </dgm:pt>
    <dgm:pt modelId="{087D130E-6EC8-4B9B-BEBD-5AB399461D82}" type="sibTrans" cxnId="{57F8759C-F637-4DAC-A6B6-5106EAE67BDF}">
      <dgm:prSet/>
      <dgm:spPr/>
      <dgm:t>
        <a:bodyPr/>
        <a:lstStyle/>
        <a:p>
          <a:endParaRPr lang="pl-PL"/>
        </a:p>
      </dgm:t>
    </dgm:pt>
    <dgm:pt modelId="{E7E50720-FDDF-4514-8A54-C761F241E4D3}">
      <dgm:prSet phldrT="[Tekst]" phldr="1"/>
      <dgm:spPr/>
      <dgm:t>
        <a:bodyPr/>
        <a:lstStyle/>
        <a:p>
          <a:endParaRPr lang="pl-PL" dirty="0"/>
        </a:p>
      </dgm:t>
    </dgm:pt>
    <dgm:pt modelId="{DDE92CA2-09AD-41C0-8444-BF65E8720676}" type="parTrans" cxnId="{0A7BEE0C-A10D-4664-A1F7-04F95F3BA6F2}">
      <dgm:prSet/>
      <dgm:spPr/>
      <dgm:t>
        <a:bodyPr/>
        <a:lstStyle/>
        <a:p>
          <a:endParaRPr lang="pl-PL"/>
        </a:p>
      </dgm:t>
    </dgm:pt>
    <dgm:pt modelId="{4ACC57CE-00E2-41DB-BAF5-605FBED7059B}" type="sibTrans" cxnId="{0A7BEE0C-A10D-4664-A1F7-04F95F3BA6F2}">
      <dgm:prSet/>
      <dgm:spPr/>
      <dgm:t>
        <a:bodyPr/>
        <a:lstStyle/>
        <a:p>
          <a:endParaRPr lang="pl-PL"/>
        </a:p>
      </dgm:t>
    </dgm:pt>
    <dgm:pt modelId="{69C4C444-B31F-47D9-8B86-538CD58B4E16}">
      <dgm:prSet phldrT="[Tekst]" phldr="1"/>
      <dgm:spPr/>
      <dgm:t>
        <a:bodyPr/>
        <a:lstStyle/>
        <a:p>
          <a:endParaRPr lang="pl-PL" dirty="0"/>
        </a:p>
      </dgm:t>
    </dgm:pt>
    <dgm:pt modelId="{F163FD9E-AB4A-4A89-B1A6-37F7CD876423}" type="parTrans" cxnId="{DAEDEC5C-B7DC-4ED3-82D6-B23D62187927}">
      <dgm:prSet/>
      <dgm:spPr/>
      <dgm:t>
        <a:bodyPr/>
        <a:lstStyle/>
        <a:p>
          <a:endParaRPr lang="pl-PL"/>
        </a:p>
      </dgm:t>
    </dgm:pt>
    <dgm:pt modelId="{E3B85F06-AD24-4BC5-A9CE-76F4A329D675}" type="sibTrans" cxnId="{DAEDEC5C-B7DC-4ED3-82D6-B23D62187927}">
      <dgm:prSet/>
      <dgm:spPr/>
      <dgm:t>
        <a:bodyPr/>
        <a:lstStyle/>
        <a:p>
          <a:endParaRPr lang="pl-PL"/>
        </a:p>
      </dgm:t>
    </dgm:pt>
    <dgm:pt modelId="{5C0ADAAE-C673-488E-85FC-09FFA2AD216D}">
      <dgm:prSet phldrT="[Tekst]" phldr="1"/>
      <dgm:spPr/>
      <dgm:t>
        <a:bodyPr/>
        <a:lstStyle/>
        <a:p>
          <a:endParaRPr lang="pl-PL" dirty="0"/>
        </a:p>
      </dgm:t>
    </dgm:pt>
    <dgm:pt modelId="{5C8A69AE-0430-4E86-A190-E3D17ABD4575}" type="parTrans" cxnId="{066BC741-2173-4EEC-91A1-ECB23BEA608C}">
      <dgm:prSet/>
      <dgm:spPr/>
      <dgm:t>
        <a:bodyPr/>
        <a:lstStyle/>
        <a:p>
          <a:endParaRPr lang="pl-PL"/>
        </a:p>
      </dgm:t>
    </dgm:pt>
    <dgm:pt modelId="{C1A7ADDE-E856-4BB6-8A52-29097DBCDA9F}" type="sibTrans" cxnId="{066BC741-2173-4EEC-91A1-ECB23BEA608C}">
      <dgm:prSet/>
      <dgm:spPr/>
      <dgm:t>
        <a:bodyPr/>
        <a:lstStyle/>
        <a:p>
          <a:endParaRPr lang="pl-PL"/>
        </a:p>
      </dgm:t>
    </dgm:pt>
    <dgm:pt modelId="{66D32E85-20FB-4658-B68A-926D775A7C22}">
      <dgm:prSet/>
      <dgm:spPr/>
      <dgm:t>
        <a:bodyPr/>
        <a:lstStyle/>
        <a:p>
          <a:endParaRPr lang="pl-PL" dirty="0"/>
        </a:p>
      </dgm:t>
    </dgm:pt>
    <dgm:pt modelId="{34A562E5-E76E-409E-9CBB-F9BDF416572B}" type="parTrans" cxnId="{4E870665-A227-4AA9-88DD-827D812A70A0}">
      <dgm:prSet/>
      <dgm:spPr/>
      <dgm:t>
        <a:bodyPr/>
        <a:lstStyle/>
        <a:p>
          <a:endParaRPr lang="pl-PL"/>
        </a:p>
      </dgm:t>
    </dgm:pt>
    <dgm:pt modelId="{8535FA55-40C9-48E3-8608-F3A74D899E0F}" type="sibTrans" cxnId="{4E870665-A227-4AA9-88DD-827D812A70A0}">
      <dgm:prSet/>
      <dgm:spPr/>
      <dgm:t>
        <a:bodyPr/>
        <a:lstStyle/>
        <a:p>
          <a:endParaRPr lang="pl-PL"/>
        </a:p>
      </dgm:t>
    </dgm:pt>
    <dgm:pt modelId="{0A8DA599-D1F4-4CD6-8499-592028E04746}">
      <dgm:prSet custT="1"/>
      <dgm:spPr>
        <a:solidFill>
          <a:srgbClr val="00B0F0"/>
        </a:solidFill>
      </dgm:spPr>
      <dgm:t>
        <a:bodyPr/>
        <a:lstStyle/>
        <a:p>
          <a:endParaRPr lang="pl-PL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l-PL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I. Pierwsza kontrola prewencyjna</a:t>
          </a:r>
          <a:endParaRPr lang="pl-PL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D64DE-94D5-4949-AAD3-4101B9331193}" type="parTrans" cxnId="{04116AB4-0CB9-43A3-9DCB-2D219CA50641}">
      <dgm:prSet/>
      <dgm:spPr/>
      <dgm:t>
        <a:bodyPr/>
        <a:lstStyle/>
        <a:p>
          <a:endParaRPr lang="pl-PL"/>
        </a:p>
      </dgm:t>
    </dgm:pt>
    <dgm:pt modelId="{071DF55B-E0B7-49B8-8449-1A1C192D3D28}" type="sibTrans" cxnId="{04116AB4-0CB9-43A3-9DCB-2D219CA50641}">
      <dgm:prSet/>
      <dgm:spPr/>
      <dgm:t>
        <a:bodyPr/>
        <a:lstStyle/>
        <a:p>
          <a:endParaRPr lang="pl-PL"/>
        </a:p>
      </dgm:t>
    </dgm:pt>
    <dgm:pt modelId="{58FCD88D-1B04-49BF-A0E5-78F4AE67BA14}">
      <dgm:prSet custT="1"/>
      <dgm:spPr>
        <a:solidFill>
          <a:srgbClr val="0070C0">
            <a:alpha val="61000"/>
          </a:srgbClr>
        </a:solidFill>
      </dgm:spPr>
      <dgm:t>
        <a:bodyPr/>
        <a:lstStyle/>
        <a:p>
          <a:endParaRPr lang="pl-PL" sz="2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l-PL" sz="2400" b="1" dirty="0" smtClean="0">
              <a:latin typeface="Arial" panose="020B0604020202020204" pitchFamily="34" charset="0"/>
              <a:cs typeface="Arial" panose="020B0604020202020204" pitchFamily="34" charset="0"/>
            </a:rPr>
            <a:t>II. Szkolenia </a:t>
          </a:r>
          <a:endParaRPr lang="pl-PL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80DCB-5D96-4FBA-ABB1-ECBDD276452F}" type="parTrans" cxnId="{11D7FA8F-4184-401D-98C4-A30D9DE5F8DA}">
      <dgm:prSet/>
      <dgm:spPr/>
      <dgm:t>
        <a:bodyPr/>
        <a:lstStyle/>
        <a:p>
          <a:endParaRPr lang="pl-PL"/>
        </a:p>
      </dgm:t>
    </dgm:pt>
    <dgm:pt modelId="{9B4D3AE3-E086-423D-8CE9-119D9EE1C257}" type="sibTrans" cxnId="{11D7FA8F-4184-401D-98C4-A30D9DE5F8DA}">
      <dgm:prSet/>
      <dgm:spPr/>
      <dgm:t>
        <a:bodyPr/>
        <a:lstStyle/>
        <a:p>
          <a:endParaRPr lang="pl-PL"/>
        </a:p>
      </dgm:t>
    </dgm:pt>
    <dgm:pt modelId="{98CEA83E-49B7-45EB-BCCE-2060779C8C1E}">
      <dgm:prSet custT="1"/>
      <dgm:spPr>
        <a:solidFill>
          <a:srgbClr val="0085B4"/>
        </a:solidFill>
      </dgm:spPr>
      <dgm:t>
        <a:bodyPr/>
        <a:lstStyle/>
        <a:p>
          <a:pPr algn="l"/>
          <a:r>
            <a:rPr lang="pl-PL" sz="2400" b="1" dirty="0" smtClean="0">
              <a:latin typeface="Arial" panose="020B0604020202020204" pitchFamily="34" charset="0"/>
              <a:cs typeface="Arial" panose="020B0604020202020204" pitchFamily="34" charset="0"/>
            </a:rPr>
            <a:t>III. Kampanie i programy prewencyjne</a:t>
          </a:r>
        </a:p>
        <a:p>
          <a:pPr algn="l"/>
          <a:endParaRPr lang="pl-PL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B4EF2-56C0-4DBD-B5AB-0A7A55882EE4}" type="parTrans" cxnId="{F53937C7-2606-415F-BE52-CD729310E8FC}">
      <dgm:prSet/>
      <dgm:spPr/>
      <dgm:t>
        <a:bodyPr/>
        <a:lstStyle/>
        <a:p>
          <a:endParaRPr lang="pl-PL"/>
        </a:p>
      </dgm:t>
    </dgm:pt>
    <dgm:pt modelId="{52957B39-EF63-4560-BA4A-21798F87FFCD}" type="sibTrans" cxnId="{F53937C7-2606-415F-BE52-CD729310E8FC}">
      <dgm:prSet/>
      <dgm:spPr/>
      <dgm:t>
        <a:bodyPr/>
        <a:lstStyle/>
        <a:p>
          <a:endParaRPr lang="pl-PL"/>
        </a:p>
      </dgm:t>
    </dgm:pt>
    <dgm:pt modelId="{570DE96E-CB6D-4406-8013-087F08C084AA}">
      <dgm:prSet/>
      <dgm:spPr/>
      <dgm:t>
        <a:bodyPr/>
        <a:lstStyle/>
        <a:p>
          <a:endParaRPr lang="pl-PL" dirty="0"/>
        </a:p>
      </dgm:t>
    </dgm:pt>
    <dgm:pt modelId="{42A31023-1107-416D-BFEF-59E8E363E72F}" type="parTrans" cxnId="{424096F1-6A1F-4980-9ED1-14C8600C9D62}">
      <dgm:prSet/>
      <dgm:spPr/>
      <dgm:t>
        <a:bodyPr/>
        <a:lstStyle/>
        <a:p>
          <a:endParaRPr lang="pl-PL"/>
        </a:p>
      </dgm:t>
    </dgm:pt>
    <dgm:pt modelId="{39D74455-B728-4632-9E6A-18BD79EF2B43}" type="sibTrans" cxnId="{424096F1-6A1F-4980-9ED1-14C8600C9D62}">
      <dgm:prSet/>
      <dgm:spPr/>
      <dgm:t>
        <a:bodyPr/>
        <a:lstStyle/>
        <a:p>
          <a:endParaRPr lang="pl-PL"/>
        </a:p>
      </dgm:t>
    </dgm:pt>
    <dgm:pt modelId="{A9F58286-4462-4C7E-8B56-66EAE5B630CC}">
      <dgm:prSet custT="1"/>
      <dgm:spPr/>
      <dgm:t>
        <a:bodyPr/>
        <a:lstStyle/>
        <a:p>
          <a:endParaRPr lang="pl-PL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A6CBC-5308-4F13-A55F-3F8749840EF4}" type="parTrans" cxnId="{342CB393-2227-4647-86AB-94C131E758F5}">
      <dgm:prSet/>
      <dgm:spPr/>
      <dgm:t>
        <a:bodyPr/>
        <a:lstStyle/>
        <a:p>
          <a:endParaRPr lang="pl-PL"/>
        </a:p>
      </dgm:t>
    </dgm:pt>
    <dgm:pt modelId="{BA3986A7-C59E-444A-B128-990049E7E9E5}" type="sibTrans" cxnId="{342CB393-2227-4647-86AB-94C131E758F5}">
      <dgm:prSet/>
      <dgm:spPr/>
      <dgm:t>
        <a:bodyPr/>
        <a:lstStyle/>
        <a:p>
          <a:endParaRPr lang="pl-PL"/>
        </a:p>
      </dgm:t>
    </dgm:pt>
    <dgm:pt modelId="{1395079F-3DE8-437B-A5A2-232D0B0B2B28}">
      <dgm:prSet custT="1"/>
      <dgm:spPr/>
      <dgm:t>
        <a:bodyPr/>
        <a:lstStyle/>
        <a:p>
          <a:endParaRPr lang="pl-PL"/>
        </a:p>
      </dgm:t>
    </dgm:pt>
    <dgm:pt modelId="{13648BF4-8D74-4501-835D-7657B8BC4BC7}" type="sibTrans" cxnId="{B702FFF3-BC52-4469-8D8B-0F407ACDD465}">
      <dgm:prSet/>
      <dgm:spPr/>
      <dgm:t>
        <a:bodyPr/>
        <a:lstStyle/>
        <a:p>
          <a:endParaRPr lang="pl-PL"/>
        </a:p>
      </dgm:t>
    </dgm:pt>
    <dgm:pt modelId="{3F69A877-444A-4BDB-81D5-3B4B55003FC3}" type="parTrans" cxnId="{B702FFF3-BC52-4469-8D8B-0F407ACDD465}">
      <dgm:prSet/>
      <dgm:spPr/>
      <dgm:t>
        <a:bodyPr/>
        <a:lstStyle/>
        <a:p>
          <a:endParaRPr lang="pl-PL"/>
        </a:p>
      </dgm:t>
    </dgm:pt>
    <dgm:pt modelId="{4C723E3E-0501-45A4-A0E2-70D4B46D9A88}">
      <dgm:prSet custT="1"/>
      <dgm:spPr/>
      <dgm:t>
        <a:bodyPr/>
        <a:lstStyle/>
        <a:p>
          <a:r>
            <a:rPr lang="pl-PL" sz="2400" b="1" dirty="0" smtClean="0">
              <a:latin typeface="Arial" panose="020B0604020202020204" pitchFamily="34" charset="0"/>
              <a:cs typeface="Arial" panose="020B0604020202020204" pitchFamily="34" charset="0"/>
            </a:rPr>
            <a:t>IV. Publikacje i wydawnictwa</a:t>
          </a:r>
        </a:p>
        <a:p>
          <a:endParaRPr lang="pl-PL" sz="1700" dirty="0"/>
        </a:p>
      </dgm:t>
    </dgm:pt>
    <dgm:pt modelId="{5A666941-8770-41CE-90BB-139EAFDAF51B}" type="parTrans" cxnId="{E308DAE6-73D0-4ECF-B2D6-414820568C48}">
      <dgm:prSet/>
      <dgm:spPr/>
      <dgm:t>
        <a:bodyPr/>
        <a:lstStyle/>
        <a:p>
          <a:endParaRPr lang="pl-PL"/>
        </a:p>
      </dgm:t>
    </dgm:pt>
    <dgm:pt modelId="{1D9FDE25-3E5A-49B1-86CD-67F97D822722}" type="sibTrans" cxnId="{E308DAE6-73D0-4ECF-B2D6-414820568C48}">
      <dgm:prSet/>
      <dgm:spPr/>
      <dgm:t>
        <a:bodyPr/>
        <a:lstStyle/>
        <a:p>
          <a:endParaRPr lang="pl-PL"/>
        </a:p>
      </dgm:t>
    </dgm:pt>
    <dgm:pt modelId="{8ED2988C-6F58-4471-993A-77580B13F72C}">
      <dgm:prSet/>
      <dgm:spPr/>
      <dgm:t>
        <a:bodyPr/>
        <a:lstStyle/>
        <a:p>
          <a:endParaRPr lang="pl-PL" dirty="0" smtClean="0"/>
        </a:p>
      </dgm:t>
    </dgm:pt>
    <dgm:pt modelId="{FF89217B-0D23-459E-AFAA-56CA661659A2}" type="parTrans" cxnId="{548C6354-67FA-48CF-87A2-D1EA25355076}">
      <dgm:prSet/>
      <dgm:spPr/>
      <dgm:t>
        <a:bodyPr/>
        <a:lstStyle/>
        <a:p>
          <a:endParaRPr lang="pl-PL"/>
        </a:p>
      </dgm:t>
    </dgm:pt>
    <dgm:pt modelId="{BDCA5C5E-2FE4-4DA1-839E-96F556CAB0AD}" type="sibTrans" cxnId="{548C6354-67FA-48CF-87A2-D1EA25355076}">
      <dgm:prSet/>
      <dgm:spPr/>
      <dgm:t>
        <a:bodyPr/>
        <a:lstStyle/>
        <a:p>
          <a:endParaRPr lang="pl-PL"/>
        </a:p>
      </dgm:t>
    </dgm:pt>
    <dgm:pt modelId="{B479FF2D-DDAD-49A9-8E86-47EAC2ACDBB9}">
      <dgm:prSet/>
      <dgm:spPr/>
      <dgm:t>
        <a:bodyPr/>
        <a:lstStyle/>
        <a:p>
          <a:endParaRPr lang="pl-PL"/>
        </a:p>
      </dgm:t>
    </dgm:pt>
    <dgm:pt modelId="{612D89DF-0C71-4511-B1E5-1D865DAA7AB1}" type="parTrans" cxnId="{5722AAA2-B4BD-4ADE-8401-79824138BD7D}">
      <dgm:prSet/>
      <dgm:spPr/>
      <dgm:t>
        <a:bodyPr/>
        <a:lstStyle/>
        <a:p>
          <a:endParaRPr lang="pl-PL"/>
        </a:p>
      </dgm:t>
    </dgm:pt>
    <dgm:pt modelId="{5399DE9B-501D-47D4-BDE5-D793B7B73DE6}" type="sibTrans" cxnId="{5722AAA2-B4BD-4ADE-8401-79824138BD7D}">
      <dgm:prSet/>
      <dgm:spPr/>
      <dgm:t>
        <a:bodyPr/>
        <a:lstStyle/>
        <a:p>
          <a:endParaRPr lang="pl-PL"/>
        </a:p>
      </dgm:t>
    </dgm:pt>
    <dgm:pt modelId="{C06EEF2F-70E2-42E5-B461-7E8908A43432}">
      <dgm:prSet phldrT="[Tekst]" custT="1"/>
      <dgm:spPr>
        <a:gradFill rotWithShape="0">
          <a:gsLst>
            <a:gs pos="200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97000">
              <a:schemeClr val="bg1">
                <a:alpha val="87000"/>
                <a:lumMod val="4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Narzędzia</a:t>
          </a:r>
          <a:endParaRPr lang="pl-PL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125350-93E2-4699-85D2-0F277A75E0CD}" type="sibTrans" cxnId="{7FDAE6CE-089E-4A7A-8522-DA98BC2D2B33}">
      <dgm:prSet/>
      <dgm:spPr/>
      <dgm:t>
        <a:bodyPr/>
        <a:lstStyle/>
        <a:p>
          <a:endParaRPr lang="pl-PL"/>
        </a:p>
      </dgm:t>
    </dgm:pt>
    <dgm:pt modelId="{2769089F-A786-482A-9BA7-4FDE377F0FE1}" type="parTrans" cxnId="{7FDAE6CE-089E-4A7A-8522-DA98BC2D2B33}">
      <dgm:prSet/>
      <dgm:spPr/>
      <dgm:t>
        <a:bodyPr/>
        <a:lstStyle/>
        <a:p>
          <a:endParaRPr lang="pl-PL"/>
        </a:p>
      </dgm:t>
    </dgm:pt>
    <dgm:pt modelId="{48B06CF5-AC02-49FA-ABB8-35930CB6E165}" type="pres">
      <dgm:prSet presAssocID="{66326A87-BBBC-4EB5-80F4-0950D5E8474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AC81A0F-D7EF-4195-9C6D-E41CEF753DAE}" type="pres">
      <dgm:prSet presAssocID="{66326A87-BBBC-4EB5-80F4-0950D5E84741}" presName="matrix" presStyleCnt="0"/>
      <dgm:spPr/>
    </dgm:pt>
    <dgm:pt modelId="{E2B17A76-F7FD-4125-BC07-E745C90AB1E6}" type="pres">
      <dgm:prSet presAssocID="{66326A87-BBBC-4EB5-80F4-0950D5E84741}" presName="tile1" presStyleLbl="node1" presStyleIdx="0" presStyleCnt="4"/>
      <dgm:spPr/>
      <dgm:t>
        <a:bodyPr/>
        <a:lstStyle/>
        <a:p>
          <a:endParaRPr lang="pl-PL"/>
        </a:p>
      </dgm:t>
    </dgm:pt>
    <dgm:pt modelId="{F1D5C324-BE82-41E7-8C76-9E3DA22335D4}" type="pres">
      <dgm:prSet presAssocID="{66326A87-BBBC-4EB5-80F4-0950D5E8474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9CE5B9-66FD-4DF3-8F7C-D4579B1227DC}" type="pres">
      <dgm:prSet presAssocID="{66326A87-BBBC-4EB5-80F4-0950D5E84741}" presName="tile2" presStyleLbl="node1" presStyleIdx="1" presStyleCnt="4"/>
      <dgm:spPr/>
      <dgm:t>
        <a:bodyPr/>
        <a:lstStyle/>
        <a:p>
          <a:endParaRPr lang="pl-PL"/>
        </a:p>
      </dgm:t>
    </dgm:pt>
    <dgm:pt modelId="{C71866FB-1E46-446F-913A-24B708E5C266}" type="pres">
      <dgm:prSet presAssocID="{66326A87-BBBC-4EB5-80F4-0950D5E8474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53D163-0425-4F6A-BB02-26BFDE0262FB}" type="pres">
      <dgm:prSet presAssocID="{66326A87-BBBC-4EB5-80F4-0950D5E84741}" presName="tile3" presStyleLbl="node1" presStyleIdx="2" presStyleCnt="4" custLinFactNeighborY="2767"/>
      <dgm:spPr/>
      <dgm:t>
        <a:bodyPr/>
        <a:lstStyle/>
        <a:p>
          <a:endParaRPr lang="pl-PL"/>
        </a:p>
      </dgm:t>
    </dgm:pt>
    <dgm:pt modelId="{107F9709-C0BB-4662-B0DD-CEC828E82283}" type="pres">
      <dgm:prSet presAssocID="{66326A87-BBBC-4EB5-80F4-0950D5E8474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168831-40D3-4039-8FAF-5BC2563940A4}" type="pres">
      <dgm:prSet presAssocID="{66326A87-BBBC-4EB5-80F4-0950D5E84741}" presName="tile4" presStyleLbl="node1" presStyleIdx="3" presStyleCnt="4"/>
      <dgm:spPr/>
      <dgm:t>
        <a:bodyPr/>
        <a:lstStyle/>
        <a:p>
          <a:endParaRPr lang="pl-PL"/>
        </a:p>
      </dgm:t>
    </dgm:pt>
    <dgm:pt modelId="{C8AB0DD0-97A5-496B-A8B5-3C3521E1FCF6}" type="pres">
      <dgm:prSet presAssocID="{66326A87-BBBC-4EB5-80F4-0950D5E8474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647D22-9CCB-4644-8FCF-EC3169EEFE2A}" type="pres">
      <dgm:prSet presAssocID="{66326A87-BBBC-4EB5-80F4-0950D5E84741}" presName="centerTile" presStyleLbl="fgShp" presStyleIdx="0" presStyleCnt="1" custScaleX="76470" custLinFactNeighborX="980" custLinFactNeighborY="510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57F8759C-F637-4DAC-A6B6-5106EAE67BDF}" srcId="{66D32E85-20FB-4658-B68A-926D775A7C22}" destId="{60B41B19-C0C5-4D55-BB05-C63621B09129}" srcOrd="0" destOrd="0" parTransId="{316D1D22-C037-4D7B-AA79-4DFA8D50E36B}" sibTransId="{087D130E-6EC8-4B9B-BEBD-5AB399461D82}"/>
    <dgm:cxn modelId="{066BC741-2173-4EEC-91A1-ECB23BEA608C}" srcId="{66D32E85-20FB-4658-B68A-926D775A7C22}" destId="{5C0ADAAE-C673-488E-85FC-09FFA2AD216D}" srcOrd="3" destOrd="0" parTransId="{5C8A69AE-0430-4E86-A190-E3D17ABD4575}" sibTransId="{C1A7ADDE-E856-4BB6-8A52-29097DBCDA9F}"/>
    <dgm:cxn modelId="{04116AB4-0CB9-43A3-9DCB-2D219CA50641}" srcId="{C06EEF2F-70E2-42E5-B461-7E8908A43432}" destId="{0A8DA599-D1F4-4CD6-8499-592028E04746}" srcOrd="0" destOrd="0" parTransId="{4C5D64DE-94D5-4949-AAD3-4101B9331193}" sibTransId="{071DF55B-E0B7-49B8-8449-1A1C192D3D28}"/>
    <dgm:cxn modelId="{4E870665-A227-4AA9-88DD-827D812A70A0}" srcId="{66326A87-BBBC-4EB5-80F4-0950D5E84741}" destId="{66D32E85-20FB-4658-B68A-926D775A7C22}" srcOrd="1" destOrd="0" parTransId="{34A562E5-E76E-409E-9CBB-F9BDF416572B}" sibTransId="{8535FA55-40C9-48E3-8608-F3A74D899E0F}"/>
    <dgm:cxn modelId="{7BE59012-41C0-4D0E-9B3C-DD3077E593B2}" type="presOf" srcId="{0A8DA599-D1F4-4CD6-8499-592028E04746}" destId="{E2B17A76-F7FD-4125-BC07-E745C90AB1E6}" srcOrd="0" destOrd="0" presId="urn:microsoft.com/office/officeart/2005/8/layout/matrix1"/>
    <dgm:cxn modelId="{3F8976C6-C4E7-4A8C-89D8-0D00AF030D0E}" type="presOf" srcId="{58FCD88D-1B04-49BF-A0E5-78F4AE67BA14}" destId="{A19CE5B9-66FD-4DF3-8F7C-D4579B1227DC}" srcOrd="0" destOrd="0" presId="urn:microsoft.com/office/officeart/2005/8/layout/matrix1"/>
    <dgm:cxn modelId="{291E18B5-88F5-4414-94EF-27C70B61C2E8}" type="presOf" srcId="{4C723E3E-0501-45A4-A0E2-70D4B46D9A88}" destId="{C8AB0DD0-97A5-496B-A8B5-3C3521E1FCF6}" srcOrd="1" destOrd="0" presId="urn:microsoft.com/office/officeart/2005/8/layout/matrix1"/>
    <dgm:cxn modelId="{78089679-FCE2-413D-BB6A-8656BD5FD39D}" type="presOf" srcId="{58FCD88D-1B04-49BF-A0E5-78F4AE67BA14}" destId="{C71866FB-1E46-446F-913A-24B708E5C266}" srcOrd="1" destOrd="0" presId="urn:microsoft.com/office/officeart/2005/8/layout/matrix1"/>
    <dgm:cxn modelId="{879E94C5-5D9C-41C4-8F12-91C44A2BE123}" type="presOf" srcId="{98CEA83E-49B7-45EB-BCCE-2060779C8C1E}" destId="{BF53D163-0425-4F6A-BB02-26BFDE0262FB}" srcOrd="0" destOrd="0" presId="urn:microsoft.com/office/officeart/2005/8/layout/matrix1"/>
    <dgm:cxn modelId="{424096F1-6A1F-4980-9ED1-14C8600C9D62}" srcId="{C06EEF2F-70E2-42E5-B461-7E8908A43432}" destId="{570DE96E-CB6D-4406-8013-087F08C084AA}" srcOrd="8" destOrd="0" parTransId="{42A31023-1107-416D-BFEF-59E8E363E72F}" sibTransId="{39D74455-B728-4632-9E6A-18BD79EF2B43}"/>
    <dgm:cxn modelId="{060BDD4A-B246-41F9-9492-210FE5AB12FC}" type="presOf" srcId="{0A8DA599-D1F4-4CD6-8499-592028E04746}" destId="{F1D5C324-BE82-41E7-8C76-9E3DA22335D4}" srcOrd="1" destOrd="0" presId="urn:microsoft.com/office/officeart/2005/8/layout/matrix1"/>
    <dgm:cxn modelId="{0B4B8218-5BF5-45CF-9E38-B04DE6F2B5B9}" type="presOf" srcId="{C06EEF2F-70E2-42E5-B461-7E8908A43432}" destId="{3E647D22-9CCB-4644-8FCF-EC3169EEFE2A}" srcOrd="0" destOrd="0" presId="urn:microsoft.com/office/officeart/2005/8/layout/matrix1"/>
    <dgm:cxn modelId="{74839D89-266C-4752-B0E3-49C4A555D631}" type="presOf" srcId="{98CEA83E-49B7-45EB-BCCE-2060779C8C1E}" destId="{107F9709-C0BB-4662-B0DD-CEC828E82283}" srcOrd="1" destOrd="0" presId="urn:microsoft.com/office/officeart/2005/8/layout/matrix1"/>
    <dgm:cxn modelId="{2E160810-DF8C-47FE-BAC9-52E01E333197}" type="presOf" srcId="{66326A87-BBBC-4EB5-80F4-0950D5E84741}" destId="{48B06CF5-AC02-49FA-ABB8-35930CB6E165}" srcOrd="0" destOrd="0" presId="urn:microsoft.com/office/officeart/2005/8/layout/matrix1"/>
    <dgm:cxn modelId="{342CB393-2227-4647-86AB-94C131E758F5}" srcId="{C06EEF2F-70E2-42E5-B461-7E8908A43432}" destId="{A9F58286-4462-4C7E-8B56-66EAE5B630CC}" srcOrd="7" destOrd="0" parTransId="{1AFA6CBC-5308-4F13-A55F-3F8749840EF4}" sibTransId="{BA3986A7-C59E-444A-B128-990049E7E9E5}"/>
    <dgm:cxn modelId="{11D7FA8F-4184-401D-98C4-A30D9DE5F8DA}" srcId="{C06EEF2F-70E2-42E5-B461-7E8908A43432}" destId="{58FCD88D-1B04-49BF-A0E5-78F4AE67BA14}" srcOrd="1" destOrd="0" parTransId="{A8480DCB-5D96-4FBA-ABB1-ECBDD276452F}" sibTransId="{9B4D3AE3-E086-423D-8CE9-119D9EE1C257}"/>
    <dgm:cxn modelId="{DAEDEC5C-B7DC-4ED3-82D6-B23D62187927}" srcId="{66D32E85-20FB-4658-B68A-926D775A7C22}" destId="{69C4C444-B31F-47D9-8B86-538CD58B4E16}" srcOrd="2" destOrd="0" parTransId="{F163FD9E-AB4A-4A89-B1A6-37F7CD876423}" sibTransId="{E3B85F06-AD24-4BC5-A9CE-76F4A329D675}"/>
    <dgm:cxn modelId="{E308DAE6-73D0-4ECF-B2D6-414820568C48}" srcId="{C06EEF2F-70E2-42E5-B461-7E8908A43432}" destId="{4C723E3E-0501-45A4-A0E2-70D4B46D9A88}" srcOrd="3" destOrd="0" parTransId="{5A666941-8770-41CE-90BB-139EAFDAF51B}" sibTransId="{1D9FDE25-3E5A-49B1-86CD-67F97D822722}"/>
    <dgm:cxn modelId="{548C6354-67FA-48CF-87A2-D1EA25355076}" srcId="{C06EEF2F-70E2-42E5-B461-7E8908A43432}" destId="{8ED2988C-6F58-4471-993A-77580B13F72C}" srcOrd="4" destOrd="0" parTransId="{FF89217B-0D23-459E-AFAA-56CA661659A2}" sibTransId="{BDCA5C5E-2FE4-4DA1-839E-96F556CAB0AD}"/>
    <dgm:cxn modelId="{3FF3613B-B731-4F4E-9F28-61C6F20900BA}" type="presOf" srcId="{4C723E3E-0501-45A4-A0E2-70D4B46D9A88}" destId="{26168831-40D3-4039-8FAF-5BC2563940A4}" srcOrd="0" destOrd="0" presId="urn:microsoft.com/office/officeart/2005/8/layout/matrix1"/>
    <dgm:cxn modelId="{7FDAE6CE-089E-4A7A-8522-DA98BC2D2B33}" srcId="{66326A87-BBBC-4EB5-80F4-0950D5E84741}" destId="{C06EEF2F-70E2-42E5-B461-7E8908A43432}" srcOrd="0" destOrd="0" parTransId="{2769089F-A786-482A-9BA7-4FDE377F0FE1}" sibTransId="{1B125350-93E2-4699-85D2-0F277A75E0CD}"/>
    <dgm:cxn modelId="{0A7BEE0C-A10D-4664-A1F7-04F95F3BA6F2}" srcId="{66D32E85-20FB-4658-B68A-926D775A7C22}" destId="{E7E50720-FDDF-4514-8A54-C761F241E4D3}" srcOrd="1" destOrd="0" parTransId="{DDE92CA2-09AD-41C0-8444-BF65E8720676}" sibTransId="{4ACC57CE-00E2-41DB-BAF5-605FBED7059B}"/>
    <dgm:cxn modelId="{F53937C7-2606-415F-BE52-CD729310E8FC}" srcId="{C06EEF2F-70E2-42E5-B461-7E8908A43432}" destId="{98CEA83E-49B7-45EB-BCCE-2060779C8C1E}" srcOrd="2" destOrd="0" parTransId="{E62B4EF2-56C0-4DBD-B5AB-0A7A55882EE4}" sibTransId="{52957B39-EF63-4560-BA4A-21798F87FFCD}"/>
    <dgm:cxn modelId="{5722AAA2-B4BD-4ADE-8401-79824138BD7D}" srcId="{C06EEF2F-70E2-42E5-B461-7E8908A43432}" destId="{B479FF2D-DDAD-49A9-8E86-47EAC2ACDBB9}" srcOrd="5" destOrd="0" parTransId="{612D89DF-0C71-4511-B1E5-1D865DAA7AB1}" sibTransId="{5399DE9B-501D-47D4-BDE5-D793B7B73DE6}"/>
    <dgm:cxn modelId="{B702FFF3-BC52-4469-8D8B-0F407ACDD465}" srcId="{C06EEF2F-70E2-42E5-B461-7E8908A43432}" destId="{1395079F-3DE8-437B-A5A2-232D0B0B2B28}" srcOrd="6" destOrd="0" parTransId="{3F69A877-444A-4BDB-81D5-3B4B55003FC3}" sibTransId="{13648BF4-8D74-4501-835D-7657B8BC4BC7}"/>
    <dgm:cxn modelId="{92C501BA-1715-428A-8DA1-4767EB2B4C15}" type="presParOf" srcId="{48B06CF5-AC02-49FA-ABB8-35930CB6E165}" destId="{8AC81A0F-D7EF-4195-9C6D-E41CEF753DAE}" srcOrd="0" destOrd="0" presId="urn:microsoft.com/office/officeart/2005/8/layout/matrix1"/>
    <dgm:cxn modelId="{82AC860D-A3E6-4495-8B55-5F677F0C2410}" type="presParOf" srcId="{8AC81A0F-D7EF-4195-9C6D-E41CEF753DAE}" destId="{E2B17A76-F7FD-4125-BC07-E745C90AB1E6}" srcOrd="0" destOrd="0" presId="urn:microsoft.com/office/officeart/2005/8/layout/matrix1"/>
    <dgm:cxn modelId="{D04B12D6-03B3-4C19-A122-92AD17B6F011}" type="presParOf" srcId="{8AC81A0F-D7EF-4195-9C6D-E41CEF753DAE}" destId="{F1D5C324-BE82-41E7-8C76-9E3DA22335D4}" srcOrd="1" destOrd="0" presId="urn:microsoft.com/office/officeart/2005/8/layout/matrix1"/>
    <dgm:cxn modelId="{2CAE89A7-731C-49F5-BFCF-2B8B35C7726C}" type="presParOf" srcId="{8AC81A0F-D7EF-4195-9C6D-E41CEF753DAE}" destId="{A19CE5B9-66FD-4DF3-8F7C-D4579B1227DC}" srcOrd="2" destOrd="0" presId="urn:microsoft.com/office/officeart/2005/8/layout/matrix1"/>
    <dgm:cxn modelId="{348F6E0E-A218-49A0-8B93-22BDBA5C6F5F}" type="presParOf" srcId="{8AC81A0F-D7EF-4195-9C6D-E41CEF753DAE}" destId="{C71866FB-1E46-446F-913A-24B708E5C266}" srcOrd="3" destOrd="0" presId="urn:microsoft.com/office/officeart/2005/8/layout/matrix1"/>
    <dgm:cxn modelId="{153A40BC-61B1-4065-9299-4B8880E98844}" type="presParOf" srcId="{8AC81A0F-D7EF-4195-9C6D-E41CEF753DAE}" destId="{BF53D163-0425-4F6A-BB02-26BFDE0262FB}" srcOrd="4" destOrd="0" presId="urn:microsoft.com/office/officeart/2005/8/layout/matrix1"/>
    <dgm:cxn modelId="{6A3F729E-E758-4155-84F0-8C960A9081C6}" type="presParOf" srcId="{8AC81A0F-D7EF-4195-9C6D-E41CEF753DAE}" destId="{107F9709-C0BB-4662-B0DD-CEC828E82283}" srcOrd="5" destOrd="0" presId="urn:microsoft.com/office/officeart/2005/8/layout/matrix1"/>
    <dgm:cxn modelId="{9CC9FC50-E556-4098-B693-FE459D14B0D7}" type="presParOf" srcId="{8AC81A0F-D7EF-4195-9C6D-E41CEF753DAE}" destId="{26168831-40D3-4039-8FAF-5BC2563940A4}" srcOrd="6" destOrd="0" presId="urn:microsoft.com/office/officeart/2005/8/layout/matrix1"/>
    <dgm:cxn modelId="{CE69AD15-95B2-4996-BB77-2AA3B547AF98}" type="presParOf" srcId="{8AC81A0F-D7EF-4195-9C6D-E41CEF753DAE}" destId="{C8AB0DD0-97A5-496B-A8B5-3C3521E1FCF6}" srcOrd="7" destOrd="0" presId="urn:microsoft.com/office/officeart/2005/8/layout/matrix1"/>
    <dgm:cxn modelId="{9D177E8D-1874-4899-B2C0-FE90B774FBFA}" type="presParOf" srcId="{48B06CF5-AC02-49FA-ABB8-35930CB6E165}" destId="{3E647D22-9CCB-4644-8FCF-EC3169EEFE2A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17A76-F7FD-4125-BC07-E745C90AB1E6}">
      <dsp:nvSpPr>
        <dsp:cNvPr id="0" name=""/>
        <dsp:cNvSpPr/>
      </dsp:nvSpPr>
      <dsp:spPr>
        <a:xfrm rot="16200000">
          <a:off x="648072" y="-648072"/>
          <a:ext cx="1764195" cy="3060340"/>
        </a:xfrm>
        <a:prstGeom prst="round1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I. Pierwsza kontrola prewencyjna</a:t>
          </a:r>
          <a:endParaRPr lang="pl-PL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3060340" cy="1323146"/>
      </dsp:txXfrm>
    </dsp:sp>
    <dsp:sp modelId="{A19CE5B9-66FD-4DF3-8F7C-D4579B1227DC}">
      <dsp:nvSpPr>
        <dsp:cNvPr id="0" name=""/>
        <dsp:cNvSpPr/>
      </dsp:nvSpPr>
      <dsp:spPr>
        <a:xfrm>
          <a:off x="3060340" y="0"/>
          <a:ext cx="3060340" cy="1764195"/>
        </a:xfrm>
        <a:prstGeom prst="round1Rect">
          <a:avLst/>
        </a:prstGeom>
        <a:solidFill>
          <a:srgbClr val="0070C0">
            <a:alpha val="6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II. Szkolenia </a:t>
          </a:r>
          <a:endParaRPr lang="pl-PL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0340" y="0"/>
        <a:ext cx="3060340" cy="1323146"/>
      </dsp:txXfrm>
    </dsp:sp>
    <dsp:sp modelId="{BF53D163-0425-4F6A-BB02-26BFDE0262FB}">
      <dsp:nvSpPr>
        <dsp:cNvPr id="0" name=""/>
        <dsp:cNvSpPr/>
      </dsp:nvSpPr>
      <dsp:spPr>
        <a:xfrm rot="10800000">
          <a:off x="0" y="1764195"/>
          <a:ext cx="3060340" cy="1764195"/>
        </a:xfrm>
        <a:prstGeom prst="round1Rect">
          <a:avLst/>
        </a:prstGeom>
        <a:solidFill>
          <a:srgbClr val="0085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III. Kampanie i programy prewencyjne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205243"/>
        <a:ext cx="3060340" cy="1323146"/>
      </dsp:txXfrm>
    </dsp:sp>
    <dsp:sp modelId="{26168831-40D3-4039-8FAF-5BC2563940A4}">
      <dsp:nvSpPr>
        <dsp:cNvPr id="0" name=""/>
        <dsp:cNvSpPr/>
      </dsp:nvSpPr>
      <dsp:spPr>
        <a:xfrm rot="5400000">
          <a:off x="3708412" y="1116122"/>
          <a:ext cx="1764195" cy="306034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IV. Publikacje i wydawnictwa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 dirty="0"/>
        </a:p>
      </dsp:txBody>
      <dsp:txXfrm rot="-5400000">
        <a:off x="3060339" y="2205243"/>
        <a:ext cx="3060340" cy="1323146"/>
      </dsp:txXfrm>
    </dsp:sp>
    <dsp:sp modelId="{3E647D22-9CCB-4644-8FCF-EC3169EEFE2A}">
      <dsp:nvSpPr>
        <dsp:cNvPr id="0" name=""/>
        <dsp:cNvSpPr/>
      </dsp:nvSpPr>
      <dsp:spPr>
        <a:xfrm>
          <a:off x="2376262" y="1368150"/>
          <a:ext cx="1404145" cy="882097"/>
        </a:xfrm>
        <a:prstGeom prst="roundRect">
          <a:avLst/>
        </a:prstGeom>
        <a:gradFill rotWithShape="0">
          <a:gsLst>
            <a:gs pos="200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97000">
              <a:schemeClr val="bg1">
                <a:alpha val="87000"/>
                <a:lumMod val="4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Narzędzia</a:t>
          </a:r>
          <a:endParaRPr lang="pl-PL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322" y="1411210"/>
        <a:ext cx="1318025" cy="795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C40E72-713D-46E1-8422-25C99AE9B548}" type="datetimeFigureOut">
              <a:rPr lang="pl-PL"/>
              <a:pPr>
                <a:defRPr/>
              </a:pPr>
              <a:t>23.04.2018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4513"/>
            <a:ext cx="2944813" cy="495300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100" y="9434513"/>
            <a:ext cx="2944813" cy="495300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CBFF61-40AB-4BD9-808B-784C50522D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352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870EC2-F0D7-4F95-AB8C-3892767EC423}" type="datetimeFigureOut">
              <a:rPr lang="pl-PL"/>
              <a:pPr>
                <a:defRPr/>
              </a:pPr>
              <a:t>23.04.2018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5" tIns="45787" rIns="91575" bIns="45787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5600" cy="4468812"/>
          </a:xfrm>
          <a:prstGeom prst="rect">
            <a:avLst/>
          </a:prstGeom>
        </p:spPr>
        <p:txBody>
          <a:bodyPr vert="horz" lIns="91575" tIns="45787" rIns="91575" bIns="45787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4513"/>
            <a:ext cx="2944813" cy="495300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34513"/>
            <a:ext cx="2944813" cy="495300"/>
          </a:xfrm>
          <a:prstGeom prst="rect">
            <a:avLst/>
          </a:prstGeom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0201B75-CEF6-4C23-98EA-646307133F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7547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CD3955-918B-4F7C-B1C5-36839F11B569}" type="slidenum">
              <a:rPr lang="pl-PL" altLang="pl-PL">
                <a:latin typeface="Calibri" pitchFamily="34" charset="0"/>
              </a:rPr>
              <a:pPr/>
              <a:t>1</a:t>
            </a:fld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667A69-E33F-4EFD-B73D-428992B3B874}" type="slidenum">
              <a:rPr lang="pl-PL" altLang="pl-PL">
                <a:latin typeface="Calibri" pitchFamily="34" charset="0"/>
              </a:rPr>
              <a:pPr/>
              <a:t>2</a:t>
            </a:fld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25" y="720725"/>
            <a:ext cx="6407150" cy="3605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 Do zadań systemu inspekcji pracy będzie należało:</a:t>
            </a:r>
          </a:p>
          <a:p>
            <a:r>
              <a:rPr lang="pl-PL" altLang="pl-PL" smtClean="0"/>
              <a:t>(a) zapewnianie stosowania przepisów prawnych dotyczących warunków pracy i ochrony pracowników przy wykonywaniu ich zawodu, takich jak postanowienia dotyczące czasu pracy, płac, bezpieczeństwa, zdrowia i warunków socjalnych, zatrudnienia dzieci i młodocianych oraz innych spraw z tym związanych, w takim zakresie, w jakim inspektorzy pracy są zobowiązani do zapewnienia stosowania tych postanowień;</a:t>
            </a:r>
          </a:p>
          <a:p>
            <a:r>
              <a:rPr lang="pl-PL" altLang="pl-PL" smtClean="0"/>
              <a:t>(b) dostarczanie informacji i porad technicznych pracodawcom i pracownikom co do najskuteczniejszych sposobów przestrzegania przepisów prawnych;</a:t>
            </a:r>
          </a:p>
          <a:p>
            <a:r>
              <a:rPr lang="pl-PL" altLang="pl-PL" smtClean="0"/>
              <a:t>(c) zwracanie uwagi właściwej władzy na uchybienia lub nadużycia nie unormowane szczegółowo w istniejących przepisach prawnych.</a:t>
            </a:r>
          </a:p>
          <a:p>
            <a:r>
              <a:rPr lang="pl-PL" altLang="pl-PL" smtClean="0"/>
              <a:t>2. Inspektorom pracy mogą być powierzone jakiekolwiek inne obowiązki tylko pod warunkiem, że nie będą przeszkadzać w skutecznym wykonywaniu ich zadań głównych ani w jakikolwiek sposób naruszać autorytetu i bezstronności, potrzebnych inspektorom w stosunkach z pracodawcami i pracownikami. </a:t>
            </a: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4FDC5B-E364-49B1-9F38-13D0ECEF8CAF}" type="slidenum">
              <a:rPr lang="pl-PL" altLang="pl-PL">
                <a:latin typeface="Calibri" pitchFamily="34" charset="0"/>
              </a:rPr>
              <a:pPr/>
              <a:t>5</a:t>
            </a:fld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25" y="720725"/>
            <a:ext cx="6407150" cy="3605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i="1" dirty="0">
                <a:latin typeface="Arial Narrow" pitchFamily="34" charset="0"/>
              </a:rPr>
              <a:t>Tekst jednolity ustawy o Państwowej Inspekcji Pracy ogłoszony w Obwieszczeniu Marszałka Sejmu Rzeczypospolitej Polskiej   </a:t>
            </a:r>
            <a:r>
              <a:rPr lang="pl-PL" altLang="pl-PL" b="1" i="1" dirty="0">
                <a:solidFill>
                  <a:srgbClr val="0070C0"/>
                </a:solidFill>
                <a:latin typeface="Arial Narrow" pitchFamily="34" charset="0"/>
              </a:rPr>
              <a:t>z dnia 12 października 2001 r. (poz. 1362)</a:t>
            </a:r>
            <a:r>
              <a:rPr lang="pl-PL" altLang="pl-PL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pl-PL" altLang="pl-PL" sz="900" b="1" dirty="0">
              <a:solidFill>
                <a:srgbClr val="0070C0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pl-PL" altLang="pl-PL" b="1" dirty="0" smtClean="0">
                <a:solidFill>
                  <a:srgbClr val="0070C0"/>
                </a:solidFill>
                <a:latin typeface="Arial Black" pitchFamily="34" charset="0"/>
              </a:rPr>
              <a:t>Art. 14.</a:t>
            </a:r>
            <a:endParaRPr lang="pl-PL" altLang="pl-PL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lvl="1" eaLnBrk="1" hangingPunct="1">
              <a:buFontTx/>
              <a:buAutoNum type="arabicPeriod"/>
              <a:defRPr/>
            </a:pPr>
            <a:r>
              <a:rPr lang="pl-PL" altLang="pl-PL" b="1" dirty="0" smtClean="0"/>
              <a:t>Do zakresu działania Głównego Inspektora Pracy należy w </a:t>
            </a:r>
          </a:p>
          <a:p>
            <a:pPr eaLnBrk="1" hangingPunct="1">
              <a:defRPr/>
            </a:pPr>
            <a:r>
              <a:rPr lang="pl-PL" altLang="pl-PL" sz="1900" b="1" dirty="0"/>
              <a:t>            </a:t>
            </a:r>
            <a:r>
              <a:rPr lang="pl-PL" altLang="pl-PL" b="1" dirty="0" smtClean="0"/>
              <a:t>szczególności:</a:t>
            </a:r>
            <a:endParaRPr lang="pl-PL" altLang="pl-PL" sz="1900" b="1" dirty="0"/>
          </a:p>
          <a:p>
            <a:pPr lvl="1" eaLnBrk="1" hangingPunct="1">
              <a:buFontTx/>
              <a:buAutoNum type="arabicParenR"/>
              <a:defRPr/>
            </a:pPr>
            <a:r>
              <a:rPr lang="pl-PL" altLang="pl-PL" dirty="0" smtClean="0"/>
              <a:t>kierowanie działalnością Głównego Inspektoratu Pracy i okręgowych </a:t>
            </a:r>
          </a:p>
          <a:p>
            <a:pPr marL="440490" lvl="1" eaLnBrk="1" hangingPunct="1">
              <a:defRPr/>
            </a:pPr>
            <a:r>
              <a:rPr lang="pl-PL" altLang="pl-PL" dirty="0" smtClean="0"/>
              <a:t>      inspektorów pracy……</a:t>
            </a:r>
          </a:p>
          <a:p>
            <a:pPr lvl="1" eaLnBrk="1" hangingPunct="1">
              <a:buFontTx/>
              <a:buAutoNum type="arabicParenR" startAt="6"/>
              <a:defRPr/>
            </a:pPr>
            <a:r>
              <a:rPr lang="pl-PL" altLang="pl-PL" dirty="0" smtClean="0"/>
              <a:t> prowadzenie działalności wydawniczej i propagandowej w zakresie </a:t>
            </a:r>
          </a:p>
          <a:p>
            <a:pPr lvl="1" eaLnBrk="1" hangingPunct="1">
              <a:defRPr/>
            </a:pPr>
            <a:r>
              <a:rPr lang="pl-PL" altLang="pl-PL" dirty="0" smtClean="0"/>
              <a:t>      ochrony pracy, 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8172AE-EA8E-495F-9B14-D31DD896DD9D}" type="slidenum">
              <a:rPr lang="pl-PL" altLang="pl-PL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pl-PL" altLang="pl-PL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25" y="720725"/>
            <a:ext cx="6407150" cy="3605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Pojęcie ,,doktryna’’ pochodzi od łacińskiego słowa doctrina – nauczanie, wiedza. Pierwotnie oznaczała ona naukę lub ogół wiedzy z danej dyscypliny. </a:t>
            </a:r>
          </a:p>
          <a:p>
            <a:r>
              <a:rPr lang="pl-PL" altLang="pl-PL" smtClean="0"/>
              <a:t>Współcześnie doktryną określamy zbiór ogólnie uporządkowanych założeń, twierdzeń, poglądów i przekonań na temat określonej dziedziny wiedzy. </a:t>
            </a:r>
          </a:p>
          <a:p>
            <a:r>
              <a:rPr lang="pl-PL" altLang="pl-PL" smtClean="0"/>
              <a:t>Dotyczą one przede wszystkim tego co i jak być powinno, czyli określają główne kierunki i cele do jakich należy dążyć oraz mówią jak należy postępować, aby te cele osiągnąć..</a:t>
            </a:r>
            <a:br>
              <a:rPr lang="pl-PL" altLang="pl-PL" smtClean="0"/>
            </a:br>
            <a:r>
              <a:rPr lang="pl-PL" altLang="pl-PL" smtClean="0"/>
              <a:t>Musi ona zawierać praktyczne metody postępowania w celu realizacji tych poglądów w określonym czasie i miejscu. </a:t>
            </a:r>
          </a:p>
          <a:p>
            <a:r>
              <a:rPr lang="pl-PL" altLang="pl-PL" smtClean="0"/>
              <a:t>Najbardziej konkretny kształt doktryna przybiera wówczas gdy jest sprecyzowana poprzez program. </a:t>
            </a:r>
          </a:p>
          <a:p>
            <a:endParaRPr lang="pl-PL" alt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7F9BB8-B37E-4B2B-8F45-BDD8889E3234}" type="slidenum">
              <a:rPr lang="pl-PL" altLang="pl-PL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pl-PL" altLang="pl-PL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25" y="720725"/>
            <a:ext cx="6407150" cy="3605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4A6666-DEFB-4B6C-AAC3-B3D6793B9500}" type="slidenum">
              <a:rPr lang="pl-PL" altLang="pl-PL">
                <a:latin typeface="Calibri" pitchFamily="34" charset="0"/>
              </a:rPr>
              <a:pPr/>
              <a:t>8</a:t>
            </a:fld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1782C7-E00F-4274-885A-4D8F53131D8E}" type="slidenum">
              <a:rPr lang="pl-PL" altLang="pl-PL">
                <a:solidFill>
                  <a:srgbClr val="000000"/>
                </a:solidFill>
                <a:latin typeface="Calibri" pitchFamily="34" charset="0"/>
              </a:rPr>
              <a:pPr/>
              <a:t>12</a:t>
            </a:fld>
            <a:endParaRPr lang="pl-PL" altLang="pl-PL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92CF481-F2AE-4326-9452-5887AA41BF0A}" type="slidenum">
              <a:rPr lang="pl-PL" altLang="pl-PL"/>
              <a:pPr>
                <a:spcBef>
                  <a:spcPct val="0"/>
                </a:spcBef>
              </a:pPr>
              <a:t>25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5"/>
          <p:cNvCxnSpPr/>
          <p:nvPr userDrawn="1"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1" descr="LogoPodstawo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689475"/>
            <a:ext cx="22320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6725" y="1793278"/>
            <a:ext cx="821055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pl-PL" sz="3200" b="1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6726" y="2841788"/>
            <a:ext cx="8210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l-PL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21700" y="4767263"/>
            <a:ext cx="514350" cy="274637"/>
          </a:xfrm>
        </p:spPr>
        <p:txBody>
          <a:bodyPr/>
          <a:lstStyle>
            <a:lvl1pPr algn="l">
              <a:defRPr/>
            </a:lvl1pPr>
          </a:lstStyle>
          <a:p>
            <a:fld id="{BA7BB4D6-670B-455D-B03E-B7061A6DED6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581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6EDD19B0-17DA-43BD-8AB7-1C5B4C3D707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0254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4BDE3DBF-E46E-4D8E-B326-10F368365C4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2300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1F0A3636-CC1E-45E2-9EF7-E4C600AA27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51263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2549483A-B839-479C-A22C-DB8A030B0AF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9937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6CEAC5C5-3780-44FE-9F9E-52E35A8337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09084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BE83EE3-5EED-4D18-8D09-A9F29170D1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79376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9BA39D2-94B5-4844-9635-91E7EB47C9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21187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59462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59462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8C3E68C-7E3E-44C8-AFFD-184F2CED78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07220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D28DC140-DF86-4AB1-B4EE-480F225446B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96963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0" y="1"/>
            <a:ext cx="9144000" cy="4594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BCA66CB-DD48-4176-A7D5-01CF0600418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05196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8521700" y="4767263"/>
            <a:ext cx="51435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8BE4A3-82C9-4337-9E65-EDCCE9229A0A}" type="slidenum">
              <a:rPr lang="pl-PL" altLang="pl-PL" sz="1700">
                <a:solidFill>
                  <a:schemeClr val="tx2"/>
                </a:solidFill>
              </a:rPr>
              <a:pPr eaLnBrk="1" hangingPunct="1"/>
              <a:t>‹#›</a:t>
            </a:fld>
            <a:endParaRPr lang="pl-PL" altLang="pl-PL" sz="1700">
              <a:solidFill>
                <a:schemeClr val="tx2"/>
              </a:solidFill>
            </a:endParaRPr>
          </a:p>
        </p:txBody>
      </p:sp>
      <p:pic>
        <p:nvPicPr>
          <p:cNvPr id="5" name="Obraz 11" descr="LogoPodstawo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689475"/>
            <a:ext cx="22320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5"/>
          <p:cNvSpPr>
            <a:spLocks noGrp="1"/>
          </p:cNvSpPr>
          <p:nvPr>
            <p:ph type="body" idx="1"/>
          </p:nvPr>
        </p:nvSpPr>
        <p:spPr>
          <a:xfrm>
            <a:off x="466725" y="1005533"/>
            <a:ext cx="8210550" cy="334846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 smtClean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2" y="0"/>
            <a:ext cx="8220075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8021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DEF83992-D773-4B06-A273-AA6E54A0799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470198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F905193A-9A6C-4435-B936-D2C98C40EE3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35531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5C6C9D0-F77F-4A93-8445-C2ECABDA21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457383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6D8A6A86-E58A-4191-AEB8-D4546EC020D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033033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FBB2FBD5-693E-4AFC-9C0D-F43D525AFA4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095997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947FBFC4-79D2-4778-ADD0-B77B14BE10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655521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E49A0D1-32A1-405D-B45F-6F7C160D3D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77915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1884F9CC-D108-4329-B914-5D2200077C5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040166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944F3688-BC66-4D93-A2E4-8CA73D6CCB6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03221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971220B-F963-4D15-BC7E-40675D4C6CD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58957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8532813" y="4767263"/>
            <a:ext cx="51435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28453-8BDF-42B7-99E6-092D991665AE}" type="slidenum">
              <a:rPr lang="pl-PL" altLang="pl-PL" sz="1700">
                <a:solidFill>
                  <a:schemeClr val="tx2"/>
                </a:solidFill>
              </a:rPr>
              <a:pPr eaLnBrk="1" hangingPunct="1"/>
              <a:t>‹#›</a:t>
            </a:fld>
            <a:endParaRPr lang="pl-PL" altLang="pl-PL" sz="1700">
              <a:solidFill>
                <a:schemeClr val="tx2"/>
              </a:solidFill>
            </a:endParaRPr>
          </a:p>
        </p:txBody>
      </p:sp>
      <p:pic>
        <p:nvPicPr>
          <p:cNvPr id="5" name="Obraz 11" descr="LogoPodstawo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689475"/>
            <a:ext cx="22320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457202" y="0"/>
            <a:ext cx="8220075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pl-PL" dirty="0" smtClean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 bwMode="auto">
          <a:xfrm>
            <a:off x="466725" y="1006078"/>
            <a:ext cx="8210550" cy="334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965530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F682D8C-7DB8-49FB-9E9E-AAD0645857A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518822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6DADC96-232D-43AE-9897-46E120CE0B2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2809380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645CE0DD-4F20-403A-8816-2F0B6349CE4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069084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59462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59462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36B67070-8233-4A06-8D4F-C0AB180FEE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3946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231C184-5A1B-48AE-B7E7-0F20940E5B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55492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0" y="1"/>
            <a:ext cx="9144000" cy="4594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C120074-C567-44D0-961A-1F4AC63865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861199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AF1B764D-BD71-4DFB-9AC2-6F8F44F949E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804085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C4D55CA-0B07-4A86-B53C-463824EAC48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316898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72489F9-C7C7-419D-871C-BD0BB689AF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2970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1" descr="LogoPodstawo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689475"/>
            <a:ext cx="22320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951526"/>
            <a:ext cx="4040188" cy="540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951526"/>
            <a:ext cx="4041775" cy="5940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1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pl-PL" dirty="0" smtClean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532813" y="4767263"/>
            <a:ext cx="514350" cy="274637"/>
          </a:xfrm>
        </p:spPr>
        <p:txBody>
          <a:bodyPr/>
          <a:lstStyle>
            <a:lvl1pPr algn="l">
              <a:defRPr/>
            </a:lvl1pPr>
          </a:lstStyle>
          <a:p>
            <a:fld id="{0ADF2DEA-A2C8-458B-92D6-E81D037128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48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4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2D625-1A1C-4ADA-A7A3-8FBB7739BAD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50876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5"/>
          <p:cNvSpPr txBox="1">
            <a:spLocks/>
          </p:cNvSpPr>
          <p:nvPr userDrawn="1"/>
        </p:nvSpPr>
        <p:spPr>
          <a:xfrm>
            <a:off x="8521700" y="4767263"/>
            <a:ext cx="514350" cy="27463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51B1E-200B-4487-9CCB-AA00BCFB9A8F}" type="slidenum">
              <a:rPr lang="pl-PL" altLang="pl-PL" sz="1700">
                <a:solidFill>
                  <a:srgbClr val="1F497D"/>
                </a:solidFill>
              </a:rPr>
              <a:pPr/>
              <a:t>‹#›</a:t>
            </a:fld>
            <a:endParaRPr lang="pl-PL" altLang="pl-PL" sz="1700">
              <a:solidFill>
                <a:srgbClr val="1F497D"/>
              </a:solidFill>
            </a:endParaRPr>
          </a:p>
        </p:txBody>
      </p:sp>
      <p:pic>
        <p:nvPicPr>
          <p:cNvPr id="3" name="Obraz 11" descr="LogoPodstawow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689475"/>
            <a:ext cx="22320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24D3A4C9-4C49-4CDF-9AC7-430D6F0BCA0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086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EE0EAAD-43C6-44FB-8B2D-84DD7447CC2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64189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FF3FB56-AFDE-4C1C-B41A-B624D1CF38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62932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EBF028B-4467-4ED3-A089-557C9A13622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98356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/>
          <p:cNvCxnSpPr/>
          <p:nvPr/>
        </p:nvCxnSpPr>
        <p:spPr>
          <a:xfrm>
            <a:off x="0" y="823913"/>
            <a:ext cx="9144000" cy="0"/>
          </a:xfrm>
          <a:prstGeom prst="line">
            <a:avLst/>
          </a:prstGeom>
          <a:ln w="1905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Podtytuł 2"/>
          <p:cNvSpPr txBox="1">
            <a:spLocks/>
          </p:cNvSpPr>
          <p:nvPr/>
        </p:nvSpPr>
        <p:spPr bwMode="auto">
          <a:xfrm>
            <a:off x="3492500" y="4732338"/>
            <a:ext cx="21447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pl-PL" altLang="pl-PL" b="1" smtClean="0">
                <a:solidFill>
                  <a:srgbClr val="336699"/>
                </a:solidFill>
                <a:cs typeface="Arial" charset="0"/>
              </a:rPr>
              <a:t>www.pip.gov.pl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78825" y="4783138"/>
            <a:ext cx="51435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tx2"/>
                </a:solidFill>
              </a:defRPr>
            </a:lvl1pPr>
          </a:lstStyle>
          <a:p>
            <a:fld id="{46D45781-C823-4095-A960-F08C58B2733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66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338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KONTROL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4840288"/>
            <a:ext cx="7207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solidFill>
                  <a:srgbClr val="FFFFFF"/>
                </a:solidFill>
              </a:defRPr>
            </a:lvl1pPr>
          </a:lstStyle>
          <a:p>
            <a:fld id="{6F85372B-9FB1-4F5E-992A-7BA281CE3E37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205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2053" name="WordArt 18"/>
          <p:cNvSpPr>
            <a:spLocks noChangeArrowheads="1" noChangeShapeType="1" noTextEdit="1"/>
          </p:cNvSpPr>
          <p:nvPr userDrawn="1"/>
        </p:nvSpPr>
        <p:spPr bwMode="auto">
          <a:xfrm>
            <a:off x="228600" y="4584700"/>
            <a:ext cx="6300788" cy="541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000" b="1" i="1" kern="10">
                <a:solidFill>
                  <a:srgbClr val="FFFFFF">
                    <a:alpha val="32156"/>
                  </a:srgbClr>
                </a:solidFill>
                <a:latin typeface="ZapfHumnst L2"/>
              </a:rPr>
              <a:t>www.pip.gov.pl</a:t>
            </a:r>
          </a:p>
        </p:txBody>
      </p:sp>
      <p:pic>
        <p:nvPicPr>
          <p:cNvPr id="2054" name="Picture 20" descr="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32338"/>
            <a:ext cx="431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5309" r:id="rId2"/>
    <p:sldLayoutId id="2147485310" r:id="rId3"/>
    <p:sldLayoutId id="2147485311" r:id="rId4"/>
    <p:sldLayoutId id="2147485312" r:id="rId5"/>
    <p:sldLayoutId id="2147485313" r:id="rId6"/>
    <p:sldLayoutId id="2147485314" r:id="rId7"/>
    <p:sldLayoutId id="2147485315" r:id="rId8"/>
    <p:sldLayoutId id="2147485316" r:id="rId9"/>
    <p:sldLayoutId id="2147485317" r:id="rId10"/>
    <p:sldLayoutId id="2147485318" r:id="rId11"/>
    <p:sldLayoutId id="2147485319" r:id="rId12"/>
    <p:sldLayoutId id="2147485320" r:id="rId13"/>
    <p:sldLayoutId id="2147485321" r:id="rId14"/>
    <p:sldLayoutId id="2147485322" r:id="rId15"/>
    <p:sldLayoutId id="2147485323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338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KONTROL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4840288"/>
            <a:ext cx="7207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solidFill>
                  <a:srgbClr val="FFFFFF"/>
                </a:solidFill>
              </a:defRPr>
            </a:lvl1pPr>
          </a:lstStyle>
          <a:p>
            <a:fld id="{4CA2B70B-1A2C-48C4-B2A6-AE0F5950C152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307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077" name="WordArt 18"/>
          <p:cNvSpPr>
            <a:spLocks noChangeArrowheads="1" noChangeShapeType="1" noTextEdit="1"/>
          </p:cNvSpPr>
          <p:nvPr userDrawn="1"/>
        </p:nvSpPr>
        <p:spPr bwMode="auto">
          <a:xfrm>
            <a:off x="228600" y="4584700"/>
            <a:ext cx="6300788" cy="541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000" b="1" i="1" kern="10">
                <a:solidFill>
                  <a:srgbClr val="FFFFFF">
                    <a:alpha val="32156"/>
                  </a:srgbClr>
                </a:solidFill>
                <a:latin typeface="ZapfHumnst L2"/>
              </a:rPr>
              <a:t>www.pip.gov.pl</a:t>
            </a:r>
          </a:p>
        </p:txBody>
      </p:sp>
      <p:pic>
        <p:nvPicPr>
          <p:cNvPr id="3078" name="Picture 20" descr="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32338"/>
            <a:ext cx="431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26" r:id="rId3"/>
    <p:sldLayoutId id="2147485327" r:id="rId4"/>
    <p:sldLayoutId id="2147485328" r:id="rId5"/>
    <p:sldLayoutId id="2147485329" r:id="rId6"/>
    <p:sldLayoutId id="2147485330" r:id="rId7"/>
    <p:sldLayoutId id="2147485331" r:id="rId8"/>
    <p:sldLayoutId id="2147485332" r:id="rId9"/>
    <p:sldLayoutId id="2147485333" r:id="rId10"/>
    <p:sldLayoutId id="2147485334" r:id="rId11"/>
    <p:sldLayoutId id="2147485335" r:id="rId12"/>
    <p:sldLayoutId id="2147485336" r:id="rId13"/>
    <p:sldLayoutId id="2147485337" r:id="rId14"/>
    <p:sldLayoutId id="2147485338" r:id="rId15"/>
    <p:sldLayoutId id="2147485339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7E1D"/>
          </a:solidFill>
          <a:effectLst>
            <a:outerShdw blurRad="38100" dist="38100" dir="2700000" algn="tl">
              <a:srgbClr val="C0C0C0"/>
            </a:outerShdw>
          </a:effectLst>
          <a:latin typeface="ZapfHumnst L2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www.streswpracy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gramyprewenncyjne.pl/" TargetMode="External"/><Relationship Id="rId5" Type="http://schemas.openxmlformats.org/officeDocument/2006/relationships/hyperlink" Target="http://www.bhpwrolnictwie.pl/" TargetMode="External"/><Relationship Id="rId4" Type="http://schemas.openxmlformats.org/officeDocument/2006/relationships/hyperlink" Target="http://www.nafalipierwszejpracycy.p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4450"/>
            <a:ext cx="45243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0075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6084" name="Symbol zastępczy tekstu 2"/>
          <p:cNvSpPr>
            <a:spLocks noGrp="1"/>
          </p:cNvSpPr>
          <p:nvPr>
            <p:ph type="body" idx="1"/>
          </p:nvPr>
        </p:nvSpPr>
        <p:spPr>
          <a:xfrm>
            <a:off x="466725" y="1006475"/>
            <a:ext cx="8210550" cy="334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pl-PL" altLang="pl-PL" sz="28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/>
            <a:r>
              <a:rPr lang="pl-PL" altLang="pl-PL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DZIAŁALNOŚĆ PREWENCYJNA PIP</a:t>
            </a:r>
            <a:br>
              <a:rPr lang="pl-PL" altLang="pl-PL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pl-PL" altLang="pl-PL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WSPÓŁPRACA Z PRZEDSIĘBIORSTWAMI GÓRNICZYMI</a:t>
            </a:r>
            <a:br>
              <a:rPr lang="pl-PL" altLang="pl-PL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pl-PL" altLang="pl-PL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pl-PL" altLang="pl-PL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pl-PL" altLang="pl-PL" sz="28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6085" name="Prostokąt 1"/>
          <p:cNvSpPr>
            <a:spLocks noChangeArrowheads="1"/>
          </p:cNvSpPr>
          <p:nvPr/>
        </p:nvSpPr>
        <p:spPr bwMode="auto">
          <a:xfrm>
            <a:off x="457200" y="3579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>
                <a:solidFill>
                  <a:schemeClr val="tx2"/>
                </a:solidFill>
              </a:rPr>
              <a:t>Jolanta Kowalska, Janusz Krasoń</a:t>
            </a:r>
          </a:p>
          <a:p>
            <a:r>
              <a:rPr lang="pl-PL" altLang="pl-PL">
                <a:solidFill>
                  <a:schemeClr val="tx2"/>
                </a:solidFill>
              </a:rPr>
              <a:t>Okręgowy Inspektorat Pracy we Wrocławiu</a:t>
            </a:r>
          </a:p>
        </p:txBody>
      </p:sp>
      <p:sp>
        <p:nvSpPr>
          <p:cNvPr id="46086" name="Prostokąt 2"/>
          <p:cNvSpPr>
            <a:spLocks noChangeArrowheads="1"/>
          </p:cNvSpPr>
          <p:nvPr/>
        </p:nvSpPr>
        <p:spPr bwMode="auto">
          <a:xfrm>
            <a:off x="5940425" y="4148138"/>
            <a:ext cx="2411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400">
                <a:solidFill>
                  <a:schemeClr val="tx2"/>
                </a:solidFill>
              </a:rPr>
              <a:t>Wrocław, 24 kwietnia 2018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Prostokąt 2"/>
          <p:cNvSpPr>
            <a:spLocks noChangeArrowheads="1"/>
          </p:cNvSpPr>
          <p:nvPr/>
        </p:nvSpPr>
        <p:spPr bwMode="auto">
          <a:xfrm>
            <a:off x="287338" y="842963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b="1" dirty="0">
                <a:solidFill>
                  <a:schemeClr val="accent1"/>
                </a:solidFill>
              </a:rPr>
              <a:t>Prawie ⅓ pracowników w Europie - ponad 40 milionów osób, doświadcza stresu związanego z pracą, a około połowa europejskich pracowników uważa, że w ich miejscu pracy stres jest powszechnym problemem. </a:t>
            </a:r>
          </a:p>
        </p:txBody>
      </p:sp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02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400" b="1" dirty="0">
                <a:solidFill>
                  <a:schemeClr val="tx2"/>
                </a:solidFill>
              </a:rPr>
              <a:t>Program prewencyjny „Stres w miejscu pracy”</a:t>
            </a:r>
          </a:p>
        </p:txBody>
      </p:sp>
      <p:pic>
        <p:nvPicPr>
          <p:cNvPr id="6656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500188"/>
            <a:ext cx="25781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07950" y="1947863"/>
            <a:ext cx="6048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200" b="1">
                <a:solidFill>
                  <a:schemeClr val="accent1"/>
                </a:solidFill>
              </a:rPr>
              <a:t>Celem tego programu prewencyjnego jest: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- popularyzowanie wiedzy na temat stresu, jego źródeł, przebiegu, spustoszeń jakie wywołuje w naszych organizmach,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- metod radzenia sobie ze stresem w miejscu pracy,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- popularyzacja wiedzy na temat źródeł zagrożeń psychospołecznych tj. mobbing, dyskryminacja, nierówne traktowanie, molestowanie, molestowanie seksualne, agresja i przemoc w miejscu pracy,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- metod radzenia sobie z zagrożeniami psychospołecznymi w miejscu pracy,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- poprawa stosunków międzyludzkich w zakładzie pracy, a tym samym stworzenie dobrego klimatu do pracy zespołowej,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- obniżenie poziomu stresu spowodowanego narastającymi konfliktami,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poprawa komfortu pracy,</a:t>
            </a:r>
          </a:p>
          <a:p>
            <a:r>
              <a:rPr lang="pl-PL" altLang="pl-PL" sz="1200">
                <a:solidFill>
                  <a:schemeClr val="accent1"/>
                </a:solidFill>
              </a:rPr>
              <a:t>- złagodzenie negatywnych skutków stresu.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3325"/>
            <a:ext cx="14366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pole tekstowe 3"/>
          <p:cNvSpPr txBox="1">
            <a:spLocks noChangeArrowheads="1"/>
          </p:cNvSpPr>
          <p:nvPr/>
        </p:nvSpPr>
        <p:spPr bwMode="auto">
          <a:xfrm>
            <a:off x="969963" y="268288"/>
            <a:ext cx="815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400" b="1">
                <a:solidFill>
                  <a:schemeClr val="tx2"/>
                </a:solidFill>
              </a:rPr>
              <a:t>Konkurs Pracodawca – Organizator Pracy Bezpiecznej</a:t>
            </a:r>
          </a:p>
        </p:txBody>
      </p:sp>
      <p:sp>
        <p:nvSpPr>
          <p:cNvPr id="67589" name="Prostokąt 4"/>
          <p:cNvSpPr>
            <a:spLocks noChangeArrowheads="1"/>
          </p:cNvSpPr>
          <p:nvPr/>
        </p:nvSpPr>
        <p:spPr bwMode="auto">
          <a:xfrm>
            <a:off x="1789113" y="1300163"/>
            <a:ext cx="37449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200" dirty="0">
                <a:solidFill>
                  <a:schemeClr val="accent1"/>
                </a:solidFill>
              </a:rPr>
              <a:t>Pomysł tego konkursu zrodził się już blisko ćwierć wieku temu, kiedy Państwowa Inspekcja Pracy startowała z pierwszą edycją, główną ideą instytucji było zaszczepienie wśród przedsiębiorców ducha rywalizacji nieco innej, niż wymagała od nich typowa, codzienna, ekonomiczna gra rynkowa. Chodziło o to, aby zaczęli rywalizować w ramach standardów warunków pracy, gdzie stawką jest zdrowie, a często także życie pracowników. Główny Inspektor Pracy podjął decyzję, że inspekcja będzie nie tylko uczyć, ale także nagradzać i promować tych, którzy tworzą bezpieczne i ergonomiczne miejsca pracy. Dzisiaj konkurs jest nie tylko szansą zdobycia nagrody, ale przede wszystkim stanowi motywację dla dalszego rozwoju każdej firmy także w kierunku stałego monitorowania i poprawy warunków pracy.</a:t>
            </a:r>
          </a:p>
          <a:p>
            <a:r>
              <a:rPr lang="pl-PL" altLang="pl-PL" sz="1200" dirty="0"/>
              <a:t> </a:t>
            </a:r>
          </a:p>
        </p:txBody>
      </p:sp>
      <p:pic>
        <p:nvPicPr>
          <p:cNvPr id="67590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304925"/>
            <a:ext cx="34813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000075\Desktop\strona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4272"/>
          <a:stretch>
            <a:fillRect/>
          </a:stretch>
        </p:blipFill>
        <p:spPr bwMode="auto">
          <a:xfrm>
            <a:off x="684213" y="1058863"/>
            <a:ext cx="30956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24525" y="3741738"/>
            <a:ext cx="2147888" cy="1252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pl-PL" sz="2800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3,5 mln</a:t>
            </a:r>
            <a:endParaRPr lang="pl-PL" sz="2400" dirty="0">
              <a:solidFill>
                <a:srgbClr val="FFFFFF"/>
              </a:solidFill>
              <a:latin typeface="Impact"/>
            </a:endParaRPr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051050" y="65088"/>
            <a:ext cx="52847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l-PL" altLang="pl-PL" sz="3600" b="1">
                <a:solidFill>
                  <a:srgbClr val="376092"/>
                </a:solidFill>
                <a:ea typeface="Aharoni" pitchFamily="2" charset="-79"/>
                <a:cs typeface="Arial" charset="0"/>
              </a:rPr>
              <a:t>Strona</a:t>
            </a:r>
            <a:r>
              <a:rPr lang="pl-PL" altLang="pl-PL" sz="3800" b="1">
                <a:solidFill>
                  <a:srgbClr val="376092"/>
                </a:solidFill>
                <a:ea typeface="Aharoni" pitchFamily="2" charset="-79"/>
                <a:cs typeface="Arial" charset="0"/>
              </a:rPr>
              <a:t> PIP</a:t>
            </a:r>
            <a:endParaRPr lang="en-GB" altLang="pl-PL" sz="3800" b="1">
              <a:solidFill>
                <a:srgbClr val="376092"/>
              </a:solidFill>
              <a:ea typeface="Aharoni" pitchFamily="2" charset="-79"/>
              <a:cs typeface="Arial" charset="0"/>
            </a:endParaRPr>
          </a:p>
        </p:txBody>
      </p:sp>
      <p:sp>
        <p:nvSpPr>
          <p:cNvPr id="68613" name="pole tekstowe 1"/>
          <p:cNvSpPr txBox="1">
            <a:spLocks noChangeArrowheads="1"/>
          </p:cNvSpPr>
          <p:nvPr/>
        </p:nvSpPr>
        <p:spPr bwMode="auto">
          <a:xfrm>
            <a:off x="4356100" y="1031875"/>
            <a:ext cx="403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>
                <a:solidFill>
                  <a:srgbClr val="000000"/>
                </a:solidFill>
              </a:rPr>
              <a:t>Inne strony administrowane przez PIP:</a:t>
            </a:r>
          </a:p>
          <a:p>
            <a:pPr lvl="1"/>
            <a:r>
              <a:rPr lang="pl-PL" altLang="pl-PL">
                <a:solidFill>
                  <a:srgbClr val="000000"/>
                </a:solidFill>
                <a:hlinkClick r:id="rId4"/>
              </a:rPr>
              <a:t>www.bhpnatak.pl</a:t>
            </a:r>
          </a:p>
          <a:p>
            <a:pPr lvl="1"/>
            <a:r>
              <a:rPr lang="pl-PL" altLang="pl-PL">
                <a:solidFill>
                  <a:srgbClr val="000000"/>
                </a:solidFill>
                <a:hlinkClick r:id="rId4"/>
              </a:rPr>
              <a:t>www.prawawpracy.pl</a:t>
            </a:r>
            <a:endParaRPr lang="pl-PL" altLang="pl-PL">
              <a:solidFill>
                <a:srgbClr val="000000"/>
              </a:solidFill>
            </a:endParaRPr>
          </a:p>
          <a:p>
            <a:pPr lvl="1"/>
            <a:r>
              <a:rPr lang="pl-PL" altLang="pl-PL">
                <a:solidFill>
                  <a:srgbClr val="000000"/>
                </a:solidFill>
                <a:hlinkClick r:id="rId4"/>
              </a:rPr>
              <a:t>www.nafalipierwszejpracycy.pl</a:t>
            </a:r>
            <a:endParaRPr lang="pl-PL" altLang="pl-PL">
              <a:solidFill>
                <a:srgbClr val="000000"/>
              </a:solidFill>
            </a:endParaRPr>
          </a:p>
          <a:p>
            <a:pPr lvl="1"/>
            <a:r>
              <a:rPr lang="pl-PL" altLang="pl-PL">
                <a:solidFill>
                  <a:srgbClr val="000000"/>
                </a:solidFill>
                <a:hlinkClick r:id="rId5"/>
              </a:rPr>
              <a:t>www.bhpwrolnictwie.pl</a:t>
            </a:r>
            <a:endParaRPr lang="pl-PL" altLang="pl-PL">
              <a:solidFill>
                <a:srgbClr val="000000"/>
              </a:solidFill>
            </a:endParaRPr>
          </a:p>
          <a:p>
            <a:pPr lvl="1"/>
            <a:r>
              <a:rPr lang="pl-PL" altLang="pl-PL">
                <a:solidFill>
                  <a:srgbClr val="000000"/>
                </a:solidFill>
                <a:hlinkClick r:id="rId6"/>
              </a:rPr>
              <a:t>www.programyprewenncyjne.pl</a:t>
            </a:r>
            <a:endParaRPr lang="pl-PL" altLang="pl-PL">
              <a:solidFill>
                <a:srgbClr val="000000"/>
              </a:solidFill>
            </a:endParaRPr>
          </a:p>
          <a:p>
            <a:pPr lvl="1"/>
            <a:r>
              <a:rPr lang="pl-PL" altLang="pl-PL">
                <a:solidFill>
                  <a:srgbClr val="000000"/>
                </a:solidFill>
                <a:hlinkClick r:id="rId7"/>
              </a:rPr>
              <a:t>www.streswpracy.pl</a:t>
            </a:r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0075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>
                <a:latin typeface="Arial" charset="0"/>
                <a:cs typeface="Arial" charset="0"/>
              </a:rPr>
              <a:t>Szkolenia</a:t>
            </a:r>
          </a:p>
        </p:txBody>
      </p:sp>
      <p:pic>
        <p:nvPicPr>
          <p:cNvPr id="604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386013"/>
            <a:ext cx="184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4050"/>
            <a:ext cx="22336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Symbol zastępczy tekstu 2"/>
          <p:cNvSpPr>
            <a:spLocks noGrp="1"/>
          </p:cNvSpPr>
          <p:nvPr>
            <p:ph type="body" idx="1"/>
          </p:nvPr>
        </p:nvSpPr>
        <p:spPr>
          <a:xfrm>
            <a:off x="466725" y="1006475"/>
            <a:ext cx="8210550" cy="334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pl-PL" altLang="pl-PL" sz="1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SZKOLENIA DLA SPOŁECZNYCH INSPEKTORÓW PRACY Z PRZEDSIĘBIORSTW GÓRNICZYCH NA DOLNYM ŚLĄSKU ZREALIZOWANE PRZEZ OIP WE WROCŁAWIU </a:t>
            </a:r>
          </a:p>
        </p:txBody>
      </p:sp>
      <p:pic>
        <p:nvPicPr>
          <p:cNvPr id="60422" name="Picture 2" descr="C:\Users\160383\AppData\Local\Microsoft\Windows\Temporary Internet Files\Content.Outlook\V7O1P6I7\11 06 29_Szkolenie dla pracodawców 252P 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51025"/>
            <a:ext cx="48228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pole tekstowe 1"/>
          <p:cNvSpPr txBox="1">
            <a:spLocks noChangeArrowheads="1"/>
          </p:cNvSpPr>
          <p:nvPr/>
        </p:nvSpPr>
        <p:spPr bwMode="auto">
          <a:xfrm>
            <a:off x="5651500" y="1925638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800">
                <a:solidFill>
                  <a:schemeClr val="tx2"/>
                </a:solidFill>
              </a:rPr>
              <a:t>2016 – 221 osób</a:t>
            </a:r>
          </a:p>
          <a:p>
            <a:r>
              <a:rPr lang="pl-PL" altLang="pl-PL" sz="2800">
                <a:solidFill>
                  <a:schemeClr val="tx2"/>
                </a:solidFill>
              </a:rPr>
              <a:t>2017 – 206 osób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chemeClr val="tx2"/>
                </a:solidFill>
              </a:rPr>
              <a:t>WSPÓŁPRACA PAŃSTWOWEJ INSPEKCJI PRACY</a:t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Z </a:t>
            </a:r>
            <a:r>
              <a:rPr lang="pl-PL" b="1" dirty="0">
                <a:solidFill>
                  <a:schemeClr val="tx2"/>
                </a:solidFill>
              </a:rPr>
              <a:t>PRZEDSIĘBIORSTWAMI GÓRNICZYMI W PROCESIE PREWENCJI</a:t>
            </a:r>
            <a:endParaRPr lang="pl-PL" altLang="pl-PL" b="1" dirty="0">
              <a:solidFill>
                <a:schemeClr val="tx2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0483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chemeClr val="tx2"/>
                </a:solidFill>
              </a:rPr>
              <a:t>SZKOLENIA  SPOŁECZNYCH INSPEKTORÓW  PRACY</a:t>
            </a:r>
            <a:endParaRPr lang="pl-PL" sz="1200" dirty="0">
              <a:solidFill>
                <a:schemeClr val="tx2"/>
              </a:solidFill>
            </a:endParaRPr>
          </a:p>
          <a:p>
            <a:r>
              <a:rPr lang="pl-PL" sz="1200" b="1" dirty="0">
                <a:solidFill>
                  <a:schemeClr val="accent1"/>
                </a:solidFill>
              </a:rPr>
              <a:t> </a:t>
            </a:r>
            <a:endParaRPr lang="pl-PL" sz="1200" dirty="0">
              <a:solidFill>
                <a:schemeClr val="accent1"/>
              </a:solidFill>
            </a:endParaRPr>
          </a:p>
          <a:p>
            <a:r>
              <a:rPr lang="pl-PL" sz="1200" b="1" u="sng" dirty="0">
                <a:solidFill>
                  <a:schemeClr val="accent1"/>
                </a:solidFill>
              </a:rPr>
              <a:t>ROK </a:t>
            </a:r>
            <a:r>
              <a:rPr lang="pl-PL" sz="1200" b="1" u="sng" dirty="0" smtClean="0">
                <a:solidFill>
                  <a:schemeClr val="accent1"/>
                </a:solidFill>
              </a:rPr>
              <a:t>2016</a:t>
            </a:r>
          </a:p>
          <a:p>
            <a:r>
              <a:rPr lang="pl-PL" sz="1200" b="1" u="sng" dirty="0" smtClean="0">
                <a:solidFill>
                  <a:schemeClr val="accent1"/>
                </a:solidFill>
              </a:rPr>
              <a:t> </a:t>
            </a:r>
            <a:endParaRPr lang="pl-PL" sz="1200" dirty="0">
              <a:solidFill>
                <a:schemeClr val="accent1"/>
              </a:solidFill>
            </a:endParaRPr>
          </a:p>
          <a:p>
            <a:r>
              <a:rPr lang="pl-PL" sz="1200" dirty="0" smtClean="0">
                <a:solidFill>
                  <a:schemeClr val="accent1"/>
                </a:solidFill>
              </a:rPr>
              <a:t>- </a:t>
            </a:r>
            <a:r>
              <a:rPr lang="pl-PL" sz="1200" b="1" dirty="0">
                <a:solidFill>
                  <a:schemeClr val="accent1"/>
                </a:solidFill>
              </a:rPr>
              <a:t>kwiecień 2016r </a:t>
            </a:r>
            <a:r>
              <a:rPr lang="pl-PL" sz="1200" dirty="0">
                <a:solidFill>
                  <a:schemeClr val="accent1"/>
                </a:solidFill>
              </a:rPr>
              <a:t> SZKLARSKA PORĘBA -  KGHM PM S.A. ODDZIAŁ/ </a:t>
            </a:r>
            <a:r>
              <a:rPr lang="pl-PL" sz="1200" dirty="0" smtClean="0">
                <a:solidFill>
                  <a:schemeClr val="accent1"/>
                </a:solidFill>
              </a:rPr>
              <a:t>ZG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</a:t>
            </a:r>
            <a:r>
              <a:rPr lang="pl-PL" sz="1200" dirty="0">
                <a:solidFill>
                  <a:schemeClr val="accent1"/>
                </a:solidFill>
              </a:rPr>
              <a:t>„POLKOWICE - SIEROSZOWICE”,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- </a:t>
            </a:r>
            <a:r>
              <a:rPr lang="pl-PL" sz="1200" b="1" dirty="0">
                <a:solidFill>
                  <a:schemeClr val="accent1"/>
                </a:solidFill>
              </a:rPr>
              <a:t>maj 2016r </a:t>
            </a:r>
            <a:r>
              <a:rPr lang="pl-PL" sz="1200" dirty="0">
                <a:solidFill>
                  <a:schemeClr val="accent1"/>
                </a:solidFill>
              </a:rPr>
              <a:t> SZKLARSKA PORĘBA -  KGHM PM S.A. ODDZIAŁ /ZG „RUDNA”,  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- </a:t>
            </a:r>
            <a:r>
              <a:rPr lang="pl-PL" sz="1200" b="1" dirty="0">
                <a:solidFill>
                  <a:schemeClr val="accent1"/>
                </a:solidFill>
              </a:rPr>
              <a:t>czerwiec 2016r</a:t>
            </a:r>
            <a:r>
              <a:rPr lang="pl-PL" sz="1200" dirty="0">
                <a:solidFill>
                  <a:schemeClr val="accent1"/>
                </a:solidFill>
              </a:rPr>
              <a:t>  WOJNOWO – KGHM PM S.A. ODDZIAŁ /ZG „LUBIN” </a:t>
            </a:r>
          </a:p>
          <a:p>
            <a:r>
              <a:rPr lang="pl-PL" sz="1200" b="1" dirty="0">
                <a:solidFill>
                  <a:schemeClr val="accent1"/>
                </a:solidFill>
              </a:rPr>
              <a:t>- listopad 2016r </a:t>
            </a:r>
            <a:r>
              <a:rPr lang="pl-PL" sz="1200" dirty="0">
                <a:solidFill>
                  <a:schemeClr val="accent1"/>
                </a:solidFill>
              </a:rPr>
              <a:t> SZKLARSKA PORĘBA – KGHM PM S.A. ODDZIAŁ/  ZG  „RUDNA”.</a:t>
            </a:r>
          </a:p>
          <a:p>
            <a:endParaRPr lang="pl-PL" sz="1200" b="1" i="1" dirty="0" smtClean="0">
              <a:solidFill>
                <a:schemeClr val="accent1"/>
              </a:solidFill>
            </a:endParaRPr>
          </a:p>
          <a:p>
            <a:pPr algn="ctr"/>
            <a:r>
              <a:rPr lang="pl-PL" sz="1200" b="1" i="1" dirty="0" smtClean="0">
                <a:solidFill>
                  <a:schemeClr val="accent1"/>
                </a:solidFill>
              </a:rPr>
              <a:t>Łącznie </a:t>
            </a:r>
            <a:r>
              <a:rPr lang="pl-PL" sz="1200" b="1" i="1" dirty="0">
                <a:solidFill>
                  <a:schemeClr val="accent1"/>
                </a:solidFill>
              </a:rPr>
              <a:t>przeszkolono – 221 Społecznych Inspektorów Pracy</a:t>
            </a:r>
            <a:endParaRPr lang="pl-PL" altLang="pl-PL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0483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rgbClr val="1F497D"/>
                </a:solidFill>
              </a:rPr>
              <a:t>SZKOLENIA  SPOŁECZNYCH INSPEKTORÓW  PRACY</a:t>
            </a:r>
            <a:endParaRPr lang="pl-PL" sz="1200" dirty="0">
              <a:solidFill>
                <a:srgbClr val="1F497D"/>
              </a:solidFill>
            </a:endParaRPr>
          </a:p>
          <a:p>
            <a:r>
              <a:rPr lang="pl-PL" sz="1200" b="1" dirty="0">
                <a:solidFill>
                  <a:srgbClr val="4F81BD"/>
                </a:solidFill>
              </a:rPr>
              <a:t> </a:t>
            </a:r>
            <a:endParaRPr lang="pl-PL" sz="1200" dirty="0">
              <a:solidFill>
                <a:srgbClr val="4F81BD"/>
              </a:solidFill>
            </a:endParaRPr>
          </a:p>
          <a:p>
            <a:r>
              <a:rPr lang="pl-PL" sz="1200" b="1" u="sng" dirty="0">
                <a:solidFill>
                  <a:srgbClr val="4F81BD"/>
                </a:solidFill>
              </a:rPr>
              <a:t>ROK </a:t>
            </a:r>
            <a:r>
              <a:rPr lang="pl-PL" sz="1200" b="1" u="sng" dirty="0" smtClean="0">
                <a:solidFill>
                  <a:srgbClr val="4F81BD"/>
                </a:solidFill>
              </a:rPr>
              <a:t>2017</a:t>
            </a:r>
          </a:p>
          <a:p>
            <a:endParaRPr lang="pl-PL" sz="1200" dirty="0">
              <a:solidFill>
                <a:srgbClr val="4F81BD"/>
              </a:solidFill>
            </a:endParaRPr>
          </a:p>
          <a:p>
            <a:r>
              <a:rPr lang="pl-PL" sz="1200" dirty="0" smtClean="0">
                <a:solidFill>
                  <a:srgbClr val="4F81BD"/>
                </a:solidFill>
              </a:rPr>
              <a:t>- </a:t>
            </a:r>
            <a:r>
              <a:rPr lang="pl-PL" sz="1200" b="1" dirty="0">
                <a:solidFill>
                  <a:srgbClr val="4F81BD"/>
                </a:solidFill>
              </a:rPr>
              <a:t>kwiecień 2017r  </a:t>
            </a:r>
            <a:r>
              <a:rPr lang="pl-PL" sz="1200" dirty="0">
                <a:solidFill>
                  <a:srgbClr val="4F81BD"/>
                </a:solidFill>
              </a:rPr>
              <a:t>SZKLARSKA PORĘBA -  KGHM PM S.A. ODDZIAŁ/ ZG „RUDNA</a:t>
            </a:r>
            <a:r>
              <a:rPr lang="pl-PL" sz="1200" dirty="0" smtClean="0">
                <a:solidFill>
                  <a:srgbClr val="4F81BD"/>
                </a:solidFill>
              </a:rPr>
              <a:t>” </a:t>
            </a:r>
            <a:endParaRPr lang="pl-PL" sz="1200" dirty="0">
              <a:solidFill>
                <a:srgbClr val="4F81BD"/>
              </a:solidFill>
            </a:endParaRPr>
          </a:p>
          <a:p>
            <a:r>
              <a:rPr lang="pl-PL" sz="1200" dirty="0">
                <a:solidFill>
                  <a:srgbClr val="4F81BD"/>
                </a:solidFill>
              </a:rPr>
              <a:t>- </a:t>
            </a:r>
            <a:r>
              <a:rPr lang="pl-PL" sz="1200" b="1" dirty="0">
                <a:solidFill>
                  <a:srgbClr val="4F81BD"/>
                </a:solidFill>
              </a:rPr>
              <a:t>kwiecień 2017r</a:t>
            </a:r>
            <a:r>
              <a:rPr lang="pl-PL" sz="1200" dirty="0">
                <a:solidFill>
                  <a:srgbClr val="4F81BD"/>
                </a:solidFill>
              </a:rPr>
              <a:t>  SZKLARSKA PORĘBA – KGHM PM  S.A. ODDZIAŁ/ </a:t>
            </a:r>
            <a:r>
              <a:rPr lang="pl-PL" sz="1200" dirty="0" smtClean="0">
                <a:solidFill>
                  <a:srgbClr val="4F81BD"/>
                </a:solidFill>
              </a:rPr>
              <a:t>ZG</a:t>
            </a:r>
            <a:br>
              <a:rPr lang="pl-PL" sz="1200" dirty="0" smtClean="0">
                <a:solidFill>
                  <a:srgbClr val="4F81BD"/>
                </a:solidFill>
              </a:rPr>
            </a:br>
            <a:r>
              <a:rPr lang="pl-PL" sz="1200" dirty="0" smtClean="0">
                <a:solidFill>
                  <a:srgbClr val="4F81BD"/>
                </a:solidFill>
              </a:rPr>
              <a:t>   </a:t>
            </a:r>
            <a:r>
              <a:rPr lang="pl-PL" sz="1200" dirty="0">
                <a:solidFill>
                  <a:srgbClr val="4F81BD"/>
                </a:solidFill>
              </a:rPr>
              <a:t>„POLKOWICE-SIEROSZOWICE” </a:t>
            </a:r>
          </a:p>
          <a:p>
            <a:r>
              <a:rPr lang="pl-PL" sz="1200" dirty="0">
                <a:solidFill>
                  <a:srgbClr val="4F81BD"/>
                </a:solidFill>
              </a:rPr>
              <a:t>- </a:t>
            </a:r>
            <a:r>
              <a:rPr lang="pl-PL" sz="1200" b="1" dirty="0">
                <a:solidFill>
                  <a:srgbClr val="4F81BD"/>
                </a:solidFill>
              </a:rPr>
              <a:t>czerwiec 2017r</a:t>
            </a:r>
            <a:r>
              <a:rPr lang="pl-PL" sz="1200" dirty="0">
                <a:solidFill>
                  <a:srgbClr val="4F81BD"/>
                </a:solidFill>
              </a:rPr>
              <a:t>  WOJNOWO – KGHM PM  S.A. ODDZIAŁ/ ZG „LUBIN” ,</a:t>
            </a:r>
          </a:p>
          <a:p>
            <a:r>
              <a:rPr lang="pl-PL" sz="1200" dirty="0">
                <a:solidFill>
                  <a:srgbClr val="4F81BD"/>
                </a:solidFill>
              </a:rPr>
              <a:t>- </a:t>
            </a:r>
            <a:r>
              <a:rPr lang="pl-PL" sz="1200" b="1" dirty="0">
                <a:solidFill>
                  <a:srgbClr val="4F81BD"/>
                </a:solidFill>
              </a:rPr>
              <a:t>listopad 2017r  </a:t>
            </a:r>
            <a:r>
              <a:rPr lang="pl-PL" sz="1200" dirty="0">
                <a:solidFill>
                  <a:srgbClr val="4F81BD"/>
                </a:solidFill>
              </a:rPr>
              <a:t>SZKLARSKA PORĘBA – KGHM PM S.A. ODDZIAŁ / ZG „RUDNA” - </a:t>
            </a:r>
          </a:p>
          <a:p>
            <a:endParaRPr lang="pl-PL" sz="1200" b="1" i="1" dirty="0" smtClean="0">
              <a:solidFill>
                <a:srgbClr val="4F81BD"/>
              </a:solidFill>
            </a:endParaRPr>
          </a:p>
          <a:p>
            <a:pPr algn="ctr"/>
            <a:r>
              <a:rPr lang="pl-PL" sz="1200" b="1" i="1" dirty="0" smtClean="0">
                <a:solidFill>
                  <a:srgbClr val="4F81BD"/>
                </a:solidFill>
              </a:rPr>
              <a:t>Łącznie </a:t>
            </a:r>
            <a:r>
              <a:rPr lang="pl-PL" sz="1200" b="1" i="1" dirty="0">
                <a:solidFill>
                  <a:srgbClr val="4F81BD"/>
                </a:solidFill>
              </a:rPr>
              <a:t>przeszkolono – 206 Społecznych Inspektorów Pracy</a:t>
            </a:r>
            <a:endParaRPr lang="pl-PL" sz="12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0483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chemeClr val="tx2"/>
                </a:solidFill>
              </a:rPr>
              <a:t>SZKOLENIA  SPOŁECZNYCH INSPEKTORÓW  PRACY</a:t>
            </a:r>
            <a:endParaRPr lang="pl-PL" sz="1200" dirty="0">
              <a:solidFill>
                <a:schemeClr val="tx2"/>
              </a:solidFill>
            </a:endParaRPr>
          </a:p>
          <a:p>
            <a:r>
              <a:rPr lang="pl-PL" sz="1200" b="1" dirty="0">
                <a:solidFill>
                  <a:srgbClr val="4F81BD"/>
                </a:solidFill>
              </a:rPr>
              <a:t> </a:t>
            </a:r>
            <a:endParaRPr lang="pl-PL" sz="1200" dirty="0">
              <a:solidFill>
                <a:srgbClr val="4F81BD"/>
              </a:solidFill>
            </a:endParaRPr>
          </a:p>
          <a:p>
            <a:r>
              <a:rPr lang="pl-PL" sz="1200" b="1" u="sng" dirty="0">
                <a:solidFill>
                  <a:schemeClr val="accent1"/>
                </a:solidFill>
              </a:rPr>
              <a:t>ROK </a:t>
            </a:r>
            <a:r>
              <a:rPr lang="pl-PL" sz="1200" b="1" u="sng" dirty="0" smtClean="0">
                <a:solidFill>
                  <a:schemeClr val="accent1"/>
                </a:solidFill>
              </a:rPr>
              <a:t>2018</a:t>
            </a:r>
          </a:p>
          <a:p>
            <a:endParaRPr lang="pl-PL" sz="1200" dirty="0">
              <a:solidFill>
                <a:schemeClr val="accent1"/>
              </a:solidFill>
            </a:endParaRPr>
          </a:p>
          <a:p>
            <a:r>
              <a:rPr lang="pl-PL" sz="1200" dirty="0" smtClean="0">
                <a:solidFill>
                  <a:schemeClr val="accent1"/>
                </a:solidFill>
              </a:rPr>
              <a:t>- </a:t>
            </a:r>
            <a:r>
              <a:rPr lang="pl-PL" sz="1200" b="1" dirty="0" smtClean="0">
                <a:solidFill>
                  <a:schemeClr val="accent1"/>
                </a:solidFill>
              </a:rPr>
              <a:t>kwiecień </a:t>
            </a:r>
            <a:r>
              <a:rPr lang="pl-PL" sz="1200" b="1" dirty="0">
                <a:solidFill>
                  <a:schemeClr val="accent1"/>
                </a:solidFill>
              </a:rPr>
              <a:t>2018r </a:t>
            </a:r>
            <a:r>
              <a:rPr lang="pl-PL" sz="1200" dirty="0">
                <a:solidFill>
                  <a:schemeClr val="accent1"/>
                </a:solidFill>
              </a:rPr>
              <a:t> SZKLARSKA PORĘBA – KGHM PM S.A. ODDZIAŁ/ </a:t>
            </a:r>
            <a:r>
              <a:rPr lang="pl-PL" sz="1200" dirty="0" smtClean="0">
                <a:solidFill>
                  <a:schemeClr val="accent1"/>
                </a:solidFill>
              </a:rPr>
              <a:t>ZG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„</a:t>
            </a:r>
            <a:r>
              <a:rPr lang="pl-PL" sz="1200" dirty="0">
                <a:solidFill>
                  <a:schemeClr val="accent1"/>
                </a:solidFill>
              </a:rPr>
              <a:t>POLKOWICE-SIEROSZOWICE” 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- </a:t>
            </a:r>
            <a:r>
              <a:rPr lang="pl-PL" sz="1200" b="1" dirty="0">
                <a:solidFill>
                  <a:schemeClr val="accent1"/>
                </a:solidFill>
              </a:rPr>
              <a:t>kwiecień 2018r </a:t>
            </a:r>
            <a:r>
              <a:rPr lang="pl-PL" sz="1200" dirty="0">
                <a:solidFill>
                  <a:schemeClr val="accent1"/>
                </a:solidFill>
              </a:rPr>
              <a:t> SZKLARSKA PORĘBA  – KGHM PM S.A. ODDZIAŁ/ ZG „LUBIN” </a:t>
            </a:r>
          </a:p>
          <a:p>
            <a:endParaRPr lang="pl-PL" sz="1200" b="1" i="1" dirty="0" smtClean="0">
              <a:solidFill>
                <a:schemeClr val="accent1"/>
              </a:solidFill>
            </a:endParaRPr>
          </a:p>
          <a:p>
            <a:pPr algn="ctr"/>
            <a:r>
              <a:rPr lang="pl-PL" sz="1200" b="1" i="1" dirty="0" smtClean="0">
                <a:solidFill>
                  <a:schemeClr val="accent1"/>
                </a:solidFill>
              </a:rPr>
              <a:t>Łącznie  </a:t>
            </a:r>
            <a:r>
              <a:rPr lang="pl-PL" sz="1200" b="1" i="1" dirty="0">
                <a:solidFill>
                  <a:schemeClr val="accent1"/>
                </a:solidFill>
              </a:rPr>
              <a:t>przeszklono 110 Społecznych Inspektorów Pracy</a:t>
            </a:r>
            <a:endParaRPr lang="pl-PL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0483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chemeClr val="tx2"/>
                </a:solidFill>
              </a:rPr>
              <a:t>TEMATYKA SZKOLEŃ</a:t>
            </a:r>
            <a:r>
              <a:rPr lang="pl-PL" sz="1200" b="1" dirty="0" smtClean="0">
                <a:solidFill>
                  <a:schemeClr val="tx2"/>
                </a:solidFill>
              </a:rPr>
              <a:t>:</a:t>
            </a:r>
          </a:p>
          <a:p>
            <a:endParaRPr lang="pl-PL" sz="1200" dirty="0">
              <a:solidFill>
                <a:schemeClr val="accent1"/>
              </a:solidFill>
            </a:endParaRPr>
          </a:p>
          <a:p>
            <a:r>
              <a:rPr lang="pl-PL" sz="1200" dirty="0">
                <a:solidFill>
                  <a:schemeClr val="accent1"/>
                </a:solidFill>
              </a:rPr>
              <a:t>- wybrane zagadnienia ustawy  Kodeks Pracy (dział X- BHP  i dział VI - czas pracy</a:t>
            </a:r>
            <a:r>
              <a:rPr lang="pl-PL" sz="1200" dirty="0" smtClean="0">
                <a:solidFill>
                  <a:schemeClr val="accent1"/>
                </a:solidFill>
              </a:rPr>
              <a:t>),</a:t>
            </a:r>
            <a:endParaRPr lang="pl-PL" sz="1200" dirty="0">
              <a:solidFill>
                <a:schemeClr val="accent1"/>
              </a:solidFill>
            </a:endParaRPr>
          </a:p>
          <a:p>
            <a:r>
              <a:rPr lang="pl-PL" sz="1200" dirty="0">
                <a:solidFill>
                  <a:schemeClr val="accent1"/>
                </a:solidFill>
              </a:rPr>
              <a:t>- badanie przyczyn i okoliczności wypadków przy pracy w aspekcie </a:t>
            </a:r>
            <a:r>
              <a:rPr lang="pl-PL" sz="1200" dirty="0" smtClean="0">
                <a:solidFill>
                  <a:schemeClr val="accent1"/>
                </a:solidFill>
              </a:rPr>
              <a:t>zagrożeń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</a:t>
            </a:r>
            <a:r>
              <a:rPr lang="pl-PL" sz="1200" dirty="0">
                <a:solidFill>
                  <a:schemeClr val="accent1"/>
                </a:solidFill>
              </a:rPr>
              <a:t>na stanowiskach pracy pod ziemią,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- udział SIP w zespołach powypadkowych </a:t>
            </a:r>
            <a:r>
              <a:rPr lang="pl-PL" sz="1200" dirty="0" smtClean="0">
                <a:solidFill>
                  <a:schemeClr val="accent1"/>
                </a:solidFill>
              </a:rPr>
              <a:t>(przeprowadzanie </a:t>
            </a:r>
            <a:r>
              <a:rPr lang="pl-PL" sz="1200" dirty="0">
                <a:solidFill>
                  <a:schemeClr val="accent1"/>
                </a:solidFill>
              </a:rPr>
              <a:t>oględzin </a:t>
            </a:r>
            <a:r>
              <a:rPr lang="pl-PL" sz="1200" dirty="0" smtClean="0">
                <a:solidFill>
                  <a:schemeClr val="accent1"/>
                </a:solidFill>
              </a:rPr>
              <a:t>miejsca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wypadku</a:t>
            </a:r>
            <a:r>
              <a:rPr lang="pl-PL" sz="1200" dirty="0">
                <a:solidFill>
                  <a:schemeClr val="accent1"/>
                </a:solidFill>
              </a:rPr>
              <a:t>, ustalanie przyczyn wypadku, wnioski i  profilaktyka powypadkowa),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- ustawa o SIP w szczególności uprawnienia i obowiązki SIP, formułowanie </a:t>
            </a:r>
            <a:r>
              <a:rPr lang="pl-PL" sz="1200" dirty="0" smtClean="0">
                <a:solidFill>
                  <a:schemeClr val="accent1"/>
                </a:solidFill>
              </a:rPr>
              <a:t>uwag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</a:t>
            </a:r>
            <a:r>
              <a:rPr lang="pl-PL" sz="1200" dirty="0">
                <a:solidFill>
                  <a:schemeClr val="accent1"/>
                </a:solidFill>
              </a:rPr>
              <a:t>wpisywanych do oddziałowych ksiąg uwag ,  ochrona stosunku pracy SIP,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- współpraca SIP z Państwową  Inspekcją Pracy ,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- omówienie konkretnych przykładów nieprawidłowości  wynikających z </a:t>
            </a:r>
            <a:r>
              <a:rPr lang="pl-PL" sz="1200" dirty="0" smtClean="0">
                <a:solidFill>
                  <a:schemeClr val="accent1"/>
                </a:solidFill>
              </a:rPr>
              <a:t>kontroli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</a:t>
            </a:r>
            <a:r>
              <a:rPr lang="pl-PL" sz="1200" dirty="0">
                <a:solidFill>
                  <a:schemeClr val="accent1"/>
                </a:solidFill>
              </a:rPr>
              <a:t>inspektorów  pracy, badanych wypadków przy pracy , rozpatrywanych </a:t>
            </a:r>
            <a:r>
              <a:rPr lang="pl-PL" sz="1200" dirty="0" smtClean="0">
                <a:solidFill>
                  <a:schemeClr val="accent1"/>
                </a:solidFill>
              </a:rPr>
              <a:t>skarg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</a:t>
            </a:r>
            <a:r>
              <a:rPr lang="pl-PL" sz="1200" dirty="0">
                <a:solidFill>
                  <a:schemeClr val="accent1"/>
                </a:solidFill>
              </a:rPr>
              <a:t>pracowników.</a:t>
            </a:r>
          </a:p>
        </p:txBody>
      </p:sp>
    </p:spTree>
    <p:extLst>
      <p:ext uri="{BB962C8B-B14F-4D97-AF65-F5344CB8AC3E}">
        <p14:creationId xmlns:p14="http://schemas.microsoft.com/office/powerpoint/2010/main" val="19884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6247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chemeClr val="tx2"/>
                </a:solidFill>
              </a:rPr>
              <a:t>POSIEDZENIA DOLNOŚLĄSKIEJ KOMISJI DS. GÓRNICTWA </a:t>
            </a:r>
            <a:r>
              <a:rPr lang="pl-PL" sz="1200" b="1" dirty="0" smtClean="0">
                <a:solidFill>
                  <a:schemeClr val="tx2"/>
                </a:solidFill>
              </a:rPr>
              <a:t>PRZY </a:t>
            </a:r>
            <a:r>
              <a:rPr lang="pl-PL" sz="1200" b="1" dirty="0">
                <a:solidFill>
                  <a:schemeClr val="tx2"/>
                </a:solidFill>
              </a:rPr>
              <a:t>OIP WE WROCŁAWIU</a:t>
            </a:r>
            <a:endParaRPr lang="pl-PL" sz="1200" dirty="0">
              <a:solidFill>
                <a:schemeClr val="tx2"/>
              </a:solidFill>
            </a:endParaRPr>
          </a:p>
          <a:p>
            <a:r>
              <a:rPr lang="pl-PL" sz="1200" b="1" dirty="0"/>
              <a:t> </a:t>
            </a:r>
            <a:endParaRPr lang="pl-PL" sz="1200" dirty="0"/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Od 2007r działa Dolnośląska Komisja ds. Górnictwa przy Okręgowym Inspektoracie </a:t>
            </a:r>
            <a:r>
              <a:rPr lang="pl-PL" sz="1200" dirty="0" smtClean="0">
                <a:solidFill>
                  <a:schemeClr val="accent1"/>
                </a:solidFill>
              </a:rPr>
              <a:t>Pracy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we </a:t>
            </a:r>
            <a:r>
              <a:rPr lang="pl-PL" sz="1200" dirty="0">
                <a:solidFill>
                  <a:schemeClr val="accent1"/>
                </a:solidFill>
              </a:rPr>
              <a:t>Wrocławiu.</a:t>
            </a:r>
          </a:p>
          <a:p>
            <a:endParaRPr lang="pl-PL" sz="1200" dirty="0" smtClean="0">
              <a:solidFill>
                <a:schemeClr val="accent1"/>
              </a:solidFill>
            </a:endParaRPr>
          </a:p>
          <a:p>
            <a:pPr algn="just"/>
            <a:r>
              <a:rPr lang="pl-PL" sz="1200" dirty="0" smtClean="0">
                <a:solidFill>
                  <a:schemeClr val="accent1"/>
                </a:solidFill>
              </a:rPr>
              <a:t>W </a:t>
            </a:r>
            <a:r>
              <a:rPr lang="pl-PL" sz="1200" dirty="0">
                <a:solidFill>
                  <a:schemeClr val="accent1"/>
                </a:solidFill>
              </a:rPr>
              <a:t>skład Komisji wchodzą przedstawiciele : NSZZ "Solidarność" Region Zagłębia Miedziowego, Związek  Pracodawców "Polska Miedź ", Politechnika Wrocławska - Wydział </a:t>
            </a:r>
            <a:r>
              <a:rPr lang="pl-PL" sz="1200" dirty="0" err="1">
                <a:solidFill>
                  <a:schemeClr val="accent1"/>
                </a:solidFill>
              </a:rPr>
              <a:t>Geoinżynierii</a:t>
            </a:r>
            <a:r>
              <a:rPr lang="pl-PL" sz="1200" dirty="0">
                <a:solidFill>
                  <a:schemeClr val="accent1"/>
                </a:solidFill>
              </a:rPr>
              <a:t> Górnictwa i Geologii , Okręgowy Urząd Górniczy we Wrocławiu,   Miedziowe Centrum Zdrowia SA, Centrala KGHM Polska Miedź SA, Zakłady Górnicze KGHM PM SA - Główny  Inżynier BHP , ZSIP , Jednostka Ratownictwa Górniczo- Hutniczego.</a:t>
            </a:r>
          </a:p>
        </p:txBody>
      </p:sp>
    </p:spTree>
    <p:extLst>
      <p:ext uri="{BB962C8B-B14F-4D97-AF65-F5344CB8AC3E}">
        <p14:creationId xmlns:p14="http://schemas.microsoft.com/office/powerpoint/2010/main" val="455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Prostokąt 2"/>
          <p:cNvSpPr>
            <a:spLocks noChangeArrowheads="1"/>
          </p:cNvSpPr>
          <p:nvPr/>
        </p:nvSpPr>
        <p:spPr bwMode="auto">
          <a:xfrm>
            <a:off x="611188" y="195263"/>
            <a:ext cx="7767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b="1">
                <a:solidFill>
                  <a:srgbClr val="1F497D"/>
                </a:solidFill>
              </a:rPr>
              <a:t>DOLNOŚLĄSKA KOMISJA DS. GÓRNICTWA  PRZY OIP </a:t>
            </a:r>
          </a:p>
          <a:p>
            <a:pPr algn="ctr"/>
            <a:r>
              <a:rPr lang="pl-PL" altLang="pl-PL" b="1">
                <a:solidFill>
                  <a:srgbClr val="1F497D"/>
                </a:solidFill>
              </a:rPr>
              <a:t>WE WROCŁAWIU</a:t>
            </a:r>
          </a:p>
          <a:p>
            <a:pPr algn="ctr"/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61444" name="Prostokąt 3"/>
          <p:cNvSpPr>
            <a:spLocks noChangeArrowheads="1"/>
          </p:cNvSpPr>
          <p:nvPr/>
        </p:nvSpPr>
        <p:spPr bwMode="auto">
          <a:xfrm>
            <a:off x="323850" y="1550988"/>
            <a:ext cx="90011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Prof. Dr hab. inż. </a:t>
            </a:r>
            <a:r>
              <a:rPr lang="pl-PL" altLang="pl-PL" sz="1200" b="1" dirty="0" smtClean="0">
                <a:solidFill>
                  <a:srgbClr val="4F81BD"/>
                </a:solidFill>
              </a:rPr>
              <a:t>Monika </a:t>
            </a:r>
            <a:r>
              <a:rPr lang="pl-PL" altLang="pl-PL" sz="1200" b="1" dirty="0" err="1" smtClean="0">
                <a:solidFill>
                  <a:srgbClr val="4F81BD"/>
                </a:solidFill>
              </a:rPr>
              <a:t>Hardygóra</a:t>
            </a:r>
            <a:r>
              <a:rPr lang="pl-PL" altLang="pl-PL" sz="1200" b="1" dirty="0" smtClean="0">
                <a:solidFill>
                  <a:srgbClr val="4F81BD"/>
                </a:solidFill>
              </a:rPr>
              <a:t> </a:t>
            </a:r>
            <a:r>
              <a:rPr lang="pl-PL" altLang="pl-PL" sz="1200" dirty="0">
                <a:solidFill>
                  <a:srgbClr val="4F81BD"/>
                </a:solidFill>
              </a:rPr>
              <a:t>Politechnika Wrocławska - Wydział </a:t>
            </a:r>
            <a:r>
              <a:rPr lang="pl-PL" altLang="pl-PL" sz="1200" dirty="0" err="1">
                <a:solidFill>
                  <a:srgbClr val="4F81BD"/>
                </a:solidFill>
              </a:rPr>
              <a:t>Geoinżynierii</a:t>
            </a:r>
            <a:r>
              <a:rPr lang="pl-PL" altLang="pl-PL" sz="1200" dirty="0">
                <a:solidFill>
                  <a:srgbClr val="4F81BD"/>
                </a:solidFill>
              </a:rPr>
              <a:t> Górnictwa i Geologii 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</a:t>
            </a:r>
            <a:r>
              <a:rPr lang="pl-PL" altLang="pl-PL" sz="1200" b="1" dirty="0">
                <a:solidFill>
                  <a:srgbClr val="4F81BD"/>
                </a:solidFill>
              </a:rPr>
              <a:t> Dariusz Jacyno-</a:t>
            </a:r>
            <a:r>
              <a:rPr lang="pl-PL" altLang="pl-PL" sz="1200" b="1" dirty="0" err="1">
                <a:solidFill>
                  <a:srgbClr val="4F81BD"/>
                </a:solidFill>
              </a:rPr>
              <a:t>Onuszkiewicz</a:t>
            </a:r>
            <a:r>
              <a:rPr lang="pl-PL" altLang="pl-PL" sz="1200" b="1" dirty="0">
                <a:solidFill>
                  <a:srgbClr val="4F81BD"/>
                </a:solidFill>
              </a:rPr>
              <a:t> </a:t>
            </a:r>
            <a:r>
              <a:rPr lang="pl-PL" altLang="pl-PL" sz="1200" dirty="0">
                <a:solidFill>
                  <a:srgbClr val="4F81BD"/>
                </a:solidFill>
              </a:rPr>
              <a:t>Zakładowy SIP - KGHM Polska Miedź S.A. Zakłady Górnicze „Polkowice – Sieroszowice”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Robert Podolski </a:t>
            </a:r>
            <a:r>
              <a:rPr lang="pl-PL" altLang="pl-PL" sz="1200" dirty="0">
                <a:solidFill>
                  <a:srgbClr val="4F81BD"/>
                </a:solidFill>
              </a:rPr>
              <a:t>Dyrektor Okręgowego Urzędu Górniczego we Wrocławiu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Janusz </a:t>
            </a:r>
            <a:r>
              <a:rPr lang="pl-PL" altLang="pl-PL" sz="1200" b="1" dirty="0" err="1">
                <a:solidFill>
                  <a:srgbClr val="4F81BD"/>
                </a:solidFill>
              </a:rPr>
              <a:t>Halczuk</a:t>
            </a:r>
            <a:r>
              <a:rPr lang="pl-PL" altLang="pl-PL" sz="1200" b="1" dirty="0">
                <a:solidFill>
                  <a:srgbClr val="4F81BD"/>
                </a:solidFill>
              </a:rPr>
              <a:t> </a:t>
            </a:r>
            <a:r>
              <a:rPr lang="pl-PL" altLang="pl-PL" sz="1200" dirty="0">
                <a:solidFill>
                  <a:srgbClr val="4F81BD"/>
                </a:solidFill>
              </a:rPr>
              <a:t>Zakładowy SIP w KGHM Polska Miedź S.A., Oddział/ Zakłady Górnicze „Lubin” 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Andrzej Katulski </a:t>
            </a:r>
            <a:r>
              <a:rPr lang="pl-PL" altLang="pl-PL" sz="1200" dirty="0">
                <a:solidFill>
                  <a:srgbClr val="4F81BD"/>
                </a:solidFill>
              </a:rPr>
              <a:t>Główny Inżynier Górniczy, KGHM POLSKA MIEDŹ S.A. ZWIĄZEK PRACODAWCÓW POLSKA MIEDŹ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Zbigniew Maliszewski </a:t>
            </a:r>
            <a:r>
              <a:rPr lang="pl-PL" altLang="pl-PL" sz="1200" dirty="0">
                <a:solidFill>
                  <a:srgbClr val="4F81BD"/>
                </a:solidFill>
              </a:rPr>
              <a:t>Główny Inżynier BHP, KGHM POLSKA MIEDŹ S.A., Oddział / Zakłady Górnicze  „Lubin”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Adam Chyliński </a:t>
            </a:r>
            <a:r>
              <a:rPr lang="pl-PL" altLang="pl-PL" sz="1200" dirty="0">
                <a:solidFill>
                  <a:srgbClr val="4F81BD"/>
                </a:solidFill>
              </a:rPr>
              <a:t>Dyrektor Departamentu BHP i Ryzyka Zawodowego KGHM POLSKA MIEDŹ S.A.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dr Zbigniew Nędza </a:t>
            </a:r>
            <a:r>
              <a:rPr lang="pl-PL" altLang="pl-PL" sz="1200" dirty="0">
                <a:solidFill>
                  <a:srgbClr val="4F81BD"/>
                </a:solidFill>
              </a:rPr>
              <a:t>Politechnika Wrocławska - Wydział </a:t>
            </a:r>
            <a:r>
              <a:rPr lang="pl-PL" altLang="pl-PL" sz="1200" dirty="0" err="1">
                <a:solidFill>
                  <a:srgbClr val="4F81BD"/>
                </a:solidFill>
              </a:rPr>
              <a:t>Geoinżynierii</a:t>
            </a:r>
            <a:r>
              <a:rPr lang="pl-PL" altLang="pl-PL" sz="1200" dirty="0">
                <a:solidFill>
                  <a:srgbClr val="4F81BD"/>
                </a:solidFill>
              </a:rPr>
              <a:t> Górnictwa i Geologii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dr inż. Marek Sikora </a:t>
            </a:r>
            <a:r>
              <a:rPr lang="pl-PL" altLang="pl-PL" sz="1200" dirty="0">
                <a:solidFill>
                  <a:srgbClr val="4F81BD"/>
                </a:solidFill>
              </a:rPr>
              <a:t>Politechnika Wrocławska - Wydział </a:t>
            </a:r>
            <a:r>
              <a:rPr lang="pl-PL" altLang="pl-PL" sz="1200" dirty="0" err="1">
                <a:solidFill>
                  <a:srgbClr val="4F81BD"/>
                </a:solidFill>
              </a:rPr>
              <a:t>Geoinżynierii</a:t>
            </a:r>
            <a:r>
              <a:rPr lang="pl-PL" altLang="pl-PL" sz="1200" dirty="0">
                <a:solidFill>
                  <a:srgbClr val="4F81BD"/>
                </a:solidFill>
              </a:rPr>
              <a:t> Górnictwa i Geologii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Dariusz </a:t>
            </a:r>
            <a:r>
              <a:rPr lang="pl-PL" altLang="pl-PL" sz="1200" b="1" dirty="0" err="1">
                <a:solidFill>
                  <a:srgbClr val="4F81BD"/>
                </a:solidFill>
              </a:rPr>
              <a:t>Stojke</a:t>
            </a:r>
            <a:r>
              <a:rPr lang="pl-PL" altLang="pl-PL" sz="1200" b="1" dirty="0">
                <a:solidFill>
                  <a:srgbClr val="4F81BD"/>
                </a:solidFill>
              </a:rPr>
              <a:t> </a:t>
            </a:r>
            <a:r>
              <a:rPr lang="pl-PL" altLang="pl-PL" sz="1200" dirty="0">
                <a:solidFill>
                  <a:srgbClr val="4F81BD"/>
                </a:solidFill>
              </a:rPr>
              <a:t>Główny Inżynier BHP KGHM Polska Miedź S.A. Oddział /Zakłady Górnicze  „Rudna”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Wiesław Michalski </a:t>
            </a:r>
            <a:r>
              <a:rPr lang="pl-PL" altLang="pl-PL" sz="1200" dirty="0">
                <a:solidFill>
                  <a:srgbClr val="4F81BD"/>
                </a:solidFill>
              </a:rPr>
              <a:t>Zakładowy SIP, KGHM Polska Miedź S.A. Oddział Zakłady Górnicze  „Rudna”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Jacek Kołtun </a:t>
            </a:r>
            <a:r>
              <a:rPr lang="pl-PL" altLang="pl-PL" sz="1200" dirty="0">
                <a:solidFill>
                  <a:srgbClr val="4F81BD"/>
                </a:solidFill>
              </a:rPr>
              <a:t>KGHM Polska Miedź S.A. Oddział/ ZG „Polkowice – Sieroszowice”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dr Leszek Gruszczyński </a:t>
            </a:r>
            <a:r>
              <a:rPr lang="pl-PL" altLang="pl-PL" sz="1200" dirty="0">
                <a:solidFill>
                  <a:srgbClr val="4F81BD"/>
                </a:solidFill>
              </a:rPr>
              <a:t>MIEDZIOWE CENTRUM ZDROWIA S.A. w Lubinie </a:t>
            </a:r>
          </a:p>
          <a:p>
            <a:r>
              <a:rPr lang="pl-PL" altLang="pl-PL" sz="1200" dirty="0">
                <a:solidFill>
                  <a:srgbClr val="4F81BD"/>
                </a:solidFill>
              </a:rPr>
              <a:t>- </a:t>
            </a:r>
            <a:r>
              <a:rPr lang="pl-PL" altLang="pl-PL" sz="1200" b="1" dirty="0">
                <a:solidFill>
                  <a:srgbClr val="4F81BD"/>
                </a:solidFill>
              </a:rPr>
              <a:t>Krzysztof Matysiak </a:t>
            </a:r>
            <a:r>
              <a:rPr lang="pl-PL" altLang="pl-PL" sz="1200" dirty="0">
                <a:solidFill>
                  <a:srgbClr val="4F81BD"/>
                </a:solidFill>
              </a:rPr>
              <a:t>KGHM Polska Miedź S.A. Jednostka Ratownictwa Górniczo – Hutniczego </a:t>
            </a:r>
          </a:p>
          <a:p>
            <a:endParaRPr lang="pl-PL" altLang="pl-PL" sz="1200" dirty="0">
              <a:solidFill>
                <a:srgbClr val="4F81BD"/>
              </a:solidFill>
            </a:endParaRPr>
          </a:p>
          <a:p>
            <a:endParaRPr lang="pl-PL" altLang="pl-PL" sz="1200" dirty="0">
              <a:solidFill>
                <a:srgbClr val="4F81BD"/>
              </a:solidFill>
            </a:endParaRPr>
          </a:p>
          <a:p>
            <a:endParaRPr lang="pl-PL" altLang="pl-PL" sz="12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0075" cy="84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>
                <a:solidFill>
                  <a:schemeClr val="tx2"/>
                </a:solidFill>
                <a:latin typeface="Arial" charset="0"/>
                <a:cs typeface="Arial" charset="0"/>
              </a:rPr>
              <a:t>Wypadki w górnictwie</a:t>
            </a:r>
          </a:p>
        </p:txBody>
      </p:sp>
      <p:sp>
        <p:nvSpPr>
          <p:cNvPr id="58371" name="Symbol zastępczy tekstu 2"/>
          <p:cNvSpPr>
            <a:spLocks noGrp="1"/>
          </p:cNvSpPr>
          <p:nvPr>
            <p:ph type="body" idx="1"/>
          </p:nvPr>
        </p:nvSpPr>
        <p:spPr>
          <a:xfrm>
            <a:off x="466725" y="1006475"/>
            <a:ext cx="8210550" cy="33480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73025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W latach </a:t>
            </a:r>
            <a:r>
              <a:rPr lang="pl-PL" altLang="pl-PL" sz="1800" dirty="0">
                <a:solidFill>
                  <a:schemeClr val="accent1"/>
                </a:solidFill>
              </a:rPr>
              <a:t>2013 – 2017 w górnictwie </a:t>
            </a:r>
            <a:r>
              <a:rPr lang="pl-PL" altLang="pl-PL" sz="1800" dirty="0" smtClean="0">
                <a:solidFill>
                  <a:schemeClr val="accent1"/>
                </a:solidFill>
              </a:rPr>
              <a:t>miało miejsce </a:t>
            </a:r>
            <a:r>
              <a:rPr lang="pl-PL" altLang="pl-PL" sz="1800" b="1" dirty="0">
                <a:solidFill>
                  <a:schemeClr val="accent1"/>
                </a:solidFill>
              </a:rPr>
              <a:t>11 135 </a:t>
            </a:r>
            <a:r>
              <a:rPr lang="pl-PL" altLang="pl-PL" sz="1800" dirty="0" smtClean="0">
                <a:solidFill>
                  <a:schemeClr val="accent1"/>
                </a:solidFill>
              </a:rPr>
              <a:t>wypadków</a:t>
            </a:r>
            <a:r>
              <a:rPr lang="pl-PL" altLang="pl-PL" sz="1800" dirty="0">
                <a:solidFill>
                  <a:schemeClr val="accent1"/>
                </a:solidFill>
              </a:rPr>
              <a:t>;</a:t>
            </a:r>
            <a:endParaRPr lang="pl-PL" altLang="pl-PL" sz="1800" dirty="0" smtClean="0">
              <a:solidFill>
                <a:schemeClr val="accent1"/>
              </a:solidFill>
            </a:endParaRPr>
          </a:p>
          <a:p>
            <a:pPr indent="-73025">
              <a:buFont typeface="Arial" panose="020B0604020202020204" pitchFamily="34" charset="0"/>
              <a:buNone/>
              <a:defRPr/>
            </a:pPr>
            <a:endParaRPr lang="pl-PL" altLang="pl-PL" sz="1800" dirty="0" smtClean="0">
              <a:solidFill>
                <a:schemeClr val="accent1"/>
              </a:solidFill>
            </a:endParaRPr>
          </a:p>
          <a:p>
            <a:pPr indent="-73025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77,3</a:t>
            </a:r>
            <a:r>
              <a:rPr lang="pl-PL" altLang="pl-PL" sz="1800" dirty="0">
                <a:solidFill>
                  <a:schemeClr val="accent1"/>
                </a:solidFill>
              </a:rPr>
              <a:t>% </a:t>
            </a:r>
            <a:r>
              <a:rPr lang="pl-PL" altLang="pl-PL" sz="1800" dirty="0" smtClean="0">
                <a:solidFill>
                  <a:schemeClr val="accent1"/>
                </a:solidFill>
              </a:rPr>
              <a:t> </a:t>
            </a:r>
            <a:r>
              <a:rPr lang="pl-PL" altLang="pl-PL" sz="1800" dirty="0">
                <a:solidFill>
                  <a:schemeClr val="accent1"/>
                </a:solidFill>
              </a:rPr>
              <a:t>w kopalniach węgla kamiennego, </a:t>
            </a:r>
            <a:endParaRPr lang="pl-PL" altLang="pl-PL" sz="1800" dirty="0" smtClean="0">
              <a:solidFill>
                <a:schemeClr val="accent1"/>
              </a:solidFill>
            </a:endParaRPr>
          </a:p>
          <a:p>
            <a:pPr indent="-73025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16,6 </a:t>
            </a:r>
            <a:r>
              <a:rPr lang="pl-PL" altLang="pl-PL" sz="1800" dirty="0">
                <a:solidFill>
                  <a:schemeClr val="accent1"/>
                </a:solidFill>
              </a:rPr>
              <a:t>% w kopalniach rud miedzi, </a:t>
            </a:r>
            <a:endParaRPr lang="pl-PL" altLang="pl-PL" sz="1800" dirty="0" smtClean="0">
              <a:solidFill>
                <a:schemeClr val="accent1"/>
              </a:solidFill>
            </a:endParaRPr>
          </a:p>
          <a:p>
            <a:pPr indent="-73025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2,8 </a:t>
            </a:r>
            <a:r>
              <a:rPr lang="pl-PL" altLang="pl-PL" sz="1800" dirty="0">
                <a:solidFill>
                  <a:schemeClr val="accent1"/>
                </a:solidFill>
              </a:rPr>
              <a:t>% w kopalniach </a:t>
            </a:r>
            <a:r>
              <a:rPr lang="pl-PL" altLang="pl-PL" sz="1800" dirty="0" smtClean="0">
                <a:solidFill>
                  <a:schemeClr val="accent1"/>
                </a:solidFill>
              </a:rPr>
              <a:t>odkrywkowych, </a:t>
            </a:r>
            <a:endParaRPr lang="pl-PL" altLang="pl-PL" sz="1800" dirty="0">
              <a:solidFill>
                <a:schemeClr val="accent1"/>
              </a:solidFill>
            </a:endParaRPr>
          </a:p>
          <a:p>
            <a:pPr marL="269875" indent="-73025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 1,3 </a:t>
            </a:r>
            <a:r>
              <a:rPr lang="pl-PL" altLang="pl-PL" sz="1800" dirty="0">
                <a:solidFill>
                  <a:schemeClr val="accent1"/>
                </a:solidFill>
              </a:rPr>
              <a:t>% w kopalniach otworowych i przedsiębiorstwach wykonujących roboty </a:t>
            </a:r>
            <a:r>
              <a:rPr lang="pl-PL" altLang="pl-PL" sz="1800" dirty="0" smtClean="0">
                <a:solidFill>
                  <a:schemeClr val="accent1"/>
                </a:solidFill>
              </a:rPr>
              <a:t>       geologiczne</a:t>
            </a:r>
            <a:r>
              <a:rPr lang="pl-PL" altLang="pl-PL" sz="1800" dirty="0">
                <a:solidFill>
                  <a:schemeClr val="accent1"/>
                </a:solidFill>
              </a:rPr>
              <a:t>. </a:t>
            </a:r>
            <a:endParaRPr lang="pl-PL" altLang="pl-PL" sz="1800" dirty="0" smtClean="0">
              <a:solidFill>
                <a:schemeClr val="accent1"/>
              </a:solidFill>
            </a:endParaRPr>
          </a:p>
          <a:p>
            <a:pPr indent="-73025">
              <a:buFont typeface="Arial" panose="020B0604020202020204" pitchFamily="34" charset="0"/>
              <a:buNone/>
              <a:defRPr/>
            </a:pPr>
            <a:endParaRPr lang="pl-PL" altLang="pl-PL" sz="1800" dirty="0" smtClean="0">
              <a:solidFill>
                <a:schemeClr val="accent1"/>
              </a:solidFill>
            </a:endParaRPr>
          </a:p>
          <a:p>
            <a:pPr indent="-73025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Wypadki śmiertelne - </a:t>
            </a:r>
            <a:r>
              <a:rPr lang="pl-PL" altLang="pl-PL" sz="1800" b="1" dirty="0" smtClean="0">
                <a:solidFill>
                  <a:schemeClr val="accent1"/>
                </a:solidFill>
              </a:rPr>
              <a:t>27</a:t>
            </a:r>
            <a:r>
              <a:rPr lang="pl-PL" altLang="pl-PL" sz="1800" dirty="0" smtClean="0">
                <a:solidFill>
                  <a:schemeClr val="accent1"/>
                </a:solidFill>
              </a:rPr>
              <a:t> </a:t>
            </a:r>
            <a:r>
              <a:rPr lang="pl-PL" altLang="pl-PL" sz="1800" dirty="0">
                <a:solidFill>
                  <a:schemeClr val="accent1"/>
                </a:solidFill>
              </a:rPr>
              <a:t>w 2016 </a:t>
            </a:r>
            <a:r>
              <a:rPr lang="pl-PL" altLang="pl-PL" sz="1800" dirty="0" smtClean="0">
                <a:solidFill>
                  <a:schemeClr val="accent1"/>
                </a:solidFill>
              </a:rPr>
              <a:t>r. i </a:t>
            </a:r>
            <a:r>
              <a:rPr lang="pl-PL" altLang="pl-PL" sz="1800" b="1" dirty="0" smtClean="0">
                <a:solidFill>
                  <a:schemeClr val="accent1"/>
                </a:solidFill>
              </a:rPr>
              <a:t>15 </a:t>
            </a:r>
            <a:r>
              <a:rPr lang="pl-PL" altLang="pl-PL" sz="1800" dirty="0">
                <a:solidFill>
                  <a:schemeClr val="accent1"/>
                </a:solidFill>
              </a:rPr>
              <a:t>w 2017 r</a:t>
            </a:r>
            <a:r>
              <a:rPr lang="pl-PL" altLang="pl-PL" sz="1800" dirty="0" smtClean="0">
                <a:solidFill>
                  <a:schemeClr val="accent1"/>
                </a:solidFill>
              </a:rPr>
              <a:t>.</a:t>
            </a:r>
          </a:p>
          <a:p>
            <a:pPr indent="-73025">
              <a:buFont typeface="Arial" panose="020B0604020202020204" pitchFamily="34" charset="0"/>
              <a:buNone/>
              <a:defRPr/>
            </a:pPr>
            <a:r>
              <a:rPr lang="pl-PL" altLang="pl-PL" sz="1800" dirty="0">
                <a:solidFill>
                  <a:schemeClr val="accent1"/>
                </a:solidFill>
              </a:rPr>
              <a:t>W</a:t>
            </a:r>
            <a:r>
              <a:rPr lang="pl-PL" altLang="pl-PL" sz="1800" dirty="0" smtClean="0">
                <a:solidFill>
                  <a:schemeClr val="accent1"/>
                </a:solidFill>
              </a:rPr>
              <a:t>ypadki </a:t>
            </a:r>
            <a:r>
              <a:rPr lang="pl-PL" altLang="pl-PL" sz="1800" dirty="0">
                <a:solidFill>
                  <a:schemeClr val="accent1"/>
                </a:solidFill>
              </a:rPr>
              <a:t>ciężkie  </a:t>
            </a:r>
            <a:r>
              <a:rPr lang="pl-PL" altLang="pl-PL" sz="1800" dirty="0" smtClean="0">
                <a:solidFill>
                  <a:schemeClr val="accent1"/>
                </a:solidFill>
              </a:rPr>
              <a:t>    -  </a:t>
            </a:r>
            <a:r>
              <a:rPr lang="pl-PL" altLang="pl-PL" sz="1800" b="1" dirty="0">
                <a:solidFill>
                  <a:schemeClr val="accent1"/>
                </a:solidFill>
              </a:rPr>
              <a:t>9</a:t>
            </a:r>
            <a:r>
              <a:rPr lang="pl-PL" altLang="pl-PL" sz="1800" dirty="0">
                <a:solidFill>
                  <a:schemeClr val="accent1"/>
                </a:solidFill>
              </a:rPr>
              <a:t>  </a:t>
            </a:r>
            <a:r>
              <a:rPr lang="pl-PL" altLang="pl-PL" sz="1800" dirty="0" smtClean="0">
                <a:solidFill>
                  <a:schemeClr val="accent1"/>
                </a:solidFill>
              </a:rPr>
              <a:t> w 2016 r i </a:t>
            </a:r>
            <a:r>
              <a:rPr lang="pl-PL" altLang="pl-PL" sz="1800" b="1" dirty="0" smtClean="0">
                <a:solidFill>
                  <a:schemeClr val="accent1"/>
                </a:solidFill>
              </a:rPr>
              <a:t>14</a:t>
            </a:r>
            <a:r>
              <a:rPr lang="pl-PL" altLang="pl-PL" sz="1800" dirty="0" smtClean="0">
                <a:solidFill>
                  <a:schemeClr val="accent1"/>
                </a:solidFill>
              </a:rPr>
              <a:t> w 2017 r.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alt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9847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chemeClr val="tx2"/>
                </a:solidFill>
              </a:rPr>
              <a:t>TEMATYKA POSIEDZEŃ </a:t>
            </a:r>
            <a:r>
              <a:rPr lang="pl-PL" sz="1200" b="1" dirty="0" smtClean="0">
                <a:solidFill>
                  <a:schemeClr val="tx2"/>
                </a:solidFill>
              </a:rPr>
              <a:t>KOMISJI:</a:t>
            </a:r>
            <a:endParaRPr lang="pl-PL" sz="1200" dirty="0">
              <a:solidFill>
                <a:schemeClr val="tx2"/>
              </a:solidFill>
            </a:endParaRPr>
          </a:p>
          <a:p>
            <a:r>
              <a:rPr lang="pl-PL" sz="1200" b="1" dirty="0">
                <a:solidFill>
                  <a:schemeClr val="accent1"/>
                </a:solidFill>
              </a:rPr>
              <a:t> </a:t>
            </a:r>
            <a:endParaRPr lang="pl-PL" sz="1200" dirty="0">
              <a:solidFill>
                <a:schemeClr val="accent1"/>
              </a:solidFill>
            </a:endParaRPr>
          </a:p>
          <a:p>
            <a:r>
              <a:rPr lang="pl-PL" sz="1200" b="1" u="sng" dirty="0">
                <a:solidFill>
                  <a:schemeClr val="accent1"/>
                </a:solidFill>
              </a:rPr>
              <a:t>ROK 2016</a:t>
            </a:r>
            <a:endParaRPr lang="pl-PL" sz="1200" u="sng" dirty="0">
              <a:solidFill>
                <a:schemeClr val="accent1"/>
              </a:solidFill>
            </a:endParaRPr>
          </a:p>
          <a:p>
            <a:r>
              <a:rPr lang="pl-PL" sz="1200" dirty="0" smtClean="0">
                <a:solidFill>
                  <a:schemeClr val="accent1"/>
                </a:solidFill>
              </a:rPr>
              <a:t>POSIEDZENIE </a:t>
            </a:r>
            <a:r>
              <a:rPr lang="pl-PL" sz="1200" dirty="0">
                <a:solidFill>
                  <a:schemeClr val="accent1"/>
                </a:solidFill>
              </a:rPr>
              <a:t>- </a:t>
            </a:r>
            <a:r>
              <a:rPr lang="pl-PL" sz="1200" b="1" dirty="0">
                <a:solidFill>
                  <a:schemeClr val="accent1"/>
                </a:solidFill>
              </a:rPr>
              <a:t>12 kwietnia 2016r</a:t>
            </a:r>
            <a:endParaRPr lang="pl-PL" sz="1200" dirty="0">
              <a:solidFill>
                <a:schemeClr val="accent1"/>
              </a:solidFill>
            </a:endParaRPr>
          </a:p>
          <a:p>
            <a:endParaRPr lang="pl-PL" sz="1200" dirty="0" smtClean="0">
              <a:solidFill>
                <a:schemeClr val="accent1"/>
              </a:solidFill>
            </a:endParaRPr>
          </a:p>
          <a:p>
            <a:r>
              <a:rPr lang="pl-PL" sz="1200" dirty="0" smtClean="0">
                <a:solidFill>
                  <a:schemeClr val="accent1"/>
                </a:solidFill>
              </a:rPr>
              <a:t>1. Bezpieczeństwo </a:t>
            </a:r>
            <a:r>
              <a:rPr lang="pl-PL" sz="1200" dirty="0">
                <a:solidFill>
                  <a:schemeClr val="accent1"/>
                </a:solidFill>
              </a:rPr>
              <a:t>prac wykonywanych na wysokości .</a:t>
            </a:r>
          </a:p>
          <a:p>
            <a:r>
              <a:rPr lang="pl-PL" sz="1200" dirty="0" smtClean="0">
                <a:solidFill>
                  <a:schemeClr val="accent1"/>
                </a:solidFill>
              </a:rPr>
              <a:t>2</a:t>
            </a:r>
            <a:r>
              <a:rPr lang="pl-PL" sz="1200" dirty="0">
                <a:solidFill>
                  <a:schemeClr val="accent1"/>
                </a:solidFill>
              </a:rPr>
              <a:t>. Zasady stosowania temperatury zastępczej klimatu do oceny warunków </a:t>
            </a:r>
            <a:r>
              <a:rPr lang="pl-PL" sz="1200" dirty="0" smtClean="0">
                <a:solidFill>
                  <a:schemeClr val="accent1"/>
                </a:solidFill>
              </a:rPr>
              <a:t>klimatycznych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w zakładach górniczych KGHM PM SA . </a:t>
            </a:r>
          </a:p>
          <a:p>
            <a:r>
              <a:rPr lang="pl-PL" sz="1200" dirty="0" smtClean="0">
                <a:solidFill>
                  <a:schemeClr val="accent1"/>
                </a:solidFill>
              </a:rPr>
              <a:t>3. Nowatorskie </a:t>
            </a:r>
            <a:r>
              <a:rPr lang="pl-PL" sz="1200" dirty="0">
                <a:solidFill>
                  <a:schemeClr val="accent1"/>
                </a:solidFill>
              </a:rPr>
              <a:t>metody ograniczania wypadków przy pracy z przyczyn powtarzalnych w </a:t>
            </a:r>
            <a:r>
              <a:rPr lang="pl-PL" sz="1200" dirty="0" smtClean="0">
                <a:solidFill>
                  <a:schemeClr val="accent1"/>
                </a:solidFill>
              </a:rPr>
              <a:t>zakładach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górniczych </a:t>
            </a:r>
            <a:r>
              <a:rPr lang="pl-PL" sz="1200" dirty="0">
                <a:solidFill>
                  <a:schemeClr val="accent1"/>
                </a:solidFill>
              </a:rPr>
              <a:t>KGHM PM SA.</a:t>
            </a:r>
          </a:p>
          <a:p>
            <a:r>
              <a:rPr lang="pl-PL" sz="1200" dirty="0" smtClean="0">
                <a:solidFill>
                  <a:schemeClr val="accent1"/>
                </a:solidFill>
              </a:rPr>
              <a:t>4. Używanie </a:t>
            </a:r>
            <a:r>
              <a:rPr lang="pl-PL" sz="1200" dirty="0">
                <a:solidFill>
                  <a:schemeClr val="accent1"/>
                </a:solidFill>
              </a:rPr>
              <a:t>okularów ochronnych pod ziemią w zakładach górniczych KGHM PM SA w </a:t>
            </a:r>
            <a:r>
              <a:rPr lang="pl-PL" sz="1200" dirty="0" smtClean="0">
                <a:solidFill>
                  <a:schemeClr val="accent1"/>
                </a:solidFill>
              </a:rPr>
              <a:t>aspekcie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zdrowotnym </a:t>
            </a:r>
            <a:r>
              <a:rPr lang="pl-PL" sz="1200" dirty="0">
                <a:solidFill>
                  <a:schemeClr val="accent1"/>
                </a:solidFill>
              </a:rPr>
              <a:t>pracowników.</a:t>
            </a:r>
          </a:p>
        </p:txBody>
      </p:sp>
    </p:spTree>
    <p:extLst>
      <p:ext uri="{BB962C8B-B14F-4D97-AF65-F5344CB8AC3E}">
        <p14:creationId xmlns:p14="http://schemas.microsoft.com/office/powerpoint/2010/main" val="32913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9847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rgbClr val="1F497D"/>
                </a:solidFill>
              </a:rPr>
              <a:t>TEMATYKA POSIEDZEŃ KOMISJI:</a:t>
            </a:r>
            <a:endParaRPr lang="pl-PL" sz="1200" dirty="0">
              <a:solidFill>
                <a:srgbClr val="1F497D"/>
              </a:solidFill>
            </a:endParaRPr>
          </a:p>
          <a:p>
            <a:r>
              <a:rPr lang="pl-PL" sz="1200" b="1" dirty="0">
                <a:solidFill>
                  <a:srgbClr val="4F81BD"/>
                </a:solidFill>
              </a:rPr>
              <a:t> </a:t>
            </a:r>
            <a:endParaRPr lang="pl-PL" sz="1200" dirty="0">
              <a:solidFill>
                <a:srgbClr val="4F81BD"/>
              </a:solidFill>
            </a:endParaRPr>
          </a:p>
          <a:p>
            <a:r>
              <a:rPr lang="pl-PL" sz="1200" b="1" u="sng" dirty="0">
                <a:solidFill>
                  <a:schemeClr val="accent1"/>
                </a:solidFill>
              </a:rPr>
              <a:t>ROK 2017r</a:t>
            </a:r>
            <a:endParaRPr lang="pl-PL" sz="1200" u="sng" dirty="0">
              <a:solidFill>
                <a:schemeClr val="accent1"/>
              </a:solidFill>
            </a:endParaRPr>
          </a:p>
          <a:p>
            <a:r>
              <a:rPr lang="pl-PL" sz="1200" dirty="0">
                <a:solidFill>
                  <a:schemeClr val="accent1"/>
                </a:solidFill>
              </a:rPr>
              <a:t>POSIEDZENIE - </a:t>
            </a:r>
            <a:r>
              <a:rPr lang="pl-PL" sz="1200" b="1" dirty="0">
                <a:solidFill>
                  <a:schemeClr val="accent1"/>
                </a:solidFill>
              </a:rPr>
              <a:t>10 kwietnia 2017r.</a:t>
            </a:r>
            <a:endParaRPr lang="pl-PL" sz="1200" dirty="0">
              <a:solidFill>
                <a:schemeClr val="accent1"/>
              </a:solidFill>
            </a:endParaRPr>
          </a:p>
          <a:p>
            <a:r>
              <a:rPr lang="pl-PL" sz="1200" dirty="0">
                <a:solidFill>
                  <a:schemeClr val="accent1"/>
                </a:solidFill>
              </a:rPr>
              <a:t> </a:t>
            </a:r>
            <a:endParaRPr lang="pl-PL" sz="1200" dirty="0" smtClean="0">
              <a:solidFill>
                <a:schemeClr val="accent1"/>
              </a:solidFill>
            </a:endParaRPr>
          </a:p>
          <a:p>
            <a:pPr algn="just"/>
            <a:r>
              <a:rPr lang="pl-PL" sz="1200" dirty="0" smtClean="0">
                <a:solidFill>
                  <a:schemeClr val="accent1"/>
                </a:solidFill>
              </a:rPr>
              <a:t>1. Uciążliwość </a:t>
            </a:r>
            <a:r>
              <a:rPr lang="pl-PL" sz="1200" dirty="0">
                <a:solidFill>
                  <a:schemeClr val="accent1"/>
                </a:solidFill>
              </a:rPr>
              <a:t>pracy operatorów maszyn związanych z obsługą wozów kotwiących </a:t>
            </a:r>
            <a:r>
              <a:rPr lang="pl-PL" sz="1200" dirty="0" err="1">
                <a:solidFill>
                  <a:schemeClr val="accent1"/>
                </a:solidFill>
              </a:rPr>
              <a:t>Roof</a:t>
            </a:r>
            <a:r>
              <a:rPr lang="pl-PL" sz="1200" dirty="0">
                <a:solidFill>
                  <a:schemeClr val="accent1"/>
                </a:solidFill>
              </a:rPr>
              <a:t> Master </a:t>
            </a:r>
            <a:r>
              <a:rPr lang="pl-PL" sz="1200" dirty="0" smtClean="0">
                <a:solidFill>
                  <a:schemeClr val="accent1"/>
                </a:solidFill>
              </a:rPr>
              <a:t>1.7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 przy </a:t>
            </a:r>
            <a:r>
              <a:rPr lang="pl-PL" sz="1200" dirty="0">
                <a:solidFill>
                  <a:schemeClr val="accent1"/>
                </a:solidFill>
              </a:rPr>
              <a:t>robotach górniczych ze szczególnym uwzględnieniem wiercenia z </a:t>
            </a:r>
            <a:r>
              <a:rPr lang="pl-PL" sz="1200" dirty="0" smtClean="0">
                <a:solidFill>
                  <a:schemeClr val="accent1"/>
                </a:solidFill>
              </a:rPr>
              <a:t>zastosowaniem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 przepłuczki </a:t>
            </a:r>
            <a:r>
              <a:rPr lang="pl-PL" sz="1200" dirty="0">
                <a:solidFill>
                  <a:schemeClr val="accent1"/>
                </a:solidFill>
              </a:rPr>
              <a:t>wodnej.</a:t>
            </a: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2</a:t>
            </a:r>
            <a:r>
              <a:rPr lang="pl-PL" sz="1200" dirty="0" smtClean="0">
                <a:solidFill>
                  <a:schemeClr val="accent1"/>
                </a:solidFill>
              </a:rPr>
              <a:t>.  Zagrożenia </a:t>
            </a:r>
            <a:r>
              <a:rPr lang="pl-PL" sz="1200" dirty="0">
                <a:solidFill>
                  <a:schemeClr val="accent1"/>
                </a:solidFill>
              </a:rPr>
              <a:t>i ergonomia na stanowisku roboczym operatora wozu kotwiącego </a:t>
            </a:r>
            <a:r>
              <a:rPr lang="pl-PL" sz="1200" dirty="0" err="1">
                <a:solidFill>
                  <a:schemeClr val="accent1"/>
                </a:solidFill>
              </a:rPr>
              <a:t>Roof</a:t>
            </a:r>
            <a:r>
              <a:rPr lang="pl-PL" sz="1200" dirty="0">
                <a:solidFill>
                  <a:schemeClr val="accent1"/>
                </a:solidFill>
              </a:rPr>
              <a:t> Master </a:t>
            </a:r>
            <a:r>
              <a:rPr lang="pl-PL" sz="1200" dirty="0" smtClean="0">
                <a:solidFill>
                  <a:schemeClr val="accent1"/>
                </a:solidFill>
              </a:rPr>
              <a:t>1.7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 </a:t>
            </a:r>
            <a:r>
              <a:rPr lang="pl-PL" sz="1200" dirty="0">
                <a:solidFill>
                  <a:schemeClr val="accent1"/>
                </a:solidFill>
              </a:rPr>
              <a:t>przy czynnościach m.in. wiercenia otworów pod zabudowę kotwi 1,8 - 2,6 m  oraz  </a:t>
            </a:r>
            <a:r>
              <a:rPr lang="pl-PL" sz="1200" dirty="0" smtClean="0">
                <a:solidFill>
                  <a:schemeClr val="accent1"/>
                </a:solidFill>
              </a:rPr>
              <a:t>otworów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 </a:t>
            </a:r>
            <a:r>
              <a:rPr lang="pl-PL" sz="1200" dirty="0">
                <a:solidFill>
                  <a:schemeClr val="accent1"/>
                </a:solidFill>
              </a:rPr>
              <a:t>wielkośrednicowych pod zabudowę płytek SRS w wyrobiskach o małej wysokości.</a:t>
            </a: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3. </a:t>
            </a:r>
            <a:r>
              <a:rPr lang="pl-PL" sz="1200" dirty="0" smtClean="0">
                <a:solidFill>
                  <a:schemeClr val="accent1"/>
                </a:solidFill>
              </a:rPr>
              <a:t> Działania </a:t>
            </a:r>
            <a:r>
              <a:rPr lang="pl-PL" sz="1200" dirty="0">
                <a:solidFill>
                  <a:schemeClr val="accent1"/>
                </a:solidFill>
              </a:rPr>
              <a:t>profilaktyczne podejmowane  w wyniku badania okoliczności i przyczyn </a:t>
            </a:r>
            <a:r>
              <a:rPr lang="pl-PL" sz="1200" dirty="0" smtClean="0">
                <a:solidFill>
                  <a:schemeClr val="accent1"/>
                </a:solidFill>
              </a:rPr>
              <a:t>śmiertelnych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 </a:t>
            </a:r>
            <a:r>
              <a:rPr lang="pl-PL" sz="1200" dirty="0">
                <a:solidFill>
                  <a:schemeClr val="accent1"/>
                </a:solidFill>
              </a:rPr>
              <a:t>wypadków przy pracy zaistniałych na stanowiskach pracy pod ziemią w oddziałach </a:t>
            </a:r>
            <a:r>
              <a:rPr lang="pl-PL" sz="1200" dirty="0" smtClean="0">
                <a:solidFill>
                  <a:schemeClr val="accent1"/>
                </a:solidFill>
              </a:rPr>
              <a:t>górniczych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 </a:t>
            </a:r>
            <a:r>
              <a:rPr lang="pl-PL" sz="1200" dirty="0">
                <a:solidFill>
                  <a:schemeClr val="accent1"/>
                </a:solidFill>
              </a:rPr>
              <a:t>KGHM Polska Miedź SA w 2016r.</a:t>
            </a:r>
          </a:p>
        </p:txBody>
      </p:sp>
    </p:spTree>
    <p:extLst>
      <p:ext uri="{BB962C8B-B14F-4D97-AF65-F5344CB8AC3E}">
        <p14:creationId xmlns:p14="http://schemas.microsoft.com/office/powerpoint/2010/main" val="28571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98477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rgbClr val="1F497D"/>
                </a:solidFill>
              </a:rPr>
              <a:t>TEMATYKA POSIEDZEŃ KOMISJI:</a:t>
            </a:r>
            <a:endParaRPr lang="pl-PL" sz="1200" dirty="0">
              <a:solidFill>
                <a:srgbClr val="1F497D"/>
              </a:solidFill>
            </a:endParaRPr>
          </a:p>
          <a:p>
            <a:r>
              <a:rPr lang="pl-PL" sz="1200" b="1" dirty="0">
                <a:solidFill>
                  <a:srgbClr val="4F81BD"/>
                </a:solidFill>
              </a:rPr>
              <a:t> </a:t>
            </a:r>
            <a:endParaRPr lang="pl-PL" sz="1200" dirty="0">
              <a:solidFill>
                <a:srgbClr val="4F81BD"/>
              </a:solidFill>
            </a:endParaRPr>
          </a:p>
          <a:p>
            <a:r>
              <a:rPr lang="pl-PL" sz="1200" b="1" u="sng" dirty="0">
                <a:solidFill>
                  <a:schemeClr val="accent1"/>
                </a:solidFill>
              </a:rPr>
              <a:t>ROK 2018 </a:t>
            </a:r>
            <a:endParaRPr lang="pl-PL" sz="1200" u="sng" dirty="0">
              <a:solidFill>
                <a:schemeClr val="accent1"/>
              </a:solidFill>
            </a:endParaRPr>
          </a:p>
          <a:p>
            <a:r>
              <a:rPr lang="pl-PL" sz="1200" dirty="0">
                <a:solidFill>
                  <a:schemeClr val="accent1"/>
                </a:solidFill>
              </a:rPr>
              <a:t>POSIEDZENIE - </a:t>
            </a:r>
            <a:r>
              <a:rPr lang="pl-PL" sz="1200" b="1" dirty="0">
                <a:solidFill>
                  <a:schemeClr val="accent1"/>
                </a:solidFill>
              </a:rPr>
              <a:t>12 kwietnia 2018r</a:t>
            </a:r>
            <a:endParaRPr lang="pl-PL" sz="1200" dirty="0">
              <a:solidFill>
                <a:schemeClr val="accent1"/>
              </a:solidFill>
            </a:endParaRPr>
          </a:p>
          <a:p>
            <a:endParaRPr lang="pl-PL" sz="1200" dirty="0" smtClean="0">
              <a:solidFill>
                <a:schemeClr val="accent1"/>
              </a:solidFill>
            </a:endParaRPr>
          </a:p>
          <a:p>
            <a:r>
              <a:rPr lang="pl-PL" sz="1200" dirty="0" smtClean="0">
                <a:solidFill>
                  <a:schemeClr val="accent1"/>
                </a:solidFill>
              </a:rPr>
              <a:t>1. Badania </a:t>
            </a:r>
            <a:r>
              <a:rPr lang="pl-PL" sz="1200" dirty="0">
                <a:solidFill>
                  <a:schemeClr val="accent1"/>
                </a:solidFill>
              </a:rPr>
              <a:t>wydolnościowe u ratowników górniczych z O/ Jednostka  Ratownictwa </a:t>
            </a:r>
            <a:r>
              <a:rPr lang="pl-PL" sz="1200" dirty="0" smtClean="0">
                <a:solidFill>
                  <a:schemeClr val="accent1"/>
                </a:solidFill>
              </a:rPr>
              <a:t/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Górniczo- </a:t>
            </a:r>
            <a:r>
              <a:rPr lang="pl-PL" sz="1200" dirty="0">
                <a:solidFill>
                  <a:schemeClr val="accent1"/>
                </a:solidFill>
              </a:rPr>
              <a:t>Hutniczego.</a:t>
            </a: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2. Omówienie działań wynikających z odpowiedzi na pismo Okręgowego Inspektora </a:t>
            </a:r>
            <a:r>
              <a:rPr lang="pl-PL" sz="1200" dirty="0" smtClean="0">
                <a:solidFill>
                  <a:schemeClr val="accent1"/>
                </a:solidFill>
              </a:rPr>
              <a:t>Pracy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</a:t>
            </a:r>
            <a:r>
              <a:rPr lang="pl-PL" sz="1200" dirty="0">
                <a:solidFill>
                  <a:schemeClr val="accent1"/>
                </a:solidFill>
              </a:rPr>
              <a:t>  do Prezesa KGHM PM SA , zawartej w piśmie Dyrektora Naczelnego ds. </a:t>
            </a:r>
            <a:r>
              <a:rPr lang="pl-PL" sz="1200" dirty="0" smtClean="0">
                <a:solidFill>
                  <a:schemeClr val="accent1"/>
                </a:solidFill>
              </a:rPr>
              <a:t>Górnictwa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przedstawiającym wyniki prac zespołu ds. optymalizacji procesu </a:t>
            </a:r>
            <a:r>
              <a:rPr lang="pl-PL" sz="1200" dirty="0" err="1">
                <a:solidFill>
                  <a:schemeClr val="accent1"/>
                </a:solidFill>
              </a:rPr>
              <a:t>kotwienia</a:t>
            </a:r>
            <a:r>
              <a:rPr lang="pl-PL" sz="1200" dirty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3. Wykorzystanie i zastosowanie współczesnych rozwiązań technicznych w zakresie </a:t>
            </a:r>
            <a:r>
              <a:rPr lang="pl-PL" sz="1200" dirty="0" smtClean="0">
                <a:solidFill>
                  <a:schemeClr val="accent1"/>
                </a:solidFill>
              </a:rPr>
              <a:t>systemu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lokalizacji i ewidencji pracowników w podziemnych zakładach górniczych , w tym w </a:t>
            </a:r>
            <a:r>
              <a:rPr lang="pl-PL" sz="1200" dirty="0" smtClean="0">
                <a:solidFill>
                  <a:schemeClr val="accent1"/>
                </a:solidFill>
              </a:rPr>
              <a:t>rejonach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zagrożenia.</a:t>
            </a:r>
          </a:p>
        </p:txBody>
      </p:sp>
    </p:spTree>
    <p:extLst>
      <p:ext uri="{BB962C8B-B14F-4D97-AF65-F5344CB8AC3E}">
        <p14:creationId xmlns:p14="http://schemas.microsoft.com/office/powerpoint/2010/main" val="28238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9847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chemeClr val="tx2"/>
                </a:solidFill>
              </a:rPr>
              <a:t>W ramach działań profilaktycznych na rzecz bezpieczeństwa pracy w górnictwie kierowano pisma do Prezesa KGHM PM SA  zawierające następujące wnioski:</a:t>
            </a:r>
            <a:endParaRPr lang="pl-PL" sz="1200" dirty="0">
              <a:solidFill>
                <a:schemeClr val="tx2"/>
              </a:solidFill>
            </a:endParaRPr>
          </a:p>
          <a:p>
            <a:r>
              <a:rPr lang="pl-PL" sz="1200" dirty="0">
                <a:solidFill>
                  <a:schemeClr val="tx2"/>
                </a:solidFill>
              </a:rPr>
              <a:t> </a:t>
            </a:r>
          </a:p>
          <a:p>
            <a:r>
              <a:rPr lang="pl-PL" sz="1200" b="1" u="sng" dirty="0">
                <a:solidFill>
                  <a:schemeClr val="accent1"/>
                </a:solidFill>
              </a:rPr>
              <a:t>ROK </a:t>
            </a:r>
            <a:r>
              <a:rPr lang="pl-PL" sz="1200" b="1" u="sng" dirty="0" smtClean="0">
                <a:solidFill>
                  <a:schemeClr val="accent1"/>
                </a:solidFill>
              </a:rPr>
              <a:t>2016</a:t>
            </a:r>
          </a:p>
          <a:p>
            <a:endParaRPr lang="pl-PL" sz="1200" dirty="0">
              <a:solidFill>
                <a:schemeClr val="accent1"/>
              </a:solidFill>
            </a:endParaRP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1. Doprecyzowanie zasad wykonywania pomiarów parametrów mikroklimatu </a:t>
            </a:r>
            <a:r>
              <a:rPr lang="pl-PL" sz="1200" dirty="0" smtClean="0">
                <a:solidFill>
                  <a:schemeClr val="accent1"/>
                </a:solidFill>
              </a:rPr>
              <a:t>powietrza kopalnianego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w celu oceny warunków klimatycznych w zakładach </a:t>
            </a:r>
            <a:r>
              <a:rPr lang="pl-PL" sz="1200" dirty="0" smtClean="0">
                <a:solidFill>
                  <a:schemeClr val="accent1"/>
                </a:solidFill>
              </a:rPr>
              <a:t>górniczych KGHM </a:t>
            </a:r>
            <a:r>
              <a:rPr lang="pl-PL" sz="1200" dirty="0">
                <a:solidFill>
                  <a:schemeClr val="accent1"/>
                </a:solidFill>
              </a:rPr>
              <a:t>PM </a:t>
            </a:r>
            <a:r>
              <a:rPr lang="pl-PL" sz="1200" dirty="0" smtClean="0">
                <a:solidFill>
                  <a:schemeClr val="accent1"/>
                </a:solidFill>
              </a:rPr>
              <a:t>SA, </a:t>
            </a:r>
            <a:r>
              <a:rPr lang="pl-PL" sz="1200" dirty="0">
                <a:solidFill>
                  <a:schemeClr val="accent1"/>
                </a:solidFill>
              </a:rPr>
              <a:t>w tym </a:t>
            </a:r>
            <a:r>
              <a:rPr lang="pl-PL" sz="1200" dirty="0" smtClean="0">
                <a:solidFill>
                  <a:schemeClr val="accent1"/>
                </a:solidFill>
              </a:rPr>
              <a:t>podczas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użytkowania </a:t>
            </a:r>
            <a:r>
              <a:rPr lang="pl-PL" sz="1200" dirty="0">
                <a:solidFill>
                  <a:schemeClr val="accent1"/>
                </a:solidFill>
              </a:rPr>
              <a:t>maszyn górniczych z </a:t>
            </a:r>
            <a:r>
              <a:rPr lang="pl-PL" sz="1200" dirty="0" smtClean="0">
                <a:solidFill>
                  <a:schemeClr val="accent1"/>
                </a:solidFill>
              </a:rPr>
              <a:t>kabinami nieklimatyzowanymi</a:t>
            </a:r>
            <a:r>
              <a:rPr lang="pl-PL" sz="12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3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pole tekstowe 3"/>
          <p:cNvSpPr txBox="1">
            <a:spLocks noChangeArrowheads="1"/>
          </p:cNvSpPr>
          <p:nvPr/>
        </p:nvSpPr>
        <p:spPr bwMode="auto">
          <a:xfrm>
            <a:off x="1058863" y="195263"/>
            <a:ext cx="762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>
                <a:solidFill>
                  <a:srgbClr val="1F497D"/>
                </a:solidFill>
              </a:rPr>
              <a:t>WSPÓŁPRACA PAŃSTWOWEJ INSPEKCJI PRACY</a:t>
            </a:r>
            <a:br>
              <a:rPr lang="pl-PL" b="1" dirty="0">
                <a:solidFill>
                  <a:srgbClr val="1F497D"/>
                </a:solidFill>
              </a:rPr>
            </a:br>
            <a:r>
              <a:rPr lang="pl-PL" b="1" dirty="0">
                <a:solidFill>
                  <a:srgbClr val="1F497D"/>
                </a:solidFill>
              </a:rPr>
              <a:t>Z PRZEDSIĘBIORSTWAMI GÓRNICZYMI W PROCESIE PREWENCJI</a:t>
            </a:r>
            <a:endParaRPr lang="pl-PL" altLang="pl-PL" b="1" dirty="0">
              <a:solidFill>
                <a:srgbClr val="1F497D"/>
              </a:solidFill>
            </a:endParaRPr>
          </a:p>
        </p:txBody>
      </p:sp>
      <p:sp>
        <p:nvSpPr>
          <p:cNvPr id="66566" name="Prostokąt 5"/>
          <p:cNvSpPr>
            <a:spLocks noChangeArrowheads="1"/>
          </p:cNvSpPr>
          <p:nvPr/>
        </p:nvSpPr>
        <p:spPr bwMode="auto">
          <a:xfrm>
            <a:off x="1403648" y="1635646"/>
            <a:ext cx="69847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200" b="1" dirty="0">
                <a:solidFill>
                  <a:srgbClr val="1F497D"/>
                </a:solidFill>
              </a:rPr>
              <a:t>W ramach działań profilaktycznych na rzecz bezpieczeństwa pracy w górnictwie kierowano pisma do Prezesa KGHM PM SA  zawierające następujące wnioski:</a:t>
            </a:r>
            <a:endParaRPr lang="pl-PL" sz="1200" dirty="0">
              <a:solidFill>
                <a:srgbClr val="1F497D"/>
              </a:solidFill>
            </a:endParaRPr>
          </a:p>
          <a:p>
            <a:r>
              <a:rPr lang="pl-PL" sz="1200" dirty="0">
                <a:solidFill>
                  <a:srgbClr val="1F497D"/>
                </a:solidFill>
              </a:rPr>
              <a:t> </a:t>
            </a:r>
          </a:p>
          <a:p>
            <a:r>
              <a:rPr lang="pl-PL" sz="1200" b="1" u="sng" dirty="0">
                <a:solidFill>
                  <a:schemeClr val="accent1"/>
                </a:solidFill>
              </a:rPr>
              <a:t>ROK </a:t>
            </a:r>
            <a:r>
              <a:rPr lang="pl-PL" sz="1200" b="1" u="sng" dirty="0" smtClean="0">
                <a:solidFill>
                  <a:schemeClr val="accent1"/>
                </a:solidFill>
              </a:rPr>
              <a:t>2017</a:t>
            </a:r>
          </a:p>
          <a:p>
            <a:endParaRPr lang="pl-PL" sz="1200" dirty="0">
              <a:solidFill>
                <a:schemeClr val="accent1"/>
              </a:solidFill>
            </a:endParaRP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1</a:t>
            </a:r>
            <a:r>
              <a:rPr lang="pl-PL" sz="1200" dirty="0" smtClean="0">
                <a:solidFill>
                  <a:schemeClr val="accent1"/>
                </a:solidFill>
              </a:rPr>
              <a:t>. Przeprowadzenie </a:t>
            </a:r>
            <a:r>
              <a:rPr lang="pl-PL" sz="1200" dirty="0">
                <a:solidFill>
                  <a:schemeClr val="accent1"/>
                </a:solidFill>
              </a:rPr>
              <a:t>szczegółowej analizy pracy i oceny zagrożeń oraz ergonomii na </a:t>
            </a:r>
            <a:r>
              <a:rPr lang="pl-PL" sz="1200" dirty="0" smtClean="0">
                <a:solidFill>
                  <a:schemeClr val="accent1"/>
                </a:solidFill>
              </a:rPr>
              <a:t>stanowisku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roboczym operatora  wozu kotwiącego </a:t>
            </a:r>
            <a:r>
              <a:rPr lang="pl-PL" sz="1200" dirty="0" err="1">
                <a:solidFill>
                  <a:schemeClr val="accent1"/>
                </a:solidFill>
              </a:rPr>
              <a:t>Roof</a:t>
            </a:r>
            <a:r>
              <a:rPr lang="pl-PL" sz="1200" dirty="0">
                <a:solidFill>
                  <a:schemeClr val="accent1"/>
                </a:solidFill>
              </a:rPr>
              <a:t> Master  1.7 przy wymienionych czynnościach.</a:t>
            </a: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2. Podjęcie działań w celu zastosowania rozwiązań technicznych w wozie kotwiącym </a:t>
            </a:r>
            <a:r>
              <a:rPr lang="pl-PL" sz="1200" dirty="0" err="1">
                <a:solidFill>
                  <a:schemeClr val="accent1"/>
                </a:solidFill>
              </a:rPr>
              <a:t>Roof</a:t>
            </a:r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 smtClean="0">
                <a:solidFill>
                  <a:schemeClr val="accent1"/>
                </a:solidFill>
              </a:rPr>
              <a:t>Master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1.7 z przepłuczką wodną  ograniczających uciążliwość przemieszczania się przepłuczki </a:t>
            </a:r>
            <a:r>
              <a:rPr lang="pl-PL" sz="1200" dirty="0" smtClean="0">
                <a:solidFill>
                  <a:schemeClr val="accent1"/>
                </a:solidFill>
              </a:rPr>
              <a:t>wodnej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ze zwiercinami w przestrzeń kabiny , kosza operatora  w trakcie czynności wiercenia.</a:t>
            </a: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3</a:t>
            </a:r>
            <a:r>
              <a:rPr lang="pl-PL" sz="1200" dirty="0" smtClean="0">
                <a:solidFill>
                  <a:schemeClr val="accent1"/>
                </a:solidFill>
              </a:rPr>
              <a:t>. Wprowadzenie </a:t>
            </a:r>
            <a:r>
              <a:rPr lang="pl-PL" sz="1200" dirty="0">
                <a:solidFill>
                  <a:schemeClr val="accent1"/>
                </a:solidFill>
              </a:rPr>
              <a:t>po przeprowadzonej analizie w wozach kotwiących </a:t>
            </a:r>
            <a:r>
              <a:rPr lang="pl-PL" sz="1200" dirty="0" err="1">
                <a:solidFill>
                  <a:schemeClr val="accent1"/>
                </a:solidFill>
              </a:rPr>
              <a:t>Roof</a:t>
            </a:r>
            <a:r>
              <a:rPr lang="pl-PL" sz="1200" dirty="0">
                <a:solidFill>
                  <a:schemeClr val="accent1"/>
                </a:solidFill>
              </a:rPr>
              <a:t> Master 1.7  </a:t>
            </a:r>
            <a:r>
              <a:rPr lang="pl-PL" sz="1200" dirty="0" smtClean="0">
                <a:solidFill>
                  <a:schemeClr val="accent1"/>
                </a:solidFill>
              </a:rPr>
              <a:t>rozwiązań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technicznych spełniających warunki zawarte w ustawie Kodeks </a:t>
            </a:r>
            <a:r>
              <a:rPr lang="pl-PL" sz="1200">
                <a:solidFill>
                  <a:schemeClr val="accent1"/>
                </a:solidFill>
              </a:rPr>
              <a:t>Pracy </a:t>
            </a:r>
            <a:r>
              <a:rPr lang="pl-PL" sz="1200" smtClean="0">
                <a:solidFill>
                  <a:schemeClr val="accent1"/>
                </a:solidFill>
              </a:rPr>
              <a:t>(art</a:t>
            </a:r>
            <a:r>
              <a:rPr lang="pl-PL" sz="1200" dirty="0">
                <a:solidFill>
                  <a:schemeClr val="accent1"/>
                </a:solidFill>
              </a:rPr>
              <a:t>. 215, art. 216).</a:t>
            </a:r>
          </a:p>
          <a:p>
            <a:pPr algn="just"/>
            <a:r>
              <a:rPr lang="pl-PL" sz="1200" dirty="0">
                <a:solidFill>
                  <a:schemeClr val="accent1"/>
                </a:solidFill>
              </a:rPr>
              <a:t>4</a:t>
            </a:r>
            <a:r>
              <a:rPr lang="pl-PL" sz="1200" dirty="0" smtClean="0">
                <a:solidFill>
                  <a:schemeClr val="accent1"/>
                </a:solidFill>
              </a:rPr>
              <a:t>. Wprowadzenie </a:t>
            </a:r>
            <a:r>
              <a:rPr lang="pl-PL" sz="1200" dirty="0">
                <a:solidFill>
                  <a:schemeClr val="accent1"/>
                </a:solidFill>
              </a:rPr>
              <a:t>w Dokumentacji </a:t>
            </a:r>
            <a:r>
              <a:rPr lang="pl-PL" sz="1200" dirty="0" err="1">
                <a:solidFill>
                  <a:schemeClr val="accent1"/>
                </a:solidFill>
              </a:rPr>
              <a:t>Techniczno</a:t>
            </a:r>
            <a:r>
              <a:rPr lang="pl-PL" sz="1200" dirty="0">
                <a:solidFill>
                  <a:schemeClr val="accent1"/>
                </a:solidFill>
              </a:rPr>
              <a:t> – Ruchowej uporządkowanych zapisów w </a:t>
            </a:r>
            <a:r>
              <a:rPr lang="pl-PL" sz="1200" dirty="0" smtClean="0">
                <a:solidFill>
                  <a:schemeClr val="accent1"/>
                </a:solidFill>
              </a:rPr>
              <a:t>zakresie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postępowania operatora w czasie poszczególnych procesów (po przeprowadzeniu </a:t>
            </a:r>
            <a:r>
              <a:rPr lang="pl-PL" sz="1200" dirty="0" smtClean="0">
                <a:solidFill>
                  <a:schemeClr val="accent1"/>
                </a:solidFill>
              </a:rPr>
              <a:t>obserwacji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wykonywanych czynności  w procesie rzeczywistym przy czynnościach pkt. 1. </a:t>
            </a:r>
            <a:r>
              <a:rPr lang="pl-PL" sz="1200" dirty="0" err="1">
                <a:solidFill>
                  <a:schemeClr val="accent1"/>
                </a:solidFill>
              </a:rPr>
              <a:t>ppkt</a:t>
            </a:r>
            <a:r>
              <a:rPr lang="pl-PL" sz="1200" dirty="0">
                <a:solidFill>
                  <a:schemeClr val="accent1"/>
                </a:solidFill>
              </a:rPr>
              <a:t> 1-7</a:t>
            </a:r>
            <a:r>
              <a:rPr lang="pl-PL" sz="1200" dirty="0" smtClean="0">
                <a:solidFill>
                  <a:schemeClr val="accent1"/>
                </a:solidFill>
              </a:rPr>
              <a:t>)</a:t>
            </a:r>
            <a:br>
              <a:rPr lang="pl-PL" sz="1200" dirty="0" smtClean="0">
                <a:solidFill>
                  <a:schemeClr val="accent1"/>
                </a:solidFill>
              </a:rPr>
            </a:br>
            <a:r>
              <a:rPr lang="pl-PL" sz="1200" dirty="0" smtClean="0">
                <a:solidFill>
                  <a:schemeClr val="accent1"/>
                </a:solidFill>
              </a:rPr>
              <a:t>    </a:t>
            </a:r>
            <a:r>
              <a:rPr lang="pl-PL" sz="1200" dirty="0">
                <a:solidFill>
                  <a:schemeClr val="accent1"/>
                </a:solidFill>
              </a:rPr>
              <a:t>oraz postępowania w sytuacjach awaryjnych i nietypowych.</a:t>
            </a:r>
          </a:p>
        </p:txBody>
      </p:sp>
    </p:spTree>
    <p:extLst>
      <p:ext uri="{BB962C8B-B14F-4D97-AF65-F5344CB8AC3E}">
        <p14:creationId xmlns:p14="http://schemas.microsoft.com/office/powerpoint/2010/main" val="38362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odtytuł 7"/>
          <p:cNvSpPr>
            <a:spLocks noGrp="1"/>
          </p:cNvSpPr>
          <p:nvPr>
            <p:ph type="body" idx="1"/>
          </p:nvPr>
        </p:nvSpPr>
        <p:spPr bwMode="auto">
          <a:xfrm>
            <a:off x="466725" y="2736850"/>
            <a:ext cx="8210550" cy="379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z="1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 altLang="pl-PL" sz="1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l-PL" altLang="pl-PL" sz="1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Jolanta Kowalska, Janusz Krasoń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 b="1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Okręgowy Inspektorat Pracy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800" b="1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we Wrocławiu</a:t>
            </a:r>
            <a:endParaRPr lang="pl-PL" altLang="pl-PL" sz="1800" dirty="0" smtClean="0">
              <a:solidFill>
                <a:srgbClr val="336699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 altLang="pl-PL" sz="1800" dirty="0" smtClean="0">
              <a:latin typeface="Arial" charset="0"/>
              <a:cs typeface="Arial" charset="0"/>
            </a:endParaRPr>
          </a:p>
        </p:txBody>
      </p:sp>
      <p:sp>
        <p:nvSpPr>
          <p:cNvPr id="70659" name="Tytuł 6"/>
          <p:cNvSpPr>
            <a:spLocks noGrp="1"/>
          </p:cNvSpPr>
          <p:nvPr>
            <p:ph type="title"/>
          </p:nvPr>
        </p:nvSpPr>
        <p:spPr bwMode="auto">
          <a:xfrm>
            <a:off x="1187450" y="1636713"/>
            <a:ext cx="67691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4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Dziękuję za uwagę</a:t>
            </a:r>
          </a:p>
        </p:txBody>
      </p:sp>
      <p:pic>
        <p:nvPicPr>
          <p:cNvPr id="70660" name="Obraz 11" descr="LogoPodstawow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7938"/>
            <a:ext cx="4521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088" y="657225"/>
            <a:ext cx="7705725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l-PL" sz="14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zagrożenie metanowe (zapalenie metanu);</a:t>
            </a:r>
          </a:p>
          <a:p>
            <a:pPr marL="285750" indent="-285750">
              <a:buFontTx/>
              <a:buChar char="-"/>
              <a:defRPr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oberwanie się skał ze stropu i ociosów;</a:t>
            </a:r>
          </a:p>
          <a:p>
            <a:pPr marL="285750" indent="-285750">
              <a:buFontTx/>
              <a:buChar char="-"/>
              <a:defRPr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wykonywanie prac przy przenośnikach taśmowych będących w ruchu bądź przy braku zabezpieczenia stanu wyłączenia jazdy przenośnikiem taśmowym nieprzystosowanym do jazdy ludzi;</a:t>
            </a:r>
          </a:p>
          <a:p>
            <a:pPr marL="285750" indent="-285750">
              <a:buFontTx/>
              <a:buChar char="-"/>
              <a:defRPr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przebywanie w strefie zagrożenia od pracujących maszyn i urządzeń;</a:t>
            </a:r>
          </a:p>
          <a:p>
            <a:pPr marL="285750" indent="-285750">
              <a:buFontTx/>
              <a:buChar char="-"/>
              <a:defRPr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niewłaściwe wykonywanie robót strzałowych;</a:t>
            </a:r>
          </a:p>
          <a:p>
            <a:pPr marL="285750" indent="-285750">
              <a:buFontTx/>
              <a:buChar char="-"/>
              <a:defRPr/>
            </a:pPr>
            <a:endParaRPr lang="pl-PL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prowadzenie prac pod wpływem alkoholu.</a:t>
            </a:r>
          </a:p>
        </p:txBody>
      </p:sp>
      <p:sp>
        <p:nvSpPr>
          <p:cNvPr id="50180" name="pole tekstowe 3"/>
          <p:cNvSpPr txBox="1">
            <a:spLocks noChangeArrowheads="1"/>
          </p:cNvSpPr>
          <p:nvPr/>
        </p:nvSpPr>
        <p:spPr bwMode="auto">
          <a:xfrm>
            <a:off x="2195513" y="195263"/>
            <a:ext cx="546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400" b="1">
                <a:solidFill>
                  <a:schemeClr val="tx2"/>
                </a:solidFill>
              </a:rPr>
              <a:t>Najważniejsze przyczyny wypadków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Prostokąt 3"/>
          <p:cNvSpPr>
            <a:spLocks noChangeArrowheads="1"/>
          </p:cNvSpPr>
          <p:nvPr/>
        </p:nvSpPr>
        <p:spPr bwMode="auto">
          <a:xfrm>
            <a:off x="3059113" y="195263"/>
            <a:ext cx="3440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800" b="1">
                <a:solidFill>
                  <a:schemeClr val="tx2"/>
                </a:solidFill>
              </a:rPr>
              <a:t>Definicja prewencji</a:t>
            </a:r>
          </a:p>
        </p:txBody>
      </p:sp>
      <p:sp>
        <p:nvSpPr>
          <p:cNvPr id="51204" name="Prostokąt 4"/>
          <p:cNvSpPr>
            <a:spLocks noChangeArrowheads="1"/>
          </p:cNvSpPr>
          <p:nvPr/>
        </p:nvSpPr>
        <p:spPr bwMode="auto">
          <a:xfrm>
            <a:off x="323850" y="842963"/>
            <a:ext cx="871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>
                <a:solidFill>
                  <a:schemeClr val="accent1"/>
                </a:solidFill>
              </a:rPr>
              <a:t>PREWENCJA to: działalność zmierzającą do zapobiegania  występowania  nieprawidłowości w środowisku pracy, bądź ich  minimalizowania poprzez dwa rodzaje oddziaływań: </a:t>
            </a:r>
          </a:p>
        </p:txBody>
      </p:sp>
      <p:sp>
        <p:nvSpPr>
          <p:cNvPr id="51205" name="Prostokąt 5"/>
          <p:cNvSpPr>
            <a:spLocks noChangeArrowheads="1"/>
          </p:cNvSpPr>
          <p:nvPr/>
        </p:nvSpPr>
        <p:spPr bwMode="auto">
          <a:xfrm>
            <a:off x="360363" y="2211388"/>
            <a:ext cx="860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400">
                <a:solidFill>
                  <a:schemeClr val="accent1"/>
                </a:solidFill>
              </a:rPr>
              <a:t>- ZMNIEJSZANIE CZYNNIKÓW RYZYKA  np. prawno-techniczne organizowanie otoczenia tak aby minimalizować zagrożenia, np. przez działalność kontrolną (może skutkować karą);</a:t>
            </a:r>
          </a:p>
        </p:txBody>
      </p:sp>
      <p:sp>
        <p:nvSpPr>
          <p:cNvPr id="51206" name="Prostokąt 6"/>
          <p:cNvSpPr>
            <a:spLocks noChangeArrowheads="1"/>
          </p:cNvSpPr>
          <p:nvPr/>
        </p:nvSpPr>
        <p:spPr bwMode="auto">
          <a:xfrm>
            <a:off x="360363" y="3179763"/>
            <a:ext cx="867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400">
                <a:solidFill>
                  <a:schemeClr val="accent1"/>
                </a:solidFill>
              </a:rPr>
              <a:t>- WZMACNIANIE KOMPETENCJI LUDZI, wyposażanie ich w umiejętności przeciwdziałania zagrożeniom,  ZMIANĘ POSTAW  pozytywnie wpływającą na  otrzymywane informacje i przekazy emocjonalne;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zawartości 2"/>
          <p:cNvSpPr>
            <a:spLocks noGrp="1"/>
          </p:cNvSpPr>
          <p:nvPr>
            <p:ph sz="quarter" idx="4294967295"/>
          </p:nvPr>
        </p:nvSpPr>
        <p:spPr bwMode="auto">
          <a:xfrm>
            <a:off x="287338" y="688975"/>
            <a:ext cx="8388350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endParaRPr lang="pl-PL" altLang="pl-PL" sz="20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pl-PL" alt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Zmiana podejścia do zadań IP rozpoczęła się od </a:t>
            </a:r>
            <a:r>
              <a:rPr lang="pl-PL" altLang="pl-PL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KONWENCJI NR 129</a:t>
            </a:r>
            <a:r>
              <a:rPr lang="pl-PL" alt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 inspekcji pracy w rolnictwie</a:t>
            </a:r>
            <a:r>
              <a:rPr lang="pl-PL" alt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, </a:t>
            </a:r>
            <a:r>
              <a:rPr lang="pl-PL" altLang="pl-PL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z 1969 </a:t>
            </a:r>
            <a:r>
              <a:rPr lang="pl-PL" alt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r., która stwierdziła, że inspekcje muszą być połączone z prewencyjną kontrolą metod lub procesów, które mogą stanowić zagrożenie dla zdrowia lub bezpieczeństwa, </a:t>
            </a:r>
          </a:p>
          <a:p>
            <a:pPr marL="0" indent="0">
              <a:buFont typeface="Arial" charset="0"/>
              <a:buNone/>
            </a:pPr>
            <a:endParaRPr lang="pl-PL" altLang="pl-PL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pl-PL" altLang="pl-PL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W KONWENCJI NR 81 o inspekcji pracy, z 1947 r. obowiązki kontrolne realizowane przez IP uzupełnione zostały o ROZWIĄZANIA PREWENCYJNE zamiast jedynie stosowania sankcji lub karania. </a:t>
            </a:r>
          </a:p>
          <a:p>
            <a:pPr marL="0" indent="0">
              <a:buFont typeface="Arial" charset="0"/>
              <a:buNone/>
            </a:pPr>
            <a:endParaRPr lang="pl-PL" altLang="pl-PL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pl-PL" altLang="pl-PL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Prostokąt 3"/>
          <p:cNvSpPr>
            <a:spLocks noChangeArrowheads="1"/>
          </p:cNvSpPr>
          <p:nvPr/>
        </p:nvSpPr>
        <p:spPr bwMode="auto">
          <a:xfrm>
            <a:off x="0" y="123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3200" b="1">
                <a:solidFill>
                  <a:schemeClr val="tx2"/>
                </a:solidFill>
              </a:rPr>
              <a:t>Prewencja – w konwencjach MOP</a:t>
            </a:r>
            <a:endParaRPr lang="pl-PL" altLang="pl-PL" sz="3200">
              <a:solidFill>
                <a:schemeClr val="tx2"/>
              </a:solidFill>
            </a:endParaRPr>
          </a:p>
        </p:txBody>
      </p:sp>
      <p:sp>
        <p:nvSpPr>
          <p:cNvPr id="4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xfrm>
            <a:off x="8450138" y="4746972"/>
            <a:ext cx="51435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6591C5-BD67-48B9-920B-78DB714B9AE4}" type="slidenum">
              <a:rPr lang="pl-PL" altLang="pl-PL">
                <a:solidFill>
                  <a:srgbClr val="1F497D"/>
                </a:solidFill>
              </a:rPr>
              <a:pPr/>
              <a:t>5</a:t>
            </a:fld>
            <a:endParaRPr lang="pl-PL" altLang="pl-PL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/>
          </p:cNvSpPr>
          <p:nvPr>
            <p:ph idx="4294967295"/>
          </p:nvPr>
        </p:nvSpPr>
        <p:spPr>
          <a:xfrm>
            <a:off x="539750" y="987425"/>
            <a:ext cx="8135938" cy="374491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200" dirty="0" smtClean="0">
                <a:solidFill>
                  <a:schemeClr val="accent1"/>
                </a:solidFill>
              </a:rPr>
              <a:t>USTAWA z dnia 13 kwietnia 2007 r. o Państwowej Inspekcji Pracy tj. Dz. U. z 2012 r. poz.404, poz.769.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1600" dirty="0" smtClean="0">
                <a:solidFill>
                  <a:schemeClr val="accent1"/>
                </a:solidFill>
              </a:rPr>
              <a:t>Rozdział 2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1600" dirty="0" smtClean="0">
                <a:solidFill>
                  <a:schemeClr val="accent1"/>
                </a:solidFill>
              </a:rPr>
              <a:t>ZADANIA PAŃSTWOWEJ INSPEKCJI PRACY</a:t>
            </a:r>
            <a:endParaRPr lang="pl-PL" altLang="pl-PL" sz="200" dirty="0" smtClean="0">
              <a:solidFill>
                <a:schemeClr val="accent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1600" dirty="0" smtClean="0">
                <a:solidFill>
                  <a:schemeClr val="accent1"/>
                </a:solidFill>
              </a:rPr>
              <a:t>Art. 10. ust.1 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Do zadań Państwowej Inspekcji Pracy należy c.d. </a:t>
            </a:r>
            <a:r>
              <a:rPr lang="pl-PL" altLang="pl-PL" sz="2000" dirty="0" smtClean="0">
                <a:solidFill>
                  <a:schemeClr val="accent1"/>
                </a:solidFill>
              </a:rPr>
              <a:t>: </a:t>
            </a:r>
          </a:p>
          <a:p>
            <a:pPr marL="193675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rgbClr val="0070C0"/>
                </a:solidFill>
              </a:rPr>
              <a:t> </a:t>
            </a:r>
            <a:r>
              <a:rPr lang="pl-PL" altLang="pl-PL" sz="1800" dirty="0" smtClean="0">
                <a:solidFill>
                  <a:schemeClr val="accent1"/>
                </a:solidFill>
              </a:rPr>
              <a:t>d) inicjowanie przedsięwzięć w sprawach ochrony pracy w rolnictwie   </a:t>
            </a:r>
          </a:p>
          <a:p>
            <a:pPr marL="193675" lvl="1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     indywidualnym,</a:t>
            </a:r>
          </a:p>
          <a:p>
            <a:pPr marL="193675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accent1"/>
                </a:solidFill>
              </a:rPr>
              <a:t> e) udzielanie porad służących ograniczaniu zagrożeń dla życia i </a:t>
            </a:r>
          </a:p>
          <a:p>
            <a:pPr marL="193675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1800" dirty="0">
                <a:solidFill>
                  <a:schemeClr val="accent1"/>
                </a:solidFill>
              </a:rPr>
              <a:t> </a:t>
            </a:r>
            <a:r>
              <a:rPr lang="pl-PL" altLang="pl-PL" sz="1800" dirty="0" smtClean="0">
                <a:solidFill>
                  <a:schemeClr val="accent1"/>
                </a:solidFill>
              </a:rPr>
              <a:t>    zdrowia  pracowników, a także w zakresie przestrzegania prawa </a:t>
            </a:r>
          </a:p>
          <a:p>
            <a:pPr marL="193675" lvl="1" indent="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800" dirty="0">
                <a:solidFill>
                  <a:schemeClr val="accent1"/>
                </a:solidFill>
              </a:rPr>
              <a:t> </a:t>
            </a:r>
            <a:r>
              <a:rPr lang="pl-PL" altLang="pl-PL" sz="1800" dirty="0" smtClean="0">
                <a:solidFill>
                  <a:schemeClr val="accent1"/>
                </a:solidFill>
              </a:rPr>
              <a:t>    pracy,</a:t>
            </a:r>
          </a:p>
          <a:p>
            <a:pPr marL="617538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1800" b="1" dirty="0" smtClean="0">
                <a:solidFill>
                  <a:schemeClr val="accent1"/>
                </a:solidFill>
              </a:rPr>
              <a:t>f) podejmowanie działań prewencyjnych i promocyjnych</a:t>
            </a:r>
          </a:p>
          <a:p>
            <a:pPr marL="274638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l-PL" altLang="pl-PL" sz="1800" b="1" dirty="0" smtClean="0">
                <a:solidFill>
                  <a:schemeClr val="accent1"/>
                </a:solidFill>
              </a:rPr>
              <a:t> </a:t>
            </a:r>
            <a:r>
              <a:rPr lang="pl-PL" altLang="pl-PL" sz="1800" b="1" dirty="0" smtClean="0">
                <a:solidFill>
                  <a:srgbClr val="0070C0"/>
                </a:solidFill>
              </a:rPr>
              <a:t>   zmierzających do zapewnienia przestrzegania prawa pracy.</a:t>
            </a:r>
          </a:p>
        </p:txBody>
      </p:sp>
      <p:sp>
        <p:nvSpPr>
          <p:cNvPr id="71683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50800"/>
            <a:ext cx="8280400" cy="64928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l-PL" altLang="pl-PL" b="1" dirty="0">
                <a:solidFill>
                  <a:schemeClr val="tx2"/>
                </a:solidFill>
                <a:ea typeface="+mn-ea"/>
              </a:rPr>
              <a:t>Ustawa o PIP a prewencja</a:t>
            </a:r>
            <a:endParaRPr lang="pl-PL" altLang="pl-PL" sz="3200" b="1" dirty="0">
              <a:solidFill>
                <a:schemeClr val="tx2"/>
              </a:solidFill>
              <a:latin typeface="Impac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1"/>
          <p:cNvSpPr>
            <a:spLocks noGrp="1"/>
          </p:cNvSpPr>
          <p:nvPr>
            <p:ph type="title" idx="4294967295"/>
          </p:nvPr>
        </p:nvSpPr>
        <p:spPr>
          <a:xfrm>
            <a:off x="395288" y="52388"/>
            <a:ext cx="8353425" cy="792162"/>
          </a:xfrm>
          <a:prstGeom prst="rect">
            <a:avLst/>
          </a:prstGeom>
        </p:spPr>
        <p:txBody>
          <a:bodyPr lIns="91436" tIns="45718" rIns="91436" bIns="45718"/>
          <a:lstStyle/>
          <a:p>
            <a:pPr eaLnBrk="1" hangingPunct="1">
              <a:defRPr/>
            </a:pPr>
            <a:r>
              <a:rPr lang="pl-PL" altLang="pl-PL" sz="4000" b="1" dirty="0" smtClean="0">
                <a:solidFill>
                  <a:schemeClr val="accent1">
                    <a:lumMod val="75000"/>
                  </a:schemeClr>
                </a:solidFill>
              </a:rPr>
              <a:t>Misja PIP</a:t>
            </a:r>
          </a:p>
        </p:txBody>
      </p:sp>
      <p:sp>
        <p:nvSpPr>
          <p:cNvPr id="6758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635125"/>
            <a:ext cx="8496300" cy="291465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0" indent="0" eaLnBrk="1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altLang="pl-PL" sz="2400" b="1" dirty="0" smtClean="0">
                <a:solidFill>
                  <a:schemeClr val="accent1"/>
                </a:solidFill>
              </a:rPr>
              <a:t>MISJĄ </a:t>
            </a:r>
            <a:r>
              <a:rPr lang="pl-PL" altLang="pl-PL" sz="2400" dirty="0" smtClean="0">
                <a:solidFill>
                  <a:schemeClr val="accent1"/>
                </a:solidFill>
              </a:rPr>
              <a:t>Państwowej Inspekcji Pracy jest </a:t>
            </a:r>
            <a:r>
              <a:rPr lang="pl-PL" altLang="pl-PL" sz="2400" dirty="0">
                <a:solidFill>
                  <a:schemeClr val="accent1"/>
                </a:solidFill>
              </a:rPr>
              <a:t>skuteczne egzekwowanie przepisów prawa pracy, </a:t>
            </a:r>
            <a:r>
              <a:rPr lang="pl-PL" altLang="pl-PL" sz="2400" dirty="0" smtClean="0">
                <a:solidFill>
                  <a:schemeClr val="accent1"/>
                </a:solidFill>
              </a:rPr>
              <a:t>w </a:t>
            </a:r>
            <a:r>
              <a:rPr lang="pl-PL" altLang="pl-PL" sz="2400" dirty="0">
                <a:solidFill>
                  <a:schemeClr val="accent1"/>
                </a:solidFill>
              </a:rPr>
              <a:t>szczególności  bezpieczeństwa i higieny pracy</a:t>
            </a:r>
            <a:r>
              <a:rPr lang="pl-PL" altLang="pl-PL" sz="2800" dirty="0">
                <a:solidFill>
                  <a:schemeClr val="accent1"/>
                </a:solidFill>
              </a:rPr>
              <a:t>,</a:t>
            </a:r>
            <a:r>
              <a:rPr lang="pl-PL" altLang="pl-PL" sz="2400" dirty="0">
                <a:solidFill>
                  <a:schemeClr val="accent1"/>
                </a:solidFill>
              </a:rPr>
              <a:t> </a:t>
            </a:r>
            <a:endParaRPr lang="pl-PL" altLang="pl-PL" sz="2000" dirty="0">
              <a:solidFill>
                <a:schemeClr val="accent1"/>
              </a:solidFill>
            </a:endParaRPr>
          </a:p>
          <a:p>
            <a:pPr marL="0" indent="0"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pl-PL" altLang="pl-PL" sz="2400" dirty="0">
                <a:solidFill>
                  <a:schemeClr val="accent1"/>
                </a:solidFill>
              </a:rPr>
              <a:t> </a:t>
            </a:r>
            <a:r>
              <a:rPr lang="pl-PL" altLang="pl-PL" sz="2400" dirty="0" smtClean="0">
                <a:solidFill>
                  <a:schemeClr val="accent1"/>
                </a:solidFill>
              </a:rPr>
              <a:t> poprzez </a:t>
            </a:r>
            <a:r>
              <a:rPr lang="pl-PL" altLang="pl-PL" sz="2400" dirty="0">
                <a:solidFill>
                  <a:schemeClr val="accent1"/>
                </a:solidFill>
              </a:rPr>
              <a:t>efektywne i ukierunkowane kontrole</a:t>
            </a:r>
            <a:r>
              <a:rPr lang="pl-PL" altLang="pl-PL" sz="2000" i="1" dirty="0">
                <a:solidFill>
                  <a:schemeClr val="accent1"/>
                </a:solidFill>
              </a:rPr>
              <a:t> </a:t>
            </a:r>
            <a:r>
              <a:rPr lang="pl-PL" altLang="pl-PL" sz="2400" dirty="0">
                <a:solidFill>
                  <a:schemeClr val="accent1"/>
                </a:solidFill>
              </a:rPr>
              <a:t>oraz</a:t>
            </a:r>
            <a:endParaRPr lang="pl-PL" altLang="pl-PL" sz="2400" i="1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pl-PL" altLang="pl-PL" sz="2400" dirty="0">
                <a:solidFill>
                  <a:schemeClr val="accent1"/>
                </a:solidFill>
              </a:rPr>
              <a:t> </a:t>
            </a:r>
            <a:r>
              <a:rPr lang="pl-PL" altLang="pl-PL" sz="2400" dirty="0" smtClean="0">
                <a:solidFill>
                  <a:schemeClr val="accent1"/>
                </a:solidFill>
              </a:rPr>
              <a:t> działania </a:t>
            </a:r>
            <a:r>
              <a:rPr lang="pl-PL" altLang="pl-PL" sz="2400" dirty="0">
                <a:solidFill>
                  <a:schemeClr val="accent1"/>
                </a:solidFill>
              </a:rPr>
              <a:t>prewencyjne, zmierzające do </a:t>
            </a:r>
            <a:r>
              <a:rPr lang="pl-PL" altLang="pl-PL" sz="2400" dirty="0" smtClean="0">
                <a:solidFill>
                  <a:schemeClr val="accent1"/>
                </a:solidFill>
              </a:rPr>
              <a:t>ograniczenia 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pl-PL" altLang="pl-PL" sz="2400" dirty="0">
                <a:solidFill>
                  <a:schemeClr val="accent1"/>
                </a:solidFill>
              </a:rPr>
              <a:t> </a:t>
            </a:r>
            <a:r>
              <a:rPr lang="pl-PL" altLang="pl-PL" sz="2400" dirty="0" smtClean="0">
                <a:solidFill>
                  <a:schemeClr val="accent1"/>
                </a:solidFill>
              </a:rPr>
              <a:t>   zagrożeń wypadkowych i poszanowania prawa pracy.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 smtClean="0">
              <a:solidFill>
                <a:schemeClr val="accent1"/>
              </a:solidFill>
            </a:endParaRPr>
          </a:p>
        </p:txBody>
      </p:sp>
      <p:sp>
        <p:nvSpPr>
          <p:cNvPr id="56324" name="Prostokąt 5"/>
          <p:cNvSpPr>
            <a:spLocks noChangeArrowheads="1"/>
          </p:cNvSpPr>
          <p:nvPr/>
        </p:nvSpPr>
        <p:spPr bwMode="auto">
          <a:xfrm>
            <a:off x="539750" y="844550"/>
            <a:ext cx="777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2000" b="1">
                <a:solidFill>
                  <a:schemeClr val="accent1"/>
                </a:solidFill>
              </a:rPr>
              <a:t>Zarządzenie nr 3/12 Głównego Inspektora Pracy </a:t>
            </a:r>
            <a:r>
              <a:rPr lang="pl-PL" altLang="pl-PL" sz="1600">
                <a:solidFill>
                  <a:schemeClr val="accent1"/>
                </a:solidFill>
              </a:rPr>
              <a:t>z dnia 2 kwietnia 2012r. w sprawie kontroli zarządczej w Państwowej Inspekcji Pracy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2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0075" cy="84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700"/>
              </a:lnSpc>
            </a:pPr>
            <a:r>
              <a:rPr lang="pl-PL" altLang="pl-PL" sz="3200" smtClean="0">
                <a:solidFill>
                  <a:schemeClr val="tx2"/>
                </a:solidFill>
                <a:latin typeface="Arial" charset="0"/>
                <a:cs typeface="Arial" charset="0"/>
              </a:rPr>
              <a:t>Narzędzia do realizacji</a:t>
            </a:r>
            <a:br>
              <a:rPr lang="pl-PL" altLang="pl-PL" sz="320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pl-PL" altLang="pl-PL" sz="3200" smtClean="0">
                <a:solidFill>
                  <a:schemeClr val="tx2"/>
                </a:solidFill>
                <a:latin typeface="Arial" charset="0"/>
                <a:cs typeface="Arial" charset="0"/>
              </a:rPr>
              <a:t>Prewencji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59632" y="915568"/>
          <a:ext cx="6120680" cy="352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Prostokąt 2"/>
          <p:cNvSpPr>
            <a:spLocks noChangeArrowheads="1"/>
          </p:cNvSpPr>
          <p:nvPr/>
        </p:nvSpPr>
        <p:spPr bwMode="auto">
          <a:xfrm>
            <a:off x="323850" y="915988"/>
            <a:ext cx="396081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200">
                <a:solidFill>
                  <a:schemeClr val="tx2"/>
                </a:solidFill>
              </a:rPr>
              <a:t>„Pracuję legalnie!” to trzyletnia, ogólnopolska kampania informacyjno-edukacyjna z obszaru legalności zatrudnienia realizowana przez Państwową Inspekcję Pracy i Zakład Ubezpieczeń Społecznych w latach 2017-2019. Jej zadaniem jest podniesienie świadomości pracodawców i pracowników z zakresu zasad zatrudniania zgodnie z obowiązującymi przepisami prawa pracy. Kampania kierowana jest do pracodawców i pracowników, a także obywateli państw spoza Unii Europejskiej – w szczególności pracowników z Ukrainy podejmujących pracę w Polsce.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572000" y="1203325"/>
            <a:ext cx="84248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200" dirty="0">
                <a:latin typeface="Arial" panose="020B0604020202020204" pitchFamily="34" charset="0"/>
              </a:rPr>
              <a:t>          </a:t>
            </a:r>
            <a:r>
              <a:rPr lang="pl-PL" sz="1200" b="1" dirty="0">
                <a:solidFill>
                  <a:schemeClr val="tx2"/>
                </a:solidFill>
                <a:latin typeface="Arial" panose="020B0604020202020204" pitchFamily="34" charset="0"/>
              </a:rPr>
              <a:t>Głównymi celami kampanii są:</a:t>
            </a:r>
          </a:p>
          <a:p>
            <a:pPr algn="just">
              <a:defRPr/>
            </a:pPr>
            <a:endParaRPr lang="pl-PL" sz="1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447675" algn="just"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propagowanie wyboru pracy legalnej </a:t>
            </a:r>
          </a:p>
          <a:p>
            <a:pPr marL="447675" algn="just"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w miejsce zatrudnienia w szarej strefie</a:t>
            </a:r>
          </a:p>
          <a:p>
            <a:pPr marL="447675" algn="just">
              <a:defRPr/>
            </a:pPr>
            <a:endParaRPr lang="pl-PL" sz="1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447675" algn="just"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uświadomienie pracującym korzyści wynikających z </a:t>
            </a:r>
          </a:p>
          <a:p>
            <a:pPr marL="447675" algn="just">
              <a:tabLst>
                <a:tab pos="447675" algn="l"/>
              </a:tabLst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wykonywania pracy legalnie oraz zagrożeń</a:t>
            </a:r>
          </a:p>
          <a:p>
            <a:pPr marL="447675" algn="just">
              <a:tabLst>
                <a:tab pos="447675" algn="l"/>
              </a:tabLst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wypływających z wykonywania pracy nielegalnej;</a:t>
            </a:r>
          </a:p>
          <a:p>
            <a:pPr marL="447675" algn="just">
              <a:tabLst>
                <a:tab pos="447675" algn="l"/>
              </a:tabLst>
              <a:defRPr/>
            </a:pPr>
            <a:endParaRPr lang="pl-PL" sz="1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447675" algn="just">
              <a:tabLst>
                <a:tab pos="447675" algn="l"/>
              </a:tabLst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 piętnowanie niedozwolonych praktyk</a:t>
            </a:r>
          </a:p>
          <a:p>
            <a:pPr marL="447675" algn="just"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marL="447675" algn="just"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 informowanie o formach i możliwościach skorzystania </a:t>
            </a:r>
          </a:p>
          <a:p>
            <a:pPr marL="447675" algn="just"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 z pomocy merytorycznej Państwowej  Inspekcji Pracy</a:t>
            </a:r>
          </a:p>
          <a:p>
            <a:pPr marL="447675" algn="just">
              <a:defRPr/>
            </a:pP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</a:rPr>
              <a:t> przy eliminowaniu nieprawidłowości.</a:t>
            </a:r>
          </a:p>
        </p:txBody>
      </p:sp>
      <p:pic>
        <p:nvPicPr>
          <p:cNvPr id="65541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17900"/>
            <a:ext cx="457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pole tekstowe 5"/>
          <p:cNvSpPr txBox="1">
            <a:spLocks noChangeArrowheads="1"/>
          </p:cNvSpPr>
          <p:nvPr/>
        </p:nvSpPr>
        <p:spPr bwMode="auto">
          <a:xfrm>
            <a:off x="1187450" y="206375"/>
            <a:ext cx="7069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2400" b="1">
                <a:solidFill>
                  <a:schemeClr val="tx2"/>
                </a:solidFill>
              </a:rPr>
              <a:t>Kampania Informacyjna PIP „Pracuję Legalnie”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16x9_Szabl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ojekt domyślny">
      <a:majorFont>
        <a:latin typeface="ZapfHumnst L2"/>
        <a:ea typeface=""/>
        <a:cs typeface=""/>
      </a:majorFont>
      <a:minorFont>
        <a:latin typeface="ZapfHumnst L2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D0F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1" i="1" u="none" strike="noStrike" cap="none" normalizeH="0" baseline="-25000" smtClean="0">
            <a:ln>
              <a:noFill/>
            </a:ln>
            <a:solidFill>
              <a:srgbClr val="000099"/>
            </a:solidFill>
            <a:effectLst/>
            <a:latin typeface="ZapfHumnst L2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D0F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1" i="1" u="none" strike="noStrike" cap="none" normalizeH="0" baseline="-25000" smtClean="0">
            <a:ln>
              <a:noFill/>
            </a:ln>
            <a:solidFill>
              <a:srgbClr val="000099"/>
            </a:solidFill>
            <a:effectLst/>
            <a:latin typeface="ZapfHumnst L2" pitchFamily="34" charset="-1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ojekt domyślny">
      <a:majorFont>
        <a:latin typeface="ZapfHumnst L2"/>
        <a:ea typeface=""/>
        <a:cs typeface=""/>
      </a:majorFont>
      <a:minorFont>
        <a:latin typeface="ZapfHumnst L2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D0F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1" i="1" u="none" strike="noStrike" cap="none" normalizeH="0" baseline="-25000" smtClean="0">
            <a:ln>
              <a:noFill/>
            </a:ln>
            <a:solidFill>
              <a:srgbClr val="000099"/>
            </a:solidFill>
            <a:effectLst/>
            <a:latin typeface="ZapfHumnst L2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0D0F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400" b="1" i="1" u="none" strike="noStrike" cap="none" normalizeH="0" baseline="-25000" smtClean="0">
            <a:ln>
              <a:noFill/>
            </a:ln>
            <a:solidFill>
              <a:srgbClr val="000099"/>
            </a:solidFill>
            <a:effectLst/>
            <a:latin typeface="ZapfHumnst L2" pitchFamily="34" charset="-1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Prezentacja16x9_Szablon</Template>
  <TotalTime>1143</TotalTime>
  <Words>1632</Words>
  <Application>Microsoft Office PowerPoint</Application>
  <PresentationFormat>Pokaz na ekranie (16:9)</PresentationFormat>
  <Paragraphs>245</Paragraphs>
  <Slides>25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Prezentacja16x9_Szablon</vt:lpstr>
      <vt:lpstr>Projekt domyślny</vt:lpstr>
      <vt:lpstr>1_Projekt domyślny</vt:lpstr>
      <vt:lpstr>Prezentacja programu PowerPoint</vt:lpstr>
      <vt:lpstr>Wypadki w górnictwie</vt:lpstr>
      <vt:lpstr>Prezentacja programu PowerPoint</vt:lpstr>
      <vt:lpstr>Prezentacja programu PowerPoint</vt:lpstr>
      <vt:lpstr>Prezentacja programu PowerPoint</vt:lpstr>
      <vt:lpstr>Ustawa o PIP a prewencja</vt:lpstr>
      <vt:lpstr>Misja PIP</vt:lpstr>
      <vt:lpstr>Narzędzia do realizacji Prewencji </vt:lpstr>
      <vt:lpstr>Prezentacja programu PowerPoint</vt:lpstr>
      <vt:lpstr>Prezentacja programu PowerPoint</vt:lpstr>
      <vt:lpstr>Prezentacja programu PowerPoint</vt:lpstr>
      <vt:lpstr>Prezentacja programu PowerPoint</vt:lpstr>
      <vt:lpstr>Szkolenia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stopień tytułu prezentacji składany czcionką nie mniejszą niż 30 pkt.</dc:title>
  <dc:creator>Marek Choczaj</dc:creator>
  <cp:lastModifiedBy>OIP</cp:lastModifiedBy>
  <cp:revision>127</cp:revision>
  <cp:lastPrinted>2018-04-19T06:37:04Z</cp:lastPrinted>
  <dcterms:created xsi:type="dcterms:W3CDTF">2014-07-29T08:18:56Z</dcterms:created>
  <dcterms:modified xsi:type="dcterms:W3CDTF">2018-04-23T05:40:29Z</dcterms:modified>
</cp:coreProperties>
</file>