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9" r:id="rId6"/>
    <p:sldMasterId id="214748369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12192000"/>
  <p:notesSz cx="6858000" cy="9144000"/>
  <p:embeddedFontLst>
    <p:embeddedFont>
      <p:font typeface="Ubuntu Light"/>
      <p:regular r:id="rId23"/>
      <p:bold r:id="rId24"/>
      <p:italic r:id="rId25"/>
      <p:boldItalic r:id="rId26"/>
    </p:embeddedFont>
    <p:embeddedFont>
      <p:font typeface="Corbel"/>
      <p:regular r:id="rId27"/>
      <p:bold r:id="rId28"/>
      <p:italic r:id="rId29"/>
      <p:boldItalic r:id="rId30"/>
    </p:embeddedFont>
    <p:embeddedFont>
      <p:font typeface="Saira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fVHoliG3RF7eHD9DeaTe0WL/6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83669D-7F03-4609-8654-802B9793AA00}">
  <a:tblStyle styleId="{3183669D-7F03-4609-8654-802B9793AA0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81F488D-4DB7-46FF-B07F-217A56D069F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UbuntuLight-bold.fntdata"/><Relationship Id="rId23" Type="http://schemas.openxmlformats.org/officeDocument/2006/relationships/font" Target="fonts/UbuntuLight-regular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UbuntuLight-boldItalic.fntdata"/><Relationship Id="rId25" Type="http://schemas.openxmlformats.org/officeDocument/2006/relationships/font" Target="fonts/UbuntuLight-italic.fntdata"/><Relationship Id="rId28" Type="http://schemas.openxmlformats.org/officeDocument/2006/relationships/font" Target="fonts/Corbel-bold.fntdata"/><Relationship Id="rId27" Type="http://schemas.openxmlformats.org/officeDocument/2006/relationships/font" Target="fonts/Corbel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rbel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Saira-regular.fntdata"/><Relationship Id="rId30" Type="http://schemas.openxmlformats.org/officeDocument/2006/relationships/font" Target="fonts/Corbel-boldItalic.fntdata"/><Relationship Id="rId11" Type="http://schemas.openxmlformats.org/officeDocument/2006/relationships/slide" Target="slides/slide3.xml"/><Relationship Id="rId33" Type="http://schemas.openxmlformats.org/officeDocument/2006/relationships/font" Target="fonts/Saira-italic.fntdata"/><Relationship Id="rId10" Type="http://schemas.openxmlformats.org/officeDocument/2006/relationships/slide" Target="slides/slide2.xml"/><Relationship Id="rId32" Type="http://schemas.openxmlformats.org/officeDocument/2006/relationships/font" Target="fonts/Saira-bold.fntdata"/><Relationship Id="rId13" Type="http://schemas.openxmlformats.org/officeDocument/2006/relationships/slide" Target="slides/slide5.xml"/><Relationship Id="rId35" Type="http://schemas.openxmlformats.org/officeDocument/2006/relationships/font" Target="fonts/OpenSans-regular.fntdata"/><Relationship Id="rId12" Type="http://schemas.openxmlformats.org/officeDocument/2006/relationships/slide" Target="slides/slide4.xml"/><Relationship Id="rId34" Type="http://schemas.openxmlformats.org/officeDocument/2006/relationships/font" Target="fonts/Saira-boldItalic.fntdata"/><Relationship Id="rId15" Type="http://schemas.openxmlformats.org/officeDocument/2006/relationships/slide" Target="slides/slide7.xml"/><Relationship Id="rId37" Type="http://schemas.openxmlformats.org/officeDocument/2006/relationships/font" Target="fonts/OpenSans-italic.fntdata"/><Relationship Id="rId14" Type="http://schemas.openxmlformats.org/officeDocument/2006/relationships/slide" Target="slides/slide6.xml"/><Relationship Id="rId36" Type="http://schemas.openxmlformats.org/officeDocument/2006/relationships/font" Target="fonts/OpenSans-bold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Polishj Presidency: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1. European Health Data and Innovation Summit – EHDIS, </a:t>
            </a:r>
            <a:r>
              <a:rPr b="1" lang="pl-PL" sz="1200"/>
              <a:t>31. January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2. Conference on research and innovation in leveraging technology to strengthen  the eu competitiveness in life sciences </a:t>
            </a:r>
            <a:r>
              <a:rPr lang="pl-PL" sz="1200" cap="small"/>
              <a:t>– </a:t>
            </a:r>
            <a:r>
              <a:rPr b="1" lang="pl-PL" sz="1200"/>
              <a:t>LifeScience4EU, </a:t>
            </a:r>
            <a:r>
              <a:rPr b="1" lang="pl-PL" sz="1200" cap="small"/>
              <a:t>14-15. </a:t>
            </a:r>
            <a:r>
              <a:rPr b="1" lang="pl-PL" sz="1200"/>
              <a:t>May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Polishj Presidency: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1. European Health Data and Innovation Summit – EHDIS, </a:t>
            </a:r>
            <a:r>
              <a:rPr b="1" lang="pl-PL" sz="1200"/>
              <a:t>31. January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 sz="1200"/>
              <a:t>2. Conference on research and innovation in leveraging technology to strengthen  the eu competitiveness in life sciences </a:t>
            </a:r>
            <a:r>
              <a:rPr lang="pl-PL" sz="1200" cap="small"/>
              <a:t>– </a:t>
            </a:r>
            <a:r>
              <a:rPr b="1" lang="pl-PL" sz="1200"/>
              <a:t>LifeScience4EU, </a:t>
            </a:r>
            <a:r>
              <a:rPr b="1" lang="pl-PL" sz="1200" cap="small"/>
              <a:t>14-15. </a:t>
            </a:r>
            <a:r>
              <a:rPr b="1" lang="pl-PL" sz="1200"/>
              <a:t>May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Małe i średnie przedsiębiorstwa (MŚP)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odgrywają kluczową rolę w gospodarce europejskiej. Stanowią one ważne źródło przedsiębiorczości oraz innowacji w Europie. Dlatego też MŚP są jednym z priorytetów Komisji Europejskiej w zakresie wspierania rozwoju gospodarczego. Horyzont Europa oferuje dla nich wiele różnych programów i konkursów.</a:t>
            </a:r>
            <a:endParaRPr b="0" i="0" sz="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Przewidziano również działania przeznaczone dla </a:t>
            </a: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dużych przedsiębiorstw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– przemysłu oraz instytucji otoczenia biznesu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Pathfinder 21.05.2025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Challange 29.10.2025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Char char="•"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Accelerator OPEN:</a:t>
            </a: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marca 2025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października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4" name="Google Shape;6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Małe i średnie przedsiębiorstwa (MŚP)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odgrywają kluczową rolę w gospodarce europejskiej. Stanowią one ważne źródło przedsiębiorczości oraz innowacji w Europie. Dlatego też MŚP są jednym z priorytetów Komisji Europejskiej w zakresie wspierania rozwoju gospodarczego. Horyzont Europa oferuje dla nich wiele różnych programów i konkursów.</a:t>
            </a:r>
            <a:endParaRPr b="0" i="0" sz="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Przewidziano również działania przeznaczone dla </a:t>
            </a: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dużych przedsiębiorstw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– przemysłu oraz instytucji otoczenia biznesu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Pathfinder 21.05.2025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Challange 29.10.2025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Char char="•"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Accelerator OPEN:</a:t>
            </a: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marca 2025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października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7" name="Google Shape;64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Małe i średnie przedsiębiorstwa (MŚP)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odgrywają kluczową rolę w gospodarce europejskiej. Stanowią one ważne źródło przedsiębiorczości oraz innowacji w Europie. Dlatego też MŚP są jednym z priorytetów Komisji Europejskiej w zakresie wspierania rozwoju gospodarczego. Horyzont Europa oferuje dla nich wiele różnych programów i konkursów.</a:t>
            </a:r>
            <a:endParaRPr b="0" i="0" sz="9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Przewidziano również działania przeznaczone dla </a:t>
            </a:r>
            <a:r>
              <a:rPr b="1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dużych przedsiębiorstw</a:t>
            </a: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 – przemysłu oraz instytucji otoczenia biznesu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Pathfinder 21.05.2025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Open Sans"/>
              <a:buNone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Challange 29.10.2025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Arial"/>
              <a:buChar char="•"/>
            </a:pPr>
            <a:r>
              <a:rPr b="0" i="0" lang="pl-PL" sz="12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Accelerator OPEN:</a:t>
            </a: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 marca 2025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pl-PL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października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1" name="Google Shape;46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SRIA – Scientific Research and Innovation Agenda </a:t>
            </a:r>
            <a:endParaRPr/>
          </a:p>
        </p:txBody>
      </p:sp>
      <p:sp>
        <p:nvSpPr>
          <p:cNvPr id="471" name="Google Shape;47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Nieujęte na slajdzie: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High Perormance Computing (EuroHPC JU)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Eruopean Metrology (Art. 185.)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/>
              <a:t>ChatGPT powiedział: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/>
              <a:t>Partnerstwa współprogramowane</a:t>
            </a:r>
            <a:r>
              <a:rPr lang="pl-PL"/>
              <a:t> i </a:t>
            </a:r>
            <a:r>
              <a:rPr b="1" lang="pl-PL"/>
              <a:t>partnerstwa współfinansowane</a:t>
            </a:r>
            <a:r>
              <a:rPr lang="pl-PL"/>
              <a:t> w ramach </a:t>
            </a:r>
            <a:r>
              <a:rPr b="1" lang="pl-PL"/>
              <a:t>Horyzontu Europa</a:t>
            </a:r>
            <a:r>
              <a:rPr lang="pl-PL"/>
              <a:t> różnią się głównie zakresem zaangażowania finansowego i organizacyjnego: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pl-PL"/>
              <a:t>Partnerstwa współprogramowane</a:t>
            </a:r>
            <a:r>
              <a:rPr lang="pl-PL"/>
              <a:t> opierają się na </a:t>
            </a:r>
            <a:r>
              <a:rPr b="1" lang="pl-PL"/>
              <a:t>dobrowolnej współpracy</a:t>
            </a:r>
            <a:r>
              <a:rPr lang="pl-PL"/>
              <a:t> między Komisją Europejską a podmiotami krajowymi (np. ministerstwami, agencjami finansującymi badania, sektorem prywatnym). Nie mają oddzielnej struktury prawnej, a finansowanie pochodzi głównie z </a:t>
            </a:r>
            <a:r>
              <a:rPr b="1" lang="pl-PL"/>
              <a:t>krajowych programów badawczych</a:t>
            </a:r>
            <a:r>
              <a:rPr lang="pl-PL"/>
              <a:t> oraz </a:t>
            </a:r>
            <a:r>
              <a:rPr b="1" lang="pl-PL"/>
              <a:t>Horyzontu Europa</a:t>
            </a:r>
            <a:r>
              <a:rPr lang="pl-PL"/>
              <a:t>, ale nie jest bezpośrednio zarządzane przez KE.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pl-PL"/>
              <a:t>Partnerstwa współfinansowane</a:t>
            </a:r>
            <a:r>
              <a:rPr lang="pl-PL"/>
              <a:t> wymagają większego zaangażowania finansowego od państw członkowskich i ich instytucji. Tworzone są wspólne programy badań, w których KE </a:t>
            </a:r>
            <a:r>
              <a:rPr b="1" lang="pl-PL"/>
              <a:t>współfinansuje</a:t>
            </a:r>
            <a:r>
              <a:rPr lang="pl-PL"/>
              <a:t> działania realizowane na poziomie krajowym i regionalnym. Są one bardziej sformalizowane niż współprogramowane, a fundusze unijne </a:t>
            </a:r>
            <a:r>
              <a:rPr b="1" lang="pl-PL"/>
              <a:t>bezpośrednio wspierają</a:t>
            </a:r>
            <a:r>
              <a:rPr lang="pl-PL"/>
              <a:t> krajowe projekty badawcze.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Główna różnica polega więc na stopniu integracji finansowania i zarządzania – </a:t>
            </a:r>
            <a:r>
              <a:rPr b="1" lang="pl-PL"/>
              <a:t>współprogramowane są bardziej elastyczne</a:t>
            </a:r>
            <a:r>
              <a:rPr lang="pl-PL"/>
              <a:t>, a </a:t>
            </a:r>
            <a:r>
              <a:rPr b="1" lang="pl-PL"/>
              <a:t>współfinansowane wiążą się z większym wkładem finansowym i zarządzaniem na poziomie krajowym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/>
          <p:nvPr>
            <p:ph type="ctrTitle"/>
          </p:nvPr>
        </p:nvSpPr>
        <p:spPr>
          <a:xfrm>
            <a:off x="2209800" y="4464028"/>
            <a:ext cx="9144000" cy="11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7200"/>
              <a:buFont typeface="Corbel"/>
              <a:buNone/>
              <a:defRPr b="0" sz="72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" type="subTitle"/>
          </p:nvPr>
        </p:nvSpPr>
        <p:spPr>
          <a:xfrm>
            <a:off x="2209799" y="3829878"/>
            <a:ext cx="9144000" cy="618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2" name="Google Shape;102;p3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/>
          <p:nvPr>
            <p:ph type="ctrTitle"/>
          </p:nvPr>
        </p:nvSpPr>
        <p:spPr>
          <a:xfrm>
            <a:off x="854532" y="4464028"/>
            <a:ext cx="9144000" cy="11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7200"/>
              <a:buFont typeface="Corbel"/>
              <a:buNone/>
              <a:defRPr b="0" sz="72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" type="subTitle"/>
          </p:nvPr>
        </p:nvSpPr>
        <p:spPr>
          <a:xfrm>
            <a:off x="854532" y="3829878"/>
            <a:ext cx="9144000" cy="617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8" name="Google Shape;108;p3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" type="body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2" type="body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1" type="body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1" name="Google Shape;121;p39"/>
          <p:cNvSpPr txBox="1"/>
          <p:nvPr>
            <p:ph idx="2" type="body"/>
          </p:nvPr>
        </p:nvSpPr>
        <p:spPr>
          <a:xfrm>
            <a:off x="1120000" y="2505076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3" type="body"/>
          </p:nvPr>
        </p:nvSpPr>
        <p:spPr>
          <a:xfrm>
            <a:off x="6319841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4" type="body"/>
          </p:nvPr>
        </p:nvSpPr>
        <p:spPr>
          <a:xfrm>
            <a:off x="6319841" y="2505076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- Strona jednokolumnowa">
  <p:cSld name="3 - Strona jednokolumnowa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1584000" y="432000"/>
            <a:ext cx="9018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1584325" y="1654935"/>
            <a:ext cx="901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2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2"/>
          <p:cNvSpPr txBox="1"/>
          <p:nvPr>
            <p:ph idx="2" type="body"/>
          </p:nvPr>
        </p:nvSpPr>
        <p:spPr>
          <a:xfrm>
            <a:off x="1120001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0" name="Google Shape;140;p4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3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3"/>
          <p:cNvSpPr txBox="1"/>
          <p:nvPr>
            <p:ph idx="1" type="body"/>
          </p:nvPr>
        </p:nvSpPr>
        <p:spPr>
          <a:xfrm>
            <a:off x="1120001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7" name="Google Shape;147;p4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panoramiczny z podpisem">
  <p:cSld name="Obraz panoramiczny z podpisem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 txBox="1"/>
          <p:nvPr>
            <p:ph type="title"/>
          </p:nvPr>
        </p:nvSpPr>
        <p:spPr>
          <a:xfrm>
            <a:off x="839788" y="4367162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/>
          <p:nvPr>
            <p:ph idx="2" type="pic"/>
          </p:nvPr>
        </p:nvSpPr>
        <p:spPr>
          <a:xfrm>
            <a:off x="839788" y="987427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44"/>
          <p:cNvSpPr txBox="1"/>
          <p:nvPr>
            <p:ph idx="1" type="body"/>
          </p:nvPr>
        </p:nvSpPr>
        <p:spPr>
          <a:xfrm>
            <a:off x="839789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54" name="Google Shape;154;p4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podpis">
  <p:cSld name="Tytuł i podpi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/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5"/>
          <p:cNvSpPr txBox="1"/>
          <p:nvPr>
            <p:ph idx="1" type="body"/>
          </p:nvPr>
        </p:nvSpPr>
        <p:spPr>
          <a:xfrm>
            <a:off x="839789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0" name="Google Shape;160;p4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erta z podpisem">
  <p:cSld name="Oferta z podpisem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 txBox="1"/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300"/>
              <a:buFont typeface="Corbe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6"/>
          <p:cNvSpPr txBox="1"/>
          <p:nvPr>
            <p:ph idx="1" type="body"/>
          </p:nvPr>
        </p:nvSpPr>
        <p:spPr>
          <a:xfrm>
            <a:off x="1720645" y="3365558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6" name="Google Shape;166;p46"/>
          <p:cNvSpPr txBox="1"/>
          <p:nvPr>
            <p:ph idx="2" type="body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7" name="Google Shape;167;p4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0" name="Google Shape;170;p46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b="0" lang="pl-PL" sz="6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71" name="Google Shape;171;p4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b="0" lang="pl-PL" sz="6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">
  <p:cSld name="Karta nazw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/>
          <p:nvPr>
            <p:ph type="title"/>
          </p:nvPr>
        </p:nvSpPr>
        <p:spPr>
          <a:xfrm>
            <a:off x="839788" y="2326968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050"/>
              <a:buFont typeface="Corbel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 txBox="1"/>
          <p:nvPr>
            <p:ph idx="1" type="body"/>
          </p:nvPr>
        </p:nvSpPr>
        <p:spPr>
          <a:xfrm>
            <a:off x="839789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75" name="Google Shape;175;p4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a">
  <p:cSld name="3 kolumna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1" type="body"/>
          </p:nvPr>
        </p:nvSpPr>
        <p:spPr>
          <a:xfrm>
            <a:off x="1337281" y="1885950"/>
            <a:ext cx="294686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1" name="Google Shape;181;p48"/>
          <p:cNvSpPr txBox="1"/>
          <p:nvPr>
            <p:ph idx="2" type="body"/>
          </p:nvPr>
        </p:nvSpPr>
        <p:spPr>
          <a:xfrm>
            <a:off x="1356798" y="2571750"/>
            <a:ext cx="292735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82" name="Google Shape;182;p48"/>
          <p:cNvSpPr txBox="1"/>
          <p:nvPr>
            <p:ph idx="3" type="body"/>
          </p:nvPr>
        </p:nvSpPr>
        <p:spPr>
          <a:xfrm>
            <a:off x="4587996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8"/>
          <p:cNvSpPr txBox="1"/>
          <p:nvPr>
            <p:ph idx="4" type="body"/>
          </p:nvPr>
        </p:nvSpPr>
        <p:spPr>
          <a:xfrm>
            <a:off x="4577441" y="2571750"/>
            <a:ext cx="2946795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84" name="Google Shape;184;p48"/>
          <p:cNvSpPr txBox="1"/>
          <p:nvPr>
            <p:ph idx="5" type="body"/>
          </p:nvPr>
        </p:nvSpPr>
        <p:spPr>
          <a:xfrm>
            <a:off x="7829037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6" type="body"/>
          </p:nvPr>
        </p:nvSpPr>
        <p:spPr>
          <a:xfrm>
            <a:off x="7829037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86" name="Google Shape;186;p4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a obrazu">
  <p:cSld name="3 kolumna obrazu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1" type="body"/>
          </p:nvPr>
        </p:nvSpPr>
        <p:spPr>
          <a:xfrm>
            <a:off x="1332085" y="4297503"/>
            <a:ext cx="294005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2" name="Google Shape;192;p49"/>
          <p:cNvSpPr/>
          <p:nvPr>
            <p:ph idx="2" type="pic"/>
          </p:nvPr>
        </p:nvSpPr>
        <p:spPr>
          <a:xfrm>
            <a:off x="1332085" y="2256354"/>
            <a:ext cx="2940051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3" name="Google Shape;193;p49"/>
          <p:cNvSpPr txBox="1"/>
          <p:nvPr>
            <p:ph idx="3" type="body"/>
          </p:nvPr>
        </p:nvSpPr>
        <p:spPr>
          <a:xfrm>
            <a:off x="1332085" y="4873767"/>
            <a:ext cx="294005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94" name="Google Shape;194;p49"/>
          <p:cNvSpPr txBox="1"/>
          <p:nvPr>
            <p:ph idx="4" type="body"/>
          </p:nvPr>
        </p:nvSpPr>
        <p:spPr>
          <a:xfrm>
            <a:off x="4568998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5" name="Google Shape;195;p49"/>
          <p:cNvSpPr/>
          <p:nvPr>
            <p:ph idx="5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6" name="Google Shape;196;p49"/>
          <p:cNvSpPr txBox="1"/>
          <p:nvPr>
            <p:ph idx="6" type="body"/>
          </p:nvPr>
        </p:nvSpPr>
        <p:spPr>
          <a:xfrm>
            <a:off x="4567645" y="4873766"/>
            <a:ext cx="293440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97" name="Google Shape;197;p49"/>
          <p:cNvSpPr txBox="1"/>
          <p:nvPr>
            <p:ph idx="7" type="body"/>
          </p:nvPr>
        </p:nvSpPr>
        <p:spPr>
          <a:xfrm>
            <a:off x="7804324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8" name="Google Shape;198;p49"/>
          <p:cNvSpPr/>
          <p:nvPr>
            <p:ph idx="8" type="pic"/>
          </p:nvPr>
        </p:nvSpPr>
        <p:spPr>
          <a:xfrm>
            <a:off x="7804322" y="2256354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9" name="Google Shape;199;p49"/>
          <p:cNvSpPr txBox="1"/>
          <p:nvPr>
            <p:ph idx="9" type="body"/>
          </p:nvPr>
        </p:nvSpPr>
        <p:spPr>
          <a:xfrm>
            <a:off x="7804198" y="4873763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00" name="Google Shape;200;p4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0"/>
          <p:cNvSpPr txBox="1"/>
          <p:nvPr>
            <p:ph idx="1" type="body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1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5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4" name="Google Shape;23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3" name="Google Shape;253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5" name="Google Shape;255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7" name="Google Shape;267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8" name="Google Shape;268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5" name="Google Shape;27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- Strona jednokolumnowa">
  <p:cSld name="3 - Strona jednokolumnowa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>
            <p:ph type="title"/>
          </p:nvPr>
        </p:nvSpPr>
        <p:spPr>
          <a:xfrm>
            <a:off x="1584000" y="432000"/>
            <a:ext cx="9018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1584325" y="1654935"/>
            <a:ext cx="9018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6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2" name="Google Shape;302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6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4" name="Google Shape;314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6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6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6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7" name="Google Shape;327;p6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6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9" name="Google Shape;329;p6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5" name="Google Shape;345;p6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6" name="Google Shape;346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6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6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6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b="0" i="0" sz="4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2" name="Google Shape;29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3.png"/><Relationship Id="rId5" Type="http://schemas.openxmlformats.org/officeDocument/2006/relationships/image" Target="../media/image16.png"/><Relationship Id="rId6" Type="http://schemas.openxmlformats.org/officeDocument/2006/relationships/image" Target="../media/image31.jpg"/><Relationship Id="rId7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Relationship Id="rId5" Type="http://schemas.openxmlformats.org/officeDocument/2006/relationships/image" Target="../media/image83.png"/><Relationship Id="rId6" Type="http://schemas.openxmlformats.org/officeDocument/2006/relationships/image" Target="../media/image33.png"/><Relationship Id="rId7" Type="http://schemas.openxmlformats.org/officeDocument/2006/relationships/image" Target="../media/image32.png"/><Relationship Id="rId8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hyperlink" Target="https://rich-europe.eu/services-for-stakeholders/tas-calls/" TargetMode="External"/><Relationship Id="rId5" Type="http://schemas.openxmlformats.org/officeDocument/2006/relationships/image" Target="../media/image70.png"/><Relationship Id="rId6" Type="http://schemas.openxmlformats.org/officeDocument/2006/relationships/image" Target="../media/image16.png"/><Relationship Id="rId7" Type="http://schemas.openxmlformats.org/officeDocument/2006/relationships/image" Target="../media/image8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16.png"/><Relationship Id="rId5" Type="http://schemas.openxmlformats.org/officeDocument/2006/relationships/image" Target="../media/image8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jpg"/><Relationship Id="rId4" Type="http://schemas.openxmlformats.org/officeDocument/2006/relationships/image" Target="../media/image81.jpg"/><Relationship Id="rId5" Type="http://schemas.openxmlformats.org/officeDocument/2006/relationships/image" Target="../media/image74.jpg"/><Relationship Id="rId6" Type="http://schemas.openxmlformats.org/officeDocument/2006/relationships/image" Target="../media/image77.png"/><Relationship Id="rId7" Type="http://schemas.openxmlformats.org/officeDocument/2006/relationships/image" Target="../media/image71.png"/><Relationship Id="rId8" Type="http://schemas.openxmlformats.org/officeDocument/2006/relationships/hyperlink" Target="https://research-innovation-community.ec.europa.eu/events/9ds9jXc5ca1xdrdJ5dEGI/overview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.png"/><Relationship Id="rId13" Type="http://schemas.openxmlformats.org/officeDocument/2006/relationships/image" Target="../media/image76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bpkprzemysl@piap.lukasiewicz.gov.pl" TargetMode="External"/><Relationship Id="rId4" Type="http://schemas.openxmlformats.org/officeDocument/2006/relationships/hyperlink" Target="mailto:katarzyna.wisniewska@piap.lukasiewicz.gov.pl" TargetMode="External"/><Relationship Id="rId9" Type="http://schemas.openxmlformats.org/officeDocument/2006/relationships/image" Target="../media/image80.png"/><Relationship Id="rId15" Type="http://schemas.openxmlformats.org/officeDocument/2006/relationships/image" Target="../media/image79.png"/><Relationship Id="rId14" Type="http://schemas.openxmlformats.org/officeDocument/2006/relationships/image" Target="../media/image78.png"/><Relationship Id="rId16" Type="http://schemas.openxmlformats.org/officeDocument/2006/relationships/image" Target="../media/image75.png"/><Relationship Id="rId5" Type="http://schemas.openxmlformats.org/officeDocument/2006/relationships/hyperlink" Target="mailto:Igor.derylo@piap.lukasiewicz.gov.pl" TargetMode="External"/><Relationship Id="rId6" Type="http://schemas.openxmlformats.org/officeDocument/2006/relationships/hyperlink" Target="mailto:pife@dolnyslask.pl" TargetMode="External"/><Relationship Id="rId7" Type="http://schemas.openxmlformats.org/officeDocument/2006/relationships/hyperlink" Target="mailto:Monika.Slezak@port.lukasiewicz.gov.pl" TargetMode="External"/><Relationship Id="rId8" Type="http://schemas.openxmlformats.org/officeDocument/2006/relationships/image" Target="../media/image7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19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ic.ec.europa.eu/eic-funding-opportunities/eic-pathfinder/eic-pathfinder-challenges-2025_en" TargetMode="External"/><Relationship Id="rId4" Type="http://schemas.openxmlformats.org/officeDocument/2006/relationships/hyperlink" Target="https://eic.ec.europa.eu/eic-funding-opportunities/eic-transition_en" TargetMode="External"/><Relationship Id="rId5" Type="http://schemas.openxmlformats.org/officeDocument/2006/relationships/hyperlink" Target="https://eic.ec.europa.eu/eic-funding-opportunities/eic-accelerator_en" TargetMode="External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36.png"/><Relationship Id="rId13" Type="http://schemas.openxmlformats.org/officeDocument/2006/relationships/image" Target="../media/image55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5" Type="http://schemas.openxmlformats.org/officeDocument/2006/relationships/image" Target="../media/image83.png"/><Relationship Id="rId14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16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2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56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3.png"/><Relationship Id="rId10" Type="http://schemas.openxmlformats.org/officeDocument/2006/relationships/image" Target="../media/image64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68.png"/><Relationship Id="rId9" Type="http://schemas.openxmlformats.org/officeDocument/2006/relationships/image" Target="../media/image62.png"/><Relationship Id="rId5" Type="http://schemas.openxmlformats.org/officeDocument/2006/relationships/image" Target="../media/image52.png"/><Relationship Id="rId6" Type="http://schemas.openxmlformats.org/officeDocument/2006/relationships/image" Target="../media/image66.png"/><Relationship Id="rId7" Type="http://schemas.openxmlformats.org/officeDocument/2006/relationships/image" Target="../media/image65.png"/><Relationship Id="rId8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4887"/>
            <a:ext cx="2286000" cy="71151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"/>
          <p:cNvSpPr txBox="1"/>
          <p:nvPr/>
        </p:nvSpPr>
        <p:spPr>
          <a:xfrm>
            <a:off x="0" y="5866404"/>
            <a:ext cx="2425972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Dofinansowano z przedsięwzięcia Ministra Edukacji i Nauki „Branżowe Punkty Kontaktowe dla programu ramowego w zakresie badań naukowych i innowacji Horyzont Europa”</a:t>
            </a:r>
            <a:endParaRPr/>
          </a:p>
        </p:txBody>
      </p:sp>
      <p:pic>
        <p:nvPicPr>
          <p:cNvPr descr="Obraz zawierający Grafika, zrzut ekranu, projekt graficzny, design&#10;&#10;Opis wygenerowany automatycznie" id="375" name="Google Shape;3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842293" y="1314882"/>
            <a:ext cx="3970586" cy="3970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376" name="Google Shape;37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32546"/>
            <a:ext cx="2599875" cy="1186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1"/>
          <p:cNvGrpSpPr/>
          <p:nvPr/>
        </p:nvGrpSpPr>
        <p:grpSpPr>
          <a:xfrm>
            <a:off x="2858813" y="13200"/>
            <a:ext cx="9472251" cy="6753450"/>
            <a:chOff x="2858813" y="13200"/>
            <a:chExt cx="9472251" cy="6753450"/>
          </a:xfrm>
        </p:grpSpPr>
        <p:pic>
          <p:nvPicPr>
            <p:cNvPr descr="graphical user interface" id="378" name="Google Shape;378;p1"/>
            <p:cNvPicPr preferRelativeResize="0"/>
            <p:nvPr/>
          </p:nvPicPr>
          <p:blipFill rotWithShape="1">
            <a:blip r:embed="rId6">
              <a:alphaModFix/>
            </a:blip>
            <a:srcRect b="20962" l="3368" r="8072" t="30252"/>
            <a:stretch/>
          </p:blipFill>
          <p:spPr>
            <a:xfrm>
              <a:off x="2858813" y="13200"/>
              <a:ext cx="9333187" cy="5272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72269" y="2859016"/>
              <a:ext cx="3128291" cy="303098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80" name="Google Shape;380;p1"/>
            <p:cNvSpPr/>
            <p:nvPr/>
          </p:nvSpPr>
          <p:spPr>
            <a:xfrm>
              <a:off x="2858813" y="5194118"/>
              <a:ext cx="9472251" cy="1572532"/>
            </a:xfrm>
            <a:prstGeom prst="snipRoundRect">
              <a:avLst>
                <a:gd fmla="val 0" name="adj1"/>
                <a:gd fmla="val 2923" name="adj2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Możliwości wsparcia innowacyjnych pomysłów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Oferta BPK Przemysł 4.0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Katarzyna Wiśniewska, Igor Deryło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"/>
          <p:cNvSpPr txBox="1"/>
          <p:nvPr/>
        </p:nvSpPr>
        <p:spPr>
          <a:xfrm>
            <a:off x="2652764" y="654109"/>
            <a:ext cx="74156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Obsługiwane partnerstwa europejskie:</a:t>
            </a:r>
            <a:endParaRPr/>
          </a:p>
        </p:txBody>
      </p:sp>
      <p:sp>
        <p:nvSpPr>
          <p:cNvPr id="597" name="Google Shape;597;p10"/>
          <p:cNvSpPr txBox="1"/>
          <p:nvPr/>
        </p:nvSpPr>
        <p:spPr>
          <a:xfrm>
            <a:off x="3366198" y="254000"/>
            <a:ext cx="272980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az zawierający Czcionka, logo, Grafika, tekst&#10;&#10;Opis wygenerowany automatycznie" id="598" name="Google Shape;5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704" y="2690528"/>
            <a:ext cx="2368212" cy="645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599" name="Google Shape;5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806" y="3970586"/>
            <a:ext cx="2599875" cy="118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projekt graficzny, design&#10;&#10;Opis wygenerowany automatycznie" id="600" name="Google Shape;6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-54488" y="0"/>
            <a:ext cx="3970586" cy="3970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tekst, Grafika, logo&#10;&#10;Opis wygenerowany automatycznie" id="601" name="Google Shape;6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6198" y="1432582"/>
            <a:ext cx="2338014" cy="645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Grafika, logo, tekst&#10;&#10;Opis wygenerowany automatycznie" id="602" name="Google Shape;60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6198" y="3654387"/>
            <a:ext cx="2268357" cy="678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logo, Grafika, symbol&#10;&#10;Opis wygenerowany automatycznie" id="603" name="Google Shape;60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59153" y="5760327"/>
            <a:ext cx="1470475" cy="588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tekst, Grafika, logo&#10;&#10;Opis wygenerowany automatycznie" id="604" name="Google Shape;60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59153" y="4498079"/>
            <a:ext cx="2195313" cy="82850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0"/>
          <p:cNvSpPr txBox="1"/>
          <p:nvPr/>
        </p:nvSpPr>
        <p:spPr>
          <a:xfrm>
            <a:off x="6179107" y="1523627"/>
            <a:ext cx="50750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wsparcie dla innowacji w dziedzinie sztucznej inteligencji, robotyki i automatyki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0"/>
          <p:cNvSpPr txBox="1"/>
          <p:nvPr/>
        </p:nvSpPr>
        <p:spPr>
          <a:xfrm>
            <a:off x="6179106" y="2701584"/>
            <a:ext cx="60128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budowanie europejskiej sieci innowacji produkcyjnych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6179106" y="3790631"/>
            <a:ext cx="5465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rozwój fotoniki jako kluczowej technologii przyszłości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0"/>
          <p:cNvSpPr txBox="1"/>
          <p:nvPr/>
        </p:nvSpPr>
        <p:spPr>
          <a:xfrm>
            <a:off x="6179106" y="4695185"/>
            <a:ext cx="52841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wspieranie rozwoju mikroelektroniki i technologii półprzewodnikowych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0"/>
          <p:cNvSpPr txBox="1"/>
          <p:nvPr/>
        </p:nvSpPr>
        <p:spPr>
          <a:xfrm>
            <a:off x="6179108" y="5880725"/>
            <a:ext cx="5075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rozwój inteligentnych sieci przyszłości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6374" y="39516"/>
            <a:ext cx="2745145" cy="168730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Zaangażujmy się!</a:t>
            </a:r>
            <a:endParaRPr b="0" i="0" sz="4400" u="none" cap="none" strike="noStrike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1"/>
          <p:cNvSpPr txBox="1"/>
          <p:nvPr/>
        </p:nvSpPr>
        <p:spPr>
          <a:xfrm>
            <a:off x="434087" y="1903740"/>
            <a:ext cx="11093884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Korzystanie z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Infrastruktur badawczych: </a:t>
            </a:r>
            <a:r>
              <a:rPr b="1" i="0" lang="pl-PL" sz="1800" u="sng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https://rich-europe.eu/services-for-stakeholders/tas-calls/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Prezentacja </a:t>
            </a:r>
            <a:r>
              <a:rPr b="1"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nawiązywanie kontaktów poprzez </a:t>
            </a:r>
            <a:r>
              <a:rPr b="0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wydarzenia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Matchmakingowe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Udział w wydarzeniach Komisji Europejskiej</a:t>
            </a:r>
            <a:r>
              <a:rPr b="1" lang="pl-PL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-we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binary, dni informacyjne, wydarzenia brokerskie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Opiniowanie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polityk, regulacji, prawa UE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Współtworzenie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Programów Pracy !!!!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Ocena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wniosków projektowych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Polska Prezydencja 2025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2314" y="3294514"/>
            <a:ext cx="4211411" cy="3478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619" name="Google Shape;6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2125" y="434774"/>
            <a:ext cx="2599875" cy="118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projekt graficzny, design&#10;&#10;Opis wygenerowany automatycznie" id="620" name="Google Shape;62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-270813" y="4870275"/>
            <a:ext cx="2218026" cy="221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Oferta BPK na 2025</a:t>
            </a:r>
            <a:endParaRPr b="0" i="0" sz="4400" u="none" cap="none" strike="noStrike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2"/>
          <p:cNvSpPr txBox="1"/>
          <p:nvPr/>
        </p:nvSpPr>
        <p:spPr>
          <a:xfrm>
            <a:off x="1638865" y="1796466"/>
            <a:ext cx="110938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Szkolenia dla konkretnych odbiorców (czekamy na zgłoszenia☺)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wydarzenia </a:t>
            </a:r>
            <a:r>
              <a:rPr b="1" lang="pl-PL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atchmakingowe i brokerskie </a:t>
            </a:r>
            <a:r>
              <a:rPr b="1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(maj</a:t>
            </a: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/czerwiec/listopad)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Indywidualne konsultacje (cały rok)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Webinary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Dni informacyjne</a:t>
            </a:r>
            <a:r>
              <a:rPr b="1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(kwiecień/maj</a:t>
            </a: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Opiniowanie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polityk, regulacji, prawa UE  (zapraszamy na naszas tronę www)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Współtworzenie </a:t>
            </a:r>
            <a:r>
              <a:rPr b="1" i="0" lang="pl-PL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Programów Pracy na lata 2026-2027  </a:t>
            </a: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(zgodnie z rytmem KPK oraz KE)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Polska Prezydencja 2025 (główne wydarzenia maj/czerwiec)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Wizyta studyjna w Katalonii- współpraca z UMWD (październik 2025) </a:t>
            </a:r>
            <a:endParaRPr/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6374" y="39516"/>
            <a:ext cx="2745145" cy="1687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629" name="Google Shape;6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2125" y="434774"/>
            <a:ext cx="2599875" cy="118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projekt graficzny, design&#10;&#10;Opis wygenerowany automatycznie" id="630" name="Google Shape;63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-293844" y="5226876"/>
            <a:ext cx="1932709" cy="193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3"/>
          <p:cNvSpPr/>
          <p:nvPr/>
        </p:nvSpPr>
        <p:spPr>
          <a:xfrm>
            <a:off x="0" y="0"/>
            <a:ext cx="3631585" cy="6858000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3"/>
          <p:cNvSpPr txBox="1"/>
          <p:nvPr/>
        </p:nvSpPr>
        <p:spPr>
          <a:xfrm>
            <a:off x="2869996" y="950308"/>
            <a:ext cx="7027562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FF3399"/>
                </a:solidFill>
                <a:latin typeface="Corbel"/>
                <a:ea typeface="Corbel"/>
                <a:cs typeface="Corbel"/>
                <a:sym typeface="Corbel"/>
              </a:rPr>
              <a:t>Ważne wydarzenia: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rzyna.wisniewska@piap.lukasiewicz.gov.pl</a:t>
            </a:r>
            <a:br>
              <a:rPr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:\Users\marta\Downloads\obraz.jpg" id="638" name="Google Shape;6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5" y="2057340"/>
            <a:ext cx="3219976" cy="115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rta\AppData\Local\Temp\12c1db89-3b99-4e71-870a-8c6ddcabb936_calendar-icon-white-background.zip.936\9kta_1h59_211101.jpg" id="639" name="Google Shape;6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60" y="103622"/>
            <a:ext cx="2256215" cy="1850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rta\Downloads\obraz (1).jpg" id="640" name="Google Shape;64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60" y="3448711"/>
            <a:ext cx="3211571" cy="158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38572" y="75206"/>
            <a:ext cx="1874428" cy="187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76" y="5183333"/>
            <a:ext cx="3267339" cy="161388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3"/>
          <p:cNvSpPr txBox="1"/>
          <p:nvPr/>
        </p:nvSpPr>
        <p:spPr>
          <a:xfrm>
            <a:off x="3779534" y="2083243"/>
            <a:ext cx="7891765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i="0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European Defence Fund Info Days: </a:t>
            </a:r>
            <a:r>
              <a:rPr b="1" i="0" lang="pl-PL" sz="20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2-4/04</a:t>
            </a:r>
            <a:r>
              <a:rPr b="1" i="0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i="0" lang="pl-PL" sz="2000" u="none" cap="none" strike="noStrik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Wrocław - stacjonarne szkolenie z pitchingu </a:t>
            </a:r>
            <a:r>
              <a:rPr b="1" i="0" lang="pl-PL" sz="20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28/04</a:t>
            </a:r>
            <a:r>
              <a:rPr b="1" i="0" lang="pl-PL" sz="2000" u="none" cap="none" strike="noStrik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 – szkolenie współorganizowane przez BPKi i WPT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i="0" lang="pl-PL" sz="2000" u="none" cap="none" strike="noStrik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On-line – wydarzenie pitching&amp;matchmaking w ramach Horizon4Poland </a:t>
            </a:r>
            <a:r>
              <a:rPr b="1" i="0" lang="pl-PL" sz="20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8-9/05 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i="0" lang="pl-PL" sz="2000" u="none" cap="none" strike="noStrik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Warszawa, stacjonarna konferencja&amp;matchmaking event EU Innovation Journey’25 </a:t>
            </a:r>
            <a:r>
              <a:rPr b="1" i="0" lang="pl-PL" sz="20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12-13/05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Horizon Europe info days - Cluster 4: </a:t>
            </a:r>
            <a:r>
              <a:rPr b="1" lang="pl-PL" sz="20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13-14/05</a:t>
            </a:r>
            <a:r>
              <a:rPr b="1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l-PL" sz="2000" u="sng" cap="none" strike="noStrik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https://research-innovation-community.ec.europa.eu/events/9ds9jXc5ca1xdrdJ5dEGI/overview</a:t>
            </a:r>
            <a:endParaRPr b="1" i="0" sz="2000" u="none" cap="none" strike="noStrik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•"/>
            </a:pPr>
            <a:r>
              <a:rPr b="1" i="0" lang="pl-PL" sz="2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Horizon Europe info days – EU Missions calls 2025: </a:t>
            </a:r>
            <a:r>
              <a:rPr b="1" i="0" lang="pl-PL" sz="20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22-23.05.2025</a:t>
            </a:r>
            <a:endParaRPr b="1" i="0" sz="20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4"/>
          <p:cNvSpPr/>
          <p:nvPr/>
        </p:nvSpPr>
        <p:spPr>
          <a:xfrm>
            <a:off x="38289" y="0"/>
            <a:ext cx="3631585" cy="6858000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4"/>
          <p:cNvSpPr txBox="1"/>
          <p:nvPr/>
        </p:nvSpPr>
        <p:spPr>
          <a:xfrm>
            <a:off x="4288806" y="146234"/>
            <a:ext cx="7027562" cy="7325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Zapraszamy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 do kontaktu!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386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386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Branżowy Punkt Kontaktowy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Przemysł 4.0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386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bpkprzemysl@piap.lukasiewicz.gov.pl</a:t>
            </a: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katarzyna.wisniewska@piap.lukasiewicz.gov.pl</a:t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Igor.derylo@piap.lukasiewicz.gov.pl</a:t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386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Branżowy Punkt Kontaktowy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Technologie Med. i Zdrowie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386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Bpkzdrowie@port.lukasiewicz.gov pl</a:t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Monika.Slezak@port.lukasiewicz.gov.pl</a:t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br>
              <a:rPr b="1" lang="pl-PL" sz="1800" u="sng">
                <a:solidFill>
                  <a:srgbClr val="0062CC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katarzyna.wisniewska@piap.lukasiewicz.gov.pl</a:t>
            </a:r>
            <a:br>
              <a:rPr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lang="pl-P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062CC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651" name="Google Shape;651;p14"/>
          <p:cNvPicPr preferRelativeResize="0"/>
          <p:nvPr/>
        </p:nvPicPr>
        <p:blipFill rotWithShape="1">
          <a:blip r:embed="rId8">
            <a:alphaModFix/>
          </a:blip>
          <a:srcRect b="7301" l="17577" r="19249" t="31573"/>
          <a:stretch/>
        </p:blipFill>
        <p:spPr>
          <a:xfrm>
            <a:off x="10604499" y="5416216"/>
            <a:ext cx="1423739" cy="13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90734" y="5422899"/>
            <a:ext cx="1551083" cy="1438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53" name="Google Shape;65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2485" y="5331224"/>
            <a:ext cx="2286000" cy="711517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4"/>
          <p:cNvSpPr txBox="1"/>
          <p:nvPr/>
        </p:nvSpPr>
        <p:spPr>
          <a:xfrm>
            <a:off x="6096000" y="6134685"/>
            <a:ext cx="3677829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Dofinansowano z przedsięwzięcia Ministra Edukacji i Nauki „Branżowe Punkty Kontaktowe dla programu ramowego w zakresie badań naukowych i innowacji Horyzont Europa”</a:t>
            </a:r>
            <a:endParaRPr/>
          </a:p>
        </p:txBody>
      </p:sp>
      <p:pic>
        <p:nvPicPr>
          <p:cNvPr id="655" name="Google Shape;65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6857" y="1713469"/>
            <a:ext cx="2905761" cy="1323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656" name="Google Shape;65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73531" y="-20527"/>
            <a:ext cx="2922567" cy="133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wzór, kwadrat, piksel, design&#10;&#10;Opis wygenerowany automatycznie" id="657" name="Google Shape;65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45333" y="2778965"/>
            <a:ext cx="1300069" cy="1300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wzór, kwadrat, piksel, ścieg&#10;&#10;Zawartość wygenerowana przez sztuczną inteligencję może być niepoprawna." id="658" name="Google Shape;65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597797" y="2876945"/>
            <a:ext cx="1104108" cy="110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98430" y="3708399"/>
            <a:ext cx="2783053" cy="115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41748" y="213839"/>
            <a:ext cx="940361" cy="149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"/>
          <p:cNvGrpSpPr/>
          <p:nvPr/>
        </p:nvGrpSpPr>
        <p:grpSpPr>
          <a:xfrm>
            <a:off x="4804721" y="-1"/>
            <a:ext cx="9525184" cy="6974191"/>
            <a:chOff x="3243005" y="4924876"/>
            <a:chExt cx="8324012" cy="6237577"/>
          </a:xfrm>
        </p:grpSpPr>
        <p:grpSp>
          <p:nvGrpSpPr>
            <p:cNvPr id="387" name="Google Shape;387;p2"/>
            <p:cNvGrpSpPr/>
            <p:nvPr/>
          </p:nvGrpSpPr>
          <p:grpSpPr>
            <a:xfrm>
              <a:off x="3243005" y="4924876"/>
              <a:ext cx="8324012" cy="6237577"/>
              <a:chOff x="875693" y="0"/>
              <a:chExt cx="8324012" cy="6237577"/>
            </a:xfrm>
          </p:grpSpPr>
          <p:sp>
            <p:nvSpPr>
              <p:cNvPr id="388" name="Google Shape;388;p2"/>
              <p:cNvSpPr/>
              <p:nvPr/>
            </p:nvSpPr>
            <p:spPr>
              <a:xfrm rot="5400000">
                <a:off x="4396288" y="150294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"/>
              <p:cNvSpPr txBox="1"/>
              <p:nvPr/>
            </p:nvSpPr>
            <p:spPr>
              <a:xfrm>
                <a:off x="4860062" y="360322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orbel"/>
                  <a:buNone/>
                </a:pPr>
                <a:r>
                  <a:t/>
                </a:r>
                <a:endParaRPr sz="1600">
                  <a:solidFill>
                    <a:srgbClr val="44D62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6619262" y="462562"/>
                <a:ext cx="2580443" cy="1387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 rot="5400000">
                <a:off x="2235630" y="150294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"/>
              <p:cNvSpPr txBox="1"/>
              <p:nvPr/>
            </p:nvSpPr>
            <p:spPr>
              <a:xfrm>
                <a:off x="2699404" y="360322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orbel"/>
                  <a:buNone/>
                </a:pPr>
                <a:r>
                  <a:t/>
                </a:r>
                <a:endParaRPr sz="1600">
                  <a:solidFill>
                    <a:srgbClr val="44D62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 rot="5400000">
                <a:off x="3305843" y="2113029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"/>
              <p:cNvSpPr txBox="1"/>
              <p:nvPr/>
            </p:nvSpPr>
            <p:spPr>
              <a:xfrm>
                <a:off x="3769617" y="2323057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1900" lIns="41900" spcFirstLastPara="1" rIns="41900" wrap="square" tIns="41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Calibri"/>
                  <a:buNone/>
                </a:pPr>
                <a:r>
                  <a:rPr lang="pl-PL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Koordynator</a:t>
                </a:r>
                <a:r>
                  <a:rPr lang="pl-PL" sz="9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TECHNICZNY</a:t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875693" y="2425179"/>
                <a:ext cx="2497203" cy="1387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"/>
              <p:cNvSpPr txBox="1"/>
              <p:nvPr/>
            </p:nvSpPr>
            <p:spPr>
              <a:xfrm>
                <a:off x="875693" y="2425179"/>
                <a:ext cx="2497203" cy="1387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7150" lIns="137150" spcFirstLastPara="1" rIns="137150" wrap="square" tIns="137150">
                <a:noAutofit/>
              </a:bodyPr>
              <a:lstStyle/>
              <a:p>
                <a:pPr indent="0" lvl="0" marL="0" marR="0" rtl="0" algn="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600"/>
                  <a:buFont typeface="Corbel"/>
                  <a:buNone/>
                </a:pPr>
                <a:r>
                  <a:t/>
                </a:r>
                <a:endParaRPr sz="3600">
                  <a:solidFill>
                    <a:srgbClr val="43D62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 rot="5400000">
                <a:off x="5571327" y="2015522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"/>
              <p:cNvSpPr txBox="1"/>
              <p:nvPr/>
            </p:nvSpPr>
            <p:spPr>
              <a:xfrm>
                <a:off x="6035101" y="2225550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orbel"/>
                  <a:buNone/>
                </a:pPr>
                <a:r>
                  <a:t/>
                </a:r>
                <a:endParaRPr sz="1600">
                  <a:solidFill>
                    <a:srgbClr val="44D62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 rot="5400000">
                <a:off x="4396288" y="4075646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"/>
              <p:cNvSpPr txBox="1"/>
              <p:nvPr/>
            </p:nvSpPr>
            <p:spPr>
              <a:xfrm>
                <a:off x="4860062" y="4285674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orbel"/>
                  <a:buNone/>
                </a:pPr>
                <a:r>
                  <a:t/>
                </a:r>
                <a:endParaRPr sz="1600">
                  <a:solidFill>
                    <a:srgbClr val="44D62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6619262" y="4387796"/>
                <a:ext cx="2580443" cy="1387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 rot="5400000">
                <a:off x="2223721" y="4075646"/>
                <a:ext cx="2312225" cy="2011636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49987" rotWithShape="0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"/>
              <p:cNvSpPr txBox="1"/>
              <p:nvPr/>
            </p:nvSpPr>
            <p:spPr>
              <a:xfrm>
                <a:off x="2687495" y="4285674"/>
                <a:ext cx="1384676" cy="1591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orbel"/>
                  <a:buNone/>
                </a:pPr>
                <a:r>
                  <a:t/>
                </a:r>
                <a:endParaRPr sz="1600">
                  <a:solidFill>
                    <a:srgbClr val="44D62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04" name="Google Shape;40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75950" y="7486082"/>
              <a:ext cx="619249" cy="871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2"/>
            <p:cNvSpPr/>
            <p:nvPr/>
          </p:nvSpPr>
          <p:spPr>
            <a:xfrm rot="5400000">
              <a:off x="3232570" y="6739595"/>
              <a:ext cx="2177366" cy="189430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 cap="flat" cmpd="sng" w="57150">
              <a:solidFill>
                <a:srgbClr val="FF339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49987" rotWithShape="0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t/>
              </a:r>
              <a:endParaRPr b="0" i="0" sz="1600" u="none" cap="none" strike="noStrike">
                <a:solidFill>
                  <a:srgbClr val="44D62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6" name="Google Shape;40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25481" y="9172664"/>
              <a:ext cx="1426283" cy="950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48415" y="7229294"/>
              <a:ext cx="1389711" cy="1108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25481" y="5384114"/>
              <a:ext cx="1485853" cy="1109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61571" y="9131501"/>
              <a:ext cx="1375869" cy="103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704176" y="7269553"/>
              <a:ext cx="1389711" cy="950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raz zawierający zrzut ekranu, Grafika, design&#10;&#10;Opis wygenerowany automatycznie" id="411" name="Google Shape;411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52726" y="5371178"/>
              <a:ext cx="565566" cy="1105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raz zawierający zrzut ekranu, czarne, Czcionka, design&#10;&#10;Opis wygenerowany automatycznie" id="412" name="Google Shape;412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617328" y="5394517"/>
              <a:ext cx="732875" cy="11516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Obraz zawierający zrzut ekranu, Grafika, Czcionka, projekt graficzny&#10;&#10;Opis wygenerowany automatycznie" id="413" name="Google Shape;41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01478" y="2908091"/>
            <a:ext cx="538886" cy="85682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"/>
          <p:cNvSpPr/>
          <p:nvPr/>
        </p:nvSpPr>
        <p:spPr>
          <a:xfrm>
            <a:off x="26015" y="3197"/>
            <a:ext cx="4085617" cy="68580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i="0" lang="pl-PL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Branżowe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i="0" lang="pl-PL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i="0" lang="pl-PL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Punkty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i="0" lang="pl-PL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Kontaktowe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"/>
          <p:cNvSpPr/>
          <p:nvPr/>
        </p:nvSpPr>
        <p:spPr>
          <a:xfrm>
            <a:off x="6461773" y="944358"/>
            <a:ext cx="2098964" cy="83567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753" y="1923023"/>
            <a:ext cx="2902689" cy="4687326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id="422" name="Google Shape;4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7786" y="1916026"/>
            <a:ext cx="2902467" cy="4687326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id="423" name="Google Shape;4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3845" y="2763518"/>
            <a:ext cx="2387183" cy="3846831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sp>
        <p:nvSpPr>
          <p:cNvPr id="424" name="Google Shape;4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pl-P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"/>
          <p:cNvSpPr txBox="1"/>
          <p:nvPr/>
        </p:nvSpPr>
        <p:spPr>
          <a:xfrm>
            <a:off x="584293" y="247651"/>
            <a:ext cx="11194634" cy="790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Verdana"/>
              <a:buNone/>
            </a:pPr>
            <a:r>
              <a:rPr b="1" i="0" lang="pl-PL" sz="2800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Miejsce w BPK w ekosystemie wsparcia beneficjenta</a:t>
            </a:r>
            <a:endParaRPr/>
          </a:p>
        </p:txBody>
      </p:sp>
      <p:pic>
        <p:nvPicPr>
          <p:cNvPr id="426" name="Google Shape;4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5717" y="4017908"/>
            <a:ext cx="2785807" cy="37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9637" y="5524734"/>
            <a:ext cx="9325041" cy="4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80990" y="3238962"/>
            <a:ext cx="1855211" cy="68704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"/>
          <p:cNvSpPr/>
          <p:nvPr/>
        </p:nvSpPr>
        <p:spPr>
          <a:xfrm>
            <a:off x="7899697" y="3419438"/>
            <a:ext cx="2861827" cy="3759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Znajomość branży i środowiska branżowego</a:t>
            </a:r>
            <a:endParaRPr/>
          </a:p>
        </p:txBody>
      </p:sp>
      <p:sp>
        <p:nvSpPr>
          <p:cNvPr id="430" name="Google Shape;430;p3"/>
          <p:cNvSpPr/>
          <p:nvPr/>
        </p:nvSpPr>
        <p:spPr>
          <a:xfrm>
            <a:off x="7899698" y="6054347"/>
            <a:ext cx="2861827" cy="3759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1" name="Google Shape;43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9637" y="6054342"/>
            <a:ext cx="9325042" cy="4204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"/>
          <p:cNvSpPr txBox="1"/>
          <p:nvPr/>
        </p:nvSpPr>
        <p:spPr>
          <a:xfrm>
            <a:off x="2508595" y="6082240"/>
            <a:ext cx="6426288" cy="292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Akcje informacyjne i szkolenia o Horyzoncie Europa</a:t>
            </a:r>
            <a:endParaRPr/>
          </a:p>
        </p:txBody>
      </p:sp>
      <p:sp>
        <p:nvSpPr>
          <p:cNvPr id="433" name="Google Shape;433;p3"/>
          <p:cNvSpPr txBox="1"/>
          <p:nvPr/>
        </p:nvSpPr>
        <p:spPr>
          <a:xfrm>
            <a:off x="2550449" y="5563817"/>
            <a:ext cx="6426288" cy="292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Poszukiwanie potencjalnych uczestników Horyzontu Europa</a:t>
            </a:r>
            <a:endParaRPr/>
          </a:p>
        </p:txBody>
      </p:sp>
      <p:pic>
        <p:nvPicPr>
          <p:cNvPr id="434" name="Google Shape;43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4253549" y="4472948"/>
            <a:ext cx="6441129" cy="40341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"/>
          <p:cNvSpPr txBox="1"/>
          <p:nvPr/>
        </p:nvSpPr>
        <p:spPr>
          <a:xfrm>
            <a:off x="4368852" y="4501573"/>
            <a:ext cx="6496317" cy="292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Konsultacje merytoryczne, branżowe</a:t>
            </a:r>
            <a:endParaRPr/>
          </a:p>
        </p:txBody>
      </p:sp>
      <p:pic>
        <p:nvPicPr>
          <p:cNvPr id="436" name="Google Shape;43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69092" y="4006029"/>
            <a:ext cx="2739854" cy="3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"/>
          <p:cNvSpPr/>
          <p:nvPr/>
        </p:nvSpPr>
        <p:spPr>
          <a:xfrm>
            <a:off x="4253549" y="4005521"/>
            <a:ext cx="2703831" cy="290523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Współpraca z Komisją Europejską</a:t>
            </a:r>
            <a:endParaRPr/>
          </a:p>
        </p:txBody>
      </p:sp>
      <p:pic>
        <p:nvPicPr>
          <p:cNvPr id="438" name="Google Shape;438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01621" y="5017551"/>
            <a:ext cx="5723865" cy="41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"/>
          <p:cNvSpPr/>
          <p:nvPr/>
        </p:nvSpPr>
        <p:spPr>
          <a:xfrm>
            <a:off x="1570456" y="5027154"/>
            <a:ext cx="5187277" cy="37598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Konsultacje formalne i administracyjne, kwestie przekrojowe</a:t>
            </a:r>
            <a:endParaRPr/>
          </a:p>
        </p:txBody>
      </p:sp>
      <p:sp>
        <p:nvSpPr>
          <p:cNvPr id="440" name="Google Shape;440;p3"/>
          <p:cNvSpPr/>
          <p:nvPr/>
        </p:nvSpPr>
        <p:spPr>
          <a:xfrm>
            <a:off x="1100676" y="3984600"/>
            <a:ext cx="2815838" cy="3759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Ulokowanie w regionach – blisko wnioskodawcy, znajomość regionu</a:t>
            </a:r>
            <a:endParaRPr/>
          </a:p>
        </p:txBody>
      </p:sp>
      <p:sp>
        <p:nvSpPr>
          <p:cNvPr id="441" name="Google Shape;441;p3"/>
          <p:cNvSpPr/>
          <p:nvPr/>
        </p:nvSpPr>
        <p:spPr>
          <a:xfrm>
            <a:off x="4253549" y="3419438"/>
            <a:ext cx="2802711" cy="3759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Ekspertyza w całym zakresie </a:t>
            </a:r>
            <a:br>
              <a:rPr b="0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pl-PL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programu HE</a:t>
            </a:r>
            <a:endParaRPr/>
          </a:p>
        </p:txBody>
      </p:sp>
      <p:pic>
        <p:nvPicPr>
          <p:cNvPr descr="Obraz zawierający symbol&#10;&#10;Opis wygenerowany automatycznie" id="442" name="Google Shape;442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13306" y="1065723"/>
            <a:ext cx="1808637" cy="562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ekst, Czcionka, zrzut ekranu, logo&#10;&#10;Opis wygenerowany automatycznie" id="443" name="Google Shape;443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3880" y="2360013"/>
            <a:ext cx="1699426" cy="62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3"/>
          <p:cNvCxnSpPr/>
          <p:nvPr/>
        </p:nvCxnSpPr>
        <p:spPr>
          <a:xfrm flipH="1">
            <a:off x="6258780" y="1724507"/>
            <a:ext cx="202993" cy="25693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5" name="Google Shape;445;p3"/>
          <p:cNvCxnSpPr/>
          <p:nvPr/>
        </p:nvCxnSpPr>
        <p:spPr>
          <a:xfrm>
            <a:off x="8567047" y="1705998"/>
            <a:ext cx="138777" cy="2535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6" name="Google Shape;446;p3"/>
          <p:cNvCxnSpPr/>
          <p:nvPr/>
        </p:nvCxnSpPr>
        <p:spPr>
          <a:xfrm flipH="1">
            <a:off x="3502554" y="2811632"/>
            <a:ext cx="637849" cy="27569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7" name="Google Shape;447;p3"/>
          <p:cNvSpPr/>
          <p:nvPr/>
        </p:nvSpPr>
        <p:spPr>
          <a:xfrm>
            <a:off x="7851942" y="4027334"/>
            <a:ext cx="3013228" cy="29015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</a:pPr>
            <a:r>
              <a:rPr b="1" i="0" lang="pl-PL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Udział w Partnerstwach Europejskich</a:t>
            </a:r>
            <a:endParaRPr/>
          </a:p>
        </p:txBody>
      </p:sp>
      <p:pic>
        <p:nvPicPr>
          <p:cNvPr descr="Obraz zawierający tekst, zrzut ekranu, Czcionka, Grafika&#10;&#10;Opis wygenerowany automatycznie" id="448" name="Google Shape;448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24418" y="2105086"/>
            <a:ext cx="883179" cy="104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26015" y="3197"/>
            <a:ext cx="3631585" cy="6858000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b="1" lang="pl-PL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Programy Pracy</a:t>
            </a:r>
            <a:endParaRPr/>
          </a:p>
          <a:p>
            <a:pPr indent="-203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b="1" lang="pl-PL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Misje</a:t>
            </a:r>
            <a:endParaRPr/>
          </a:p>
          <a:p>
            <a:pPr indent="-203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b="1" lang="pl-PL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Partnerstwa Europejskie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9094" y="1745933"/>
            <a:ext cx="8302906" cy="4302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"/>
          <p:cNvSpPr txBox="1"/>
          <p:nvPr/>
        </p:nvSpPr>
        <p:spPr>
          <a:xfrm>
            <a:off x="4351489" y="375948"/>
            <a:ext cx="73260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000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Program HORYZONT EUROPA</a:t>
            </a:r>
            <a:endParaRPr/>
          </a:p>
        </p:txBody>
      </p:sp>
      <p:pic>
        <p:nvPicPr>
          <p:cNvPr id="457" name="Google Shape;4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57" y="6085114"/>
            <a:ext cx="1471685" cy="67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"/>
          <p:cNvSpPr/>
          <p:nvPr/>
        </p:nvSpPr>
        <p:spPr>
          <a:xfrm>
            <a:off x="0" y="0"/>
            <a:ext cx="3631585" cy="6858000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b="1" i="0" lang="pl-PL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EIC:</a:t>
            </a:r>
            <a:endParaRPr/>
          </a:p>
          <a:p>
            <a:pPr indent="-203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❖"/>
            </a:pPr>
            <a:r>
              <a:rPr b="1" i="0" lang="pl-PL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Pathfinder</a:t>
            </a:r>
            <a:endParaRPr b="1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❖"/>
            </a:pPr>
            <a:r>
              <a:rPr b="1" i="0" lang="pl-PL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</a:t>
            </a:r>
            <a:endParaRPr b="1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❖"/>
            </a:pPr>
            <a:r>
              <a:rPr b="1" i="0" lang="pl-PL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Accelerator</a:t>
            </a:r>
            <a:endParaRPr/>
          </a:p>
          <a:p>
            <a:pPr indent="-203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"/>
          <p:cNvSpPr txBox="1"/>
          <p:nvPr/>
        </p:nvSpPr>
        <p:spPr>
          <a:xfrm>
            <a:off x="4267201" y="253781"/>
            <a:ext cx="73260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Corbel"/>
              <a:buNone/>
            </a:pPr>
            <a:r>
              <a:rPr b="1" i="0" lang="pl-PL" sz="4000" u="none" cap="none" strike="noStrike">
                <a:solidFill>
                  <a:srgbClr val="203864"/>
                </a:solidFill>
                <a:latin typeface="Corbel"/>
                <a:ea typeface="Corbel"/>
                <a:cs typeface="Corbel"/>
                <a:sym typeface="Corbel"/>
              </a:rPr>
              <a:t>EIC</a:t>
            </a:r>
            <a:endParaRPr/>
          </a:p>
        </p:txBody>
      </p:sp>
      <p:graphicFrame>
        <p:nvGraphicFramePr>
          <p:cNvPr id="465" name="Google Shape;465;p5"/>
          <p:cNvGraphicFramePr/>
          <p:nvPr/>
        </p:nvGraphicFramePr>
        <p:xfrm>
          <a:off x="4019595" y="5181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{3183669D-7F03-4609-8654-802B9793AA00}</a:tableStyleId>
              </a:tblPr>
              <a:tblGrid>
                <a:gridCol w="2218275"/>
                <a:gridCol w="1923500"/>
                <a:gridCol w="1923500"/>
                <a:gridCol w="1508375"/>
              </a:tblGrid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FEFEFE"/>
                          </a:solidFill>
                        </a:rPr>
                        <a:t>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Małe i Średnie Przedsiębiorstwa (MŚP)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Duże Przedsiębiorstwa (Przemysł)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Instytucje otoczenia biznesu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EIC Accelerator </a:t>
                      </a:r>
                      <a:r>
                        <a:rPr b="0" i="0" lang="pl-PL" sz="135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(TRL 1-4).</a:t>
                      </a:r>
                      <a:endParaRPr sz="13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FF0000"/>
                          </a:solidFill>
                        </a:rPr>
                        <a:t>X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FF0000"/>
                          </a:solidFill>
                        </a:rPr>
                        <a:t>X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EIC</a:t>
                      </a:r>
                      <a:r>
                        <a:rPr lang="pl-PL" sz="1350" u="none" cap="none" strike="noStrike">
                          <a:solidFill>
                            <a:srgbClr val="FEFEFE"/>
                          </a:solidFill>
                        </a:rPr>
                        <a:t> </a:t>
                      </a: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Transition</a:t>
                      </a:r>
                      <a:endParaRPr sz="13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EIC</a:t>
                      </a:r>
                      <a:r>
                        <a:rPr lang="pl-PL" sz="1350" u="none" cap="none" strike="noStrike">
                          <a:solidFill>
                            <a:srgbClr val="FEFEFE"/>
                          </a:solidFill>
                        </a:rPr>
                        <a:t> </a:t>
                      </a:r>
                      <a:r>
                        <a:rPr lang="pl-PL" sz="1350" u="none" cap="none" strike="noStrike">
                          <a:solidFill>
                            <a:schemeClr val="dk1"/>
                          </a:solidFill>
                        </a:rPr>
                        <a:t>Pathfinder (TRL 5/6)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350" u="none" cap="none" strike="noStrike">
                          <a:solidFill>
                            <a:srgbClr val="0000FF"/>
                          </a:solidFill>
                        </a:rPr>
                        <a:t>V</a:t>
                      </a:r>
                      <a:endParaRPr sz="135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6" name="Google Shape;466;p5"/>
          <p:cNvSpPr txBox="1"/>
          <p:nvPr/>
        </p:nvSpPr>
        <p:spPr>
          <a:xfrm>
            <a:off x="3951514" y="1228601"/>
            <a:ext cx="8240486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Saira"/>
              <a:buNone/>
            </a:pPr>
            <a:r>
              <a:rPr b="1" i="0" lang="pl-PL" sz="1800" u="sng" cap="none" strike="noStrike">
                <a:solidFill>
                  <a:srgbClr val="C00000"/>
                </a:solidFill>
                <a:latin typeface="Saira"/>
                <a:ea typeface="Saira"/>
                <a:cs typeface="Saira"/>
                <a:sym typeface="Sai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 Pathfinder </a:t>
            </a:r>
            <a:r>
              <a:rPr b="0" i="0" lang="pl-PL" sz="1800" u="sng" cap="none" strike="noStrike">
                <a:solidFill>
                  <a:srgbClr val="292929"/>
                </a:solidFill>
                <a:latin typeface="Saira"/>
                <a:ea typeface="Saira"/>
                <a:cs typeface="Saira"/>
                <a:sym typeface="Saira"/>
              </a:rPr>
              <a:t>- </a:t>
            </a:r>
            <a:r>
              <a:rPr b="0" i="0" lang="pl-PL" sz="18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zapewnia bezpośrednie wsparcie dla innowatorów poprzez instrument finansowania dla wczesnych etapów prac B+R.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1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Biotech for Climate Resilient Crops and PlantBased Biomanufacturing,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1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Generative-AI based Agents to Revolutionize Medical Diagnosis and Treatment of Cancer,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1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Towards autonomous robot collectives delivering collaborative tasks in dynamic unstructured construction environments</a:t>
            </a:r>
            <a:r>
              <a:rPr b="0" i="1" lang="pl-PL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br>
              <a:rPr b="0" i="1" lang="pl-PL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pl-PL" sz="18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1" i="0" lang="pl-PL" sz="1800" u="sng" cap="none" strike="noStrike">
                <a:solidFill>
                  <a:srgbClr val="C00000"/>
                </a:solidFill>
                <a:latin typeface="Saira"/>
                <a:ea typeface="Saira"/>
                <a:cs typeface="Saira"/>
                <a:sym typeface="Sai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 Transition </a:t>
            </a:r>
            <a:r>
              <a:rPr b="0" i="0" lang="pl-PL" sz="1800" u="sng" cap="none" strike="noStrike">
                <a:solidFill>
                  <a:srgbClr val="C00000"/>
                </a:solidFill>
                <a:latin typeface="Saira"/>
                <a:ea typeface="Saira"/>
                <a:cs typeface="Saira"/>
                <a:sym typeface="Saira"/>
              </a:rPr>
              <a:t>- </a:t>
            </a:r>
            <a:r>
              <a:rPr b="0" i="0" lang="pl-PL" sz="18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Zapewnia wsparcia na dalsze rozwijanie technologii w oparciu o wyniki wcześniej realizowanego projektu.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Saira"/>
              <a:buNone/>
            </a:pPr>
            <a:r>
              <a:rPr b="1" i="0" lang="pl-PL" sz="1800" u="sng" cap="none" strike="noStrike">
                <a:solidFill>
                  <a:srgbClr val="C00000"/>
                </a:solidFill>
                <a:latin typeface="Saira"/>
                <a:ea typeface="Saira"/>
                <a:cs typeface="Saira"/>
                <a:sym typeface="Sai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 Accelerator </a:t>
            </a:r>
            <a:r>
              <a:rPr b="0" i="0" lang="pl-PL" sz="1800" u="sng" cap="none" strike="noStrike">
                <a:solidFill>
                  <a:srgbClr val="292929"/>
                </a:solidFill>
                <a:latin typeface="Saira"/>
                <a:ea typeface="Saira"/>
                <a:cs typeface="Saira"/>
                <a:sym typeface="Saira"/>
              </a:rPr>
              <a:t>- </a:t>
            </a:r>
            <a:r>
              <a:rPr b="0" i="0" lang="pl-PL" sz="1800" u="none" cap="none" strike="noStrike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(dawniej Instrument MŚP) – granty  dla małych i średnich przedsiębiorstw realizowane przez pojedyncze firmy na rzecz wdrożenia innowacyjnych rozwiązań.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1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Biotechnology driven low emission food production systems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1" lang="pl-PL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GenAI4EU: Creating European Champions in Generative AI</a:t>
            </a:r>
            <a:endParaRPr b="0" i="0" sz="14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" name="Google Shape;4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757" y="6085114"/>
            <a:ext cx="1471685" cy="67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"/>
          <p:cNvSpPr txBox="1"/>
          <p:nvPr>
            <p:ph type="title"/>
          </p:nvPr>
        </p:nvSpPr>
        <p:spPr>
          <a:xfrm>
            <a:off x="279124" y="371272"/>
            <a:ext cx="8046349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Verdana"/>
              <a:buNone/>
            </a:pPr>
            <a:r>
              <a:rPr lang="pl-PL" sz="2800">
                <a:solidFill>
                  <a:srgbClr val="FF3399"/>
                </a:solidFill>
                <a:latin typeface="Verdana"/>
                <a:ea typeface="Verdana"/>
                <a:cs typeface="Verdana"/>
                <a:sym typeface="Verdana"/>
              </a:rPr>
              <a:t>Możliwości finansowania Klaster 4 HE:</a:t>
            </a:r>
            <a:br>
              <a:rPr lang="pl-PL" sz="2800">
                <a:solidFill>
                  <a:srgbClr val="FF339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-PL" sz="2000">
                <a:solidFill>
                  <a:srgbClr val="FF3399"/>
                </a:solidFill>
                <a:latin typeface="Verdana"/>
                <a:ea typeface="Verdana"/>
                <a:cs typeface="Verdana"/>
                <a:sym typeface="Verdana"/>
              </a:rPr>
              <a:t>Technologie cyfrowe, przemysł, przestrzeń kosmiczna</a:t>
            </a:r>
            <a:endParaRPr sz="2800">
              <a:solidFill>
                <a:srgbClr val="FF33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195635" y="372282"/>
            <a:ext cx="8589549" cy="934989"/>
          </a:xfrm>
          <a:prstGeom prst="roundRect">
            <a:avLst>
              <a:gd fmla="val 16667" name="adj"/>
            </a:avLst>
          </a:prstGeom>
          <a:noFill/>
          <a:ln cap="flat" cmpd="sng" w="54550">
            <a:solidFill>
              <a:srgbClr val="FF33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6"/>
          <p:cNvPicPr preferRelativeResize="0"/>
          <p:nvPr/>
        </p:nvPicPr>
        <p:blipFill rotWithShape="1">
          <a:blip r:embed="rId3">
            <a:alphaModFix/>
          </a:blip>
          <a:srcRect b="5740" l="23148" r="45547" t="16852"/>
          <a:stretch/>
        </p:blipFill>
        <p:spPr>
          <a:xfrm rot="-860537">
            <a:off x="527056" y="2554844"/>
            <a:ext cx="1803337" cy="25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"/>
          <p:cNvSpPr txBox="1"/>
          <p:nvPr/>
        </p:nvSpPr>
        <p:spPr>
          <a:xfrm>
            <a:off x="860305" y="5244911"/>
            <a:ext cx="2842436" cy="68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9"/>
              <a:buFont typeface="Arial"/>
              <a:buNone/>
            </a:pPr>
            <a:r>
              <a:rPr b="0" i="0" lang="pl-PL" sz="1929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Program Pracy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9"/>
              <a:buFont typeface="Arial"/>
              <a:buNone/>
            </a:pPr>
            <a:r>
              <a:rPr b="0" i="0" lang="pl-PL" sz="1929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Zdrowie 2023-2024 </a:t>
            </a:r>
            <a:endParaRPr/>
          </a:p>
        </p:txBody>
      </p:sp>
      <p:sp>
        <p:nvSpPr>
          <p:cNvPr id="477" name="Google Shape;477;p6"/>
          <p:cNvSpPr txBox="1"/>
          <p:nvPr/>
        </p:nvSpPr>
        <p:spPr>
          <a:xfrm>
            <a:off x="4522782" y="4165541"/>
            <a:ext cx="45772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pl-P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Partnerstwa europejskie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lang="pl-P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Ponad 50</a:t>
            </a:r>
            <a:r>
              <a:rPr b="1" i="0" lang="pl-P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% budżetu klastra4.</a:t>
            </a:r>
            <a:endParaRPr b="1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"/>
          <p:cNvSpPr txBox="1"/>
          <p:nvPr/>
        </p:nvSpPr>
        <p:spPr>
          <a:xfrm>
            <a:off x="9592125" y="5277779"/>
            <a:ext cx="1909866" cy="68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9"/>
              <a:buFont typeface="Arial"/>
              <a:buNone/>
            </a:pPr>
            <a:r>
              <a:rPr b="0" i="0" lang="pl-PL" sz="1929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Program Pracy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9"/>
              <a:buFont typeface="Arial"/>
              <a:buNone/>
            </a:pPr>
            <a:r>
              <a:rPr b="0" i="0" lang="pl-PL" sz="1929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Misje</a:t>
            </a:r>
            <a:endParaRPr b="0" i="0" sz="1446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6"/>
          <p:cNvPicPr preferRelativeResize="0"/>
          <p:nvPr/>
        </p:nvPicPr>
        <p:blipFill rotWithShape="1">
          <a:blip r:embed="rId4">
            <a:alphaModFix/>
          </a:blip>
          <a:srcRect b="0" l="0" r="62774" t="4392"/>
          <a:stretch/>
        </p:blipFill>
        <p:spPr>
          <a:xfrm>
            <a:off x="4241089" y="5328665"/>
            <a:ext cx="1203237" cy="97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6374" y="39516"/>
            <a:ext cx="2745145" cy="1687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481" name="Google Shape;48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2125" y="498075"/>
            <a:ext cx="2599875" cy="118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tekst, Grafika, logo&#10;&#10;Opis wygenerowany automatycznie" id="482" name="Google Shape;48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4722" y="2048033"/>
            <a:ext cx="2338014" cy="645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Grafika, logo, tekst&#10;&#10;Opis wygenerowany automatycznie" id="483" name="Google Shape;48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49171" y="2811465"/>
            <a:ext cx="2268357" cy="678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logo, Grafika, symbol&#10;&#10;Opis wygenerowany automatycznie" id="484" name="Google Shape;48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3451" y="3033774"/>
            <a:ext cx="1470475" cy="588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Czcionka, tekst, Grafika, logo&#10;&#10;Opis wygenerowany automatycznie" id="485" name="Google Shape;48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29120" y="1928091"/>
            <a:ext cx="2195313" cy="828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"/>
          <p:cNvSpPr txBox="1"/>
          <p:nvPr/>
        </p:nvSpPr>
        <p:spPr>
          <a:xfrm>
            <a:off x="5450735" y="5564188"/>
            <a:ext cx="28747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€15.3 billion</a:t>
            </a:r>
            <a:r>
              <a:rPr lang="pl-P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87" name="Google Shape;48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19547" y="2885900"/>
            <a:ext cx="2049874" cy="82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92172" y="1911639"/>
            <a:ext cx="1711336" cy="96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282736" y="2800409"/>
            <a:ext cx="1526957" cy="91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276024" y="1890670"/>
            <a:ext cx="1526957" cy="919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projekt graficzny, design&#10;&#10;Opis wygenerowany automatycznie" id="491" name="Google Shape;491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5400000">
            <a:off x="-293844" y="5226876"/>
            <a:ext cx="1932709" cy="193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0" y="3570"/>
            <a:ext cx="12180240" cy="68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"/>
          <p:cNvSpPr txBox="1"/>
          <p:nvPr/>
        </p:nvSpPr>
        <p:spPr>
          <a:xfrm>
            <a:off x="-705931" y="324428"/>
            <a:ext cx="9355962" cy="790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Verdana"/>
              <a:buNone/>
            </a:pPr>
            <a:r>
              <a:rPr b="1" i="0" lang="pl-PL" sz="2800" u="none" cap="none" strike="noStrike">
                <a:solidFill>
                  <a:srgbClr val="FF3399"/>
                </a:solidFill>
                <a:latin typeface="Verdana"/>
                <a:ea typeface="Verdana"/>
                <a:cs typeface="Verdana"/>
                <a:sym typeface="Verdana"/>
              </a:rPr>
              <a:t>Partnerstwa Europejskie – Klaster 4</a:t>
            </a:r>
            <a:endParaRPr/>
          </a:p>
        </p:txBody>
      </p:sp>
      <p:grpSp>
        <p:nvGrpSpPr>
          <p:cNvPr id="499" name="Google Shape;499;p7"/>
          <p:cNvGrpSpPr/>
          <p:nvPr/>
        </p:nvGrpSpPr>
        <p:grpSpPr>
          <a:xfrm>
            <a:off x="6114381" y="1231561"/>
            <a:ext cx="2674263" cy="1138126"/>
            <a:chOff x="599217" y="5679405"/>
            <a:chExt cx="2674263" cy="1138126"/>
          </a:xfrm>
        </p:grpSpPr>
        <p:sp>
          <p:nvSpPr>
            <p:cNvPr id="500" name="Google Shape;500;p7"/>
            <p:cNvSpPr/>
            <p:nvPr/>
          </p:nvSpPr>
          <p:spPr>
            <a:xfrm>
              <a:off x="599217" y="5679405"/>
              <a:ext cx="314076" cy="337542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1400"/>
                <a:buFont typeface="Calibri"/>
                <a:buNone/>
              </a:pPr>
              <a:r>
                <a:rPr b="0" i="0" lang="pl-PL" sz="1400" u="none" cap="none" strike="noStrik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1" i="0" sz="1400" u="none" cap="none" strike="noStrik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7"/>
            <p:cNvSpPr txBox="1"/>
            <p:nvPr/>
          </p:nvSpPr>
          <p:spPr>
            <a:xfrm>
              <a:off x="967208" y="5709676"/>
              <a:ext cx="1976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Partnerstwo instytucjonalne </a:t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599217" y="6079697"/>
              <a:ext cx="314076" cy="33754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A9DB"/>
                </a:buClr>
                <a:buSzPts val="1400"/>
                <a:buFont typeface="Calibri"/>
                <a:buNone/>
              </a:pPr>
              <a:r>
                <a:rPr b="0" i="0" lang="pl-PL" sz="1400" u="none" cap="none" strike="noStrike">
                  <a:solidFill>
                    <a:srgbClr val="8DA9DB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1" i="0" sz="1400" u="none" cap="none" strike="noStrike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7"/>
            <p:cNvSpPr txBox="1"/>
            <p:nvPr/>
          </p:nvSpPr>
          <p:spPr>
            <a:xfrm>
              <a:off x="967208" y="6082407"/>
              <a:ext cx="23062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Partnerstwo współprogramowane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99217" y="6479989"/>
              <a:ext cx="285524" cy="33754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Calibri"/>
                <a:buNone/>
              </a:pPr>
              <a:r>
                <a:rPr b="0" i="0" lang="pl-PL" sz="14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1" i="0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7"/>
            <p:cNvSpPr txBox="1"/>
            <p:nvPr/>
          </p:nvSpPr>
          <p:spPr>
            <a:xfrm>
              <a:off x="967208" y="6523270"/>
              <a:ext cx="22638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Partnerstwo współfinansowane </a:t>
              </a:r>
              <a:endParaRPr/>
            </a:p>
          </p:txBody>
        </p:sp>
      </p:grpSp>
      <p:grpSp>
        <p:nvGrpSpPr>
          <p:cNvPr id="506" name="Google Shape;506;p7"/>
          <p:cNvGrpSpPr/>
          <p:nvPr/>
        </p:nvGrpSpPr>
        <p:grpSpPr>
          <a:xfrm>
            <a:off x="353617" y="1399315"/>
            <a:ext cx="5072934" cy="5332963"/>
            <a:chOff x="324650" y="1324392"/>
            <a:chExt cx="5072934" cy="5332963"/>
          </a:xfrm>
        </p:grpSpPr>
        <p:grpSp>
          <p:nvGrpSpPr>
            <p:cNvPr id="507" name="Google Shape;507;p7"/>
            <p:cNvGrpSpPr/>
            <p:nvPr/>
          </p:nvGrpSpPr>
          <p:grpSpPr>
            <a:xfrm>
              <a:off x="324650" y="1324392"/>
              <a:ext cx="4573537" cy="5332963"/>
              <a:chOff x="3171569" y="1297681"/>
              <a:chExt cx="4573537" cy="5332963"/>
            </a:xfrm>
          </p:grpSpPr>
          <p:grpSp>
            <p:nvGrpSpPr>
              <p:cNvPr id="508" name="Google Shape;508;p7"/>
              <p:cNvGrpSpPr/>
              <p:nvPr/>
            </p:nvGrpSpPr>
            <p:grpSpPr>
              <a:xfrm>
                <a:off x="3171570" y="1297681"/>
                <a:ext cx="4573536" cy="3985011"/>
                <a:chOff x="296805" y="1422541"/>
                <a:chExt cx="4573536" cy="3985011"/>
              </a:xfrm>
            </p:grpSpPr>
            <p:sp>
              <p:nvSpPr>
                <p:cNvPr id="509" name="Google Shape;509;p7"/>
                <p:cNvSpPr/>
                <p:nvPr/>
              </p:nvSpPr>
              <p:spPr>
                <a:xfrm>
                  <a:off x="349078" y="1864691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Smart Network and Services (SNS JU)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7"/>
                <p:cNvSpPr/>
                <p:nvPr/>
              </p:nvSpPr>
              <p:spPr>
                <a:xfrm>
                  <a:off x="349078" y="1422541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Chips JU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7"/>
                <p:cNvSpPr/>
                <p:nvPr/>
              </p:nvSpPr>
              <p:spPr>
                <a:xfrm>
                  <a:off x="349078" y="2317191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AI-Data RObotoics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7"/>
                <p:cNvSpPr/>
                <p:nvPr/>
              </p:nvSpPr>
              <p:spPr>
                <a:xfrm>
                  <a:off x="349078" y="2759341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1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Photonics’21</a:t>
                  </a:r>
                  <a:endParaRPr/>
                </a:p>
              </p:txBody>
            </p:sp>
            <p:sp>
              <p:nvSpPr>
                <p:cNvPr id="513" name="Google Shape;513;p7"/>
                <p:cNvSpPr/>
                <p:nvPr/>
              </p:nvSpPr>
              <p:spPr>
                <a:xfrm>
                  <a:off x="322709" y="4432880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1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Clean Steel- Low Carbon Steelmaking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7"/>
                <p:cNvSpPr/>
                <p:nvPr/>
              </p:nvSpPr>
              <p:spPr>
                <a:xfrm>
                  <a:off x="349077" y="3615432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Processes 4Planet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7"/>
                <p:cNvSpPr/>
                <p:nvPr/>
              </p:nvSpPr>
              <p:spPr>
                <a:xfrm>
                  <a:off x="355941" y="4024150"/>
                  <a:ext cx="4514400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0A5DA"/>
                    </a:gs>
                    <a:gs pos="50000">
                      <a:srgbClr val="539BDB"/>
                    </a:gs>
                    <a:gs pos="100000">
                      <a:srgbClr val="4288C8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Calibri"/>
                    <a:buNone/>
                  </a:pPr>
                  <a:r>
                    <a:rPr b="0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Made in Europe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>
                  <a:off x="296805" y="5067033"/>
                  <a:ext cx="4514399" cy="340519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rgbClr val="7FB75F"/>
                    </a:gs>
                    <a:gs pos="50000">
                      <a:srgbClr val="6EB141"/>
                    </a:gs>
                    <a:gs pos="100000">
                      <a:srgbClr val="5FA134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rotWithShape="0" algn="ctr" dir="5400000" dist="19050">
                    <a:srgbClr val="000000">
                      <a:alpha val="62745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pl-PL" sz="14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Raw Materials for the Green and Digital Transformation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7" name="Google Shape;517;p7"/>
              <p:cNvSpPr/>
              <p:nvPr/>
            </p:nvSpPr>
            <p:spPr>
              <a:xfrm>
                <a:off x="3171569" y="6290125"/>
                <a:ext cx="4514400" cy="340519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08B54"/>
                  </a:gs>
                  <a:gs pos="50000">
                    <a:srgbClr val="F67A26"/>
                  </a:gs>
                  <a:gs pos="100000">
                    <a:srgbClr val="E36A18"/>
                  </a:gs>
                </a:gsLst>
                <a:lin ang="5400000" scaled="0"/>
              </a:gradFill>
              <a:ln>
                <a:noFill/>
              </a:ln>
              <a:effectLst>
                <a:outerShdw blurRad="57150" rotWithShape="0" algn="ctr" dir="5400000" dist="19050">
                  <a:srgbClr val="000000">
                    <a:alpha val="6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b="1" i="0" lang="pl-PL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EIT Manufacturing</a:t>
                </a:r>
                <a:endParaRPr/>
              </a:p>
            </p:txBody>
          </p:sp>
        </p:grpSp>
        <p:pic>
          <p:nvPicPr>
            <p:cNvPr descr="Znacznik wyboru z wypełnieniem pełnym" id="518" name="Google Shape;51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51" y="1324392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nacznik wyboru z wypełnieniem pełnym" id="519" name="Google Shape;51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50" y="1724465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nacznik wyboru z wypełnieniem pełnym" id="520" name="Google Shape;52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50" y="2167653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nacznik wyboru z wypełnieniem pełnym" id="521" name="Google Shape;52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49" y="2577707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nacznik wyboru z wypełnieniem pełnym" id="522" name="Google Shape;52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49" y="3011369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nacznik wyboru z wypełnieniem pełnym" id="523" name="Google Shape;52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52049" y="6311822"/>
              <a:ext cx="345533" cy="3455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7"/>
          <p:cNvSpPr/>
          <p:nvPr/>
        </p:nvSpPr>
        <p:spPr>
          <a:xfrm>
            <a:off x="351018" y="5495350"/>
            <a:ext cx="4514400" cy="3405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Textiles of the Future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p7"/>
          <p:cNvGrpSpPr/>
          <p:nvPr/>
        </p:nvGrpSpPr>
        <p:grpSpPr>
          <a:xfrm>
            <a:off x="5587274" y="2486509"/>
            <a:ext cx="6660889" cy="4248303"/>
            <a:chOff x="5583164" y="1284370"/>
            <a:chExt cx="6733606" cy="4248303"/>
          </a:xfrm>
        </p:grpSpPr>
        <p:sp>
          <p:nvSpPr>
            <p:cNvPr id="526" name="Google Shape;526;p7"/>
            <p:cNvSpPr/>
            <p:nvPr/>
          </p:nvSpPr>
          <p:spPr>
            <a:xfrm>
              <a:off x="5583164" y="1284370"/>
              <a:ext cx="6647261" cy="4248303"/>
            </a:xfrm>
            <a:custGeom>
              <a:rect b="b" l="l" r="r" t="t"/>
              <a:pathLst>
                <a:path extrusionOk="0" h="5059074" w="3657600">
                  <a:moveTo>
                    <a:pt x="0" y="377391"/>
                  </a:moveTo>
                  <a:cubicBezTo>
                    <a:pt x="0" y="277301"/>
                    <a:pt x="39761" y="181310"/>
                    <a:pt x="110536" y="110535"/>
                  </a:cubicBezTo>
                  <a:cubicBezTo>
                    <a:pt x="181311" y="39761"/>
                    <a:pt x="277302" y="0"/>
                    <a:pt x="377392" y="0"/>
                  </a:cubicBezTo>
                  <a:lnTo>
                    <a:pt x="3280209" y="0"/>
                  </a:lnTo>
                  <a:cubicBezTo>
                    <a:pt x="3380299" y="0"/>
                    <a:pt x="3476290" y="39761"/>
                    <a:pt x="3547065" y="110536"/>
                  </a:cubicBezTo>
                  <a:cubicBezTo>
                    <a:pt x="3617839" y="181311"/>
                    <a:pt x="3657600" y="277302"/>
                    <a:pt x="3657600" y="377392"/>
                  </a:cubicBezTo>
                  <a:lnTo>
                    <a:pt x="3657600" y="4681683"/>
                  </a:lnTo>
                  <a:cubicBezTo>
                    <a:pt x="3657600" y="4781773"/>
                    <a:pt x="3617839" y="4877764"/>
                    <a:pt x="3547065" y="4948539"/>
                  </a:cubicBezTo>
                  <a:cubicBezTo>
                    <a:pt x="3476290" y="5019314"/>
                    <a:pt x="3380299" y="5059074"/>
                    <a:pt x="3280209" y="5059074"/>
                  </a:cubicBezTo>
                  <a:lnTo>
                    <a:pt x="377391" y="5059074"/>
                  </a:lnTo>
                  <a:cubicBezTo>
                    <a:pt x="277301" y="5059074"/>
                    <a:pt x="181310" y="5019313"/>
                    <a:pt x="110535" y="4948539"/>
                  </a:cubicBezTo>
                  <a:cubicBezTo>
                    <a:pt x="39760" y="4877764"/>
                    <a:pt x="0" y="4781773"/>
                    <a:pt x="0" y="4681683"/>
                  </a:cubicBezTo>
                  <a:lnTo>
                    <a:pt x="0" y="377391"/>
                  </a:lnTo>
                  <a:close/>
                </a:path>
              </a:pathLst>
            </a:custGeom>
            <a:solidFill>
              <a:srgbClr val="A5A5A5"/>
            </a:solidFill>
            <a:ln cap="flat" cmpd="sng" w="12700">
              <a:solidFill>
                <a:srgbClr val="FF33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9248117" y="3559585"/>
              <a:ext cx="2566959" cy="1631875"/>
            </a:xfrm>
            <a:custGeom>
              <a:rect b="b" l="l" r="r" t="t"/>
              <a:pathLst>
                <a:path extrusionOk="0" h="5059074" w="3657600">
                  <a:moveTo>
                    <a:pt x="0" y="377391"/>
                  </a:moveTo>
                  <a:cubicBezTo>
                    <a:pt x="0" y="277301"/>
                    <a:pt x="39761" y="181310"/>
                    <a:pt x="110536" y="110535"/>
                  </a:cubicBezTo>
                  <a:cubicBezTo>
                    <a:pt x="181311" y="39761"/>
                    <a:pt x="277302" y="0"/>
                    <a:pt x="377392" y="0"/>
                  </a:cubicBezTo>
                  <a:lnTo>
                    <a:pt x="3280209" y="0"/>
                  </a:lnTo>
                  <a:cubicBezTo>
                    <a:pt x="3380299" y="0"/>
                    <a:pt x="3476290" y="39761"/>
                    <a:pt x="3547065" y="110536"/>
                  </a:cubicBezTo>
                  <a:cubicBezTo>
                    <a:pt x="3617839" y="181311"/>
                    <a:pt x="3657600" y="277302"/>
                    <a:pt x="3657600" y="377392"/>
                  </a:cubicBezTo>
                  <a:lnTo>
                    <a:pt x="3657600" y="4681683"/>
                  </a:lnTo>
                  <a:cubicBezTo>
                    <a:pt x="3657600" y="4781773"/>
                    <a:pt x="3617839" y="4877764"/>
                    <a:pt x="3547065" y="4948539"/>
                  </a:cubicBezTo>
                  <a:cubicBezTo>
                    <a:pt x="3476290" y="5019314"/>
                    <a:pt x="3380299" y="5059074"/>
                    <a:pt x="3280209" y="5059074"/>
                  </a:cubicBezTo>
                  <a:lnTo>
                    <a:pt x="377391" y="5059074"/>
                  </a:lnTo>
                  <a:cubicBezTo>
                    <a:pt x="277301" y="5059074"/>
                    <a:pt x="181310" y="5019313"/>
                    <a:pt x="110535" y="4948539"/>
                  </a:cubicBezTo>
                  <a:cubicBezTo>
                    <a:pt x="39760" y="4877764"/>
                    <a:pt x="0" y="4781773"/>
                    <a:pt x="0" y="4681683"/>
                  </a:cubicBezTo>
                  <a:lnTo>
                    <a:pt x="0" y="377391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Verdana"/>
                <a:buNone/>
              </a:pPr>
              <a:r>
                <a:rPr b="1" i="0" lang="pl-PL" sz="1600" u="none" cap="none" strike="noStrike">
                  <a:solidFill>
                    <a:srgbClr val="3A3838"/>
                  </a:solidFill>
                  <a:latin typeface="Verdana"/>
                  <a:ea typeface="Verdana"/>
                  <a:cs typeface="Verdana"/>
                  <a:sym typeface="Verdana"/>
                </a:rPr>
                <a:t>Instytucjonalne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400"/>
                <a:buFont typeface="Open Sans"/>
                <a:buNone/>
              </a:pP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obejmują zwykle bardzo </a:t>
              </a:r>
              <a:r>
                <a:rPr b="1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specyficzne łańcuchy wartości</a:t>
              </a: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, wymagających znacznej integracji prywatnych i publicznych wysiłków R&amp;D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095999" y="3587822"/>
              <a:ext cx="2566958" cy="1631875"/>
            </a:xfrm>
            <a:custGeom>
              <a:rect b="b" l="l" r="r" t="t"/>
              <a:pathLst>
                <a:path extrusionOk="0" h="5059074" w="3657600">
                  <a:moveTo>
                    <a:pt x="0" y="377391"/>
                  </a:moveTo>
                  <a:cubicBezTo>
                    <a:pt x="0" y="277301"/>
                    <a:pt x="39761" y="181310"/>
                    <a:pt x="110536" y="110535"/>
                  </a:cubicBezTo>
                  <a:cubicBezTo>
                    <a:pt x="181311" y="39761"/>
                    <a:pt x="277302" y="0"/>
                    <a:pt x="377392" y="0"/>
                  </a:cubicBezTo>
                  <a:lnTo>
                    <a:pt x="3280209" y="0"/>
                  </a:lnTo>
                  <a:cubicBezTo>
                    <a:pt x="3380299" y="0"/>
                    <a:pt x="3476290" y="39761"/>
                    <a:pt x="3547065" y="110536"/>
                  </a:cubicBezTo>
                  <a:cubicBezTo>
                    <a:pt x="3617839" y="181311"/>
                    <a:pt x="3657600" y="277302"/>
                    <a:pt x="3657600" y="377392"/>
                  </a:cubicBezTo>
                  <a:lnTo>
                    <a:pt x="3657600" y="4681683"/>
                  </a:lnTo>
                  <a:cubicBezTo>
                    <a:pt x="3657600" y="4781773"/>
                    <a:pt x="3617839" y="4877764"/>
                    <a:pt x="3547065" y="4948539"/>
                  </a:cubicBezTo>
                  <a:cubicBezTo>
                    <a:pt x="3476290" y="5019314"/>
                    <a:pt x="3380299" y="5059074"/>
                    <a:pt x="3280209" y="5059074"/>
                  </a:cubicBezTo>
                  <a:lnTo>
                    <a:pt x="377391" y="5059074"/>
                  </a:lnTo>
                  <a:cubicBezTo>
                    <a:pt x="277301" y="5059074"/>
                    <a:pt x="181310" y="5019313"/>
                    <a:pt x="110535" y="4948539"/>
                  </a:cubicBezTo>
                  <a:cubicBezTo>
                    <a:pt x="39760" y="4877764"/>
                    <a:pt x="0" y="4781773"/>
                    <a:pt x="0" y="4681683"/>
                  </a:cubicBezTo>
                  <a:lnTo>
                    <a:pt x="0" y="377391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600"/>
                <a:buFont typeface="Verdana"/>
                <a:buNone/>
              </a:pPr>
              <a:r>
                <a:rPr b="1" i="0" lang="pl-PL" sz="1600" u="none" cap="none" strike="noStrike">
                  <a:solidFill>
                    <a:srgbClr val="3A3838"/>
                  </a:solidFill>
                  <a:latin typeface="Verdana"/>
                  <a:ea typeface="Verdana"/>
                  <a:cs typeface="Verdana"/>
                  <a:sym typeface="Verdana"/>
                </a:rPr>
                <a:t>Współfinansowane: </a:t>
              </a: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realizacja współpracy z udziałem </a:t>
              </a:r>
              <a:r>
                <a:rPr b="1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władz publicznych</a:t>
              </a: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1400"/>
                <a:buFont typeface="Open Sans"/>
                <a:buNone/>
              </a:pP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Wymagany </a:t>
              </a:r>
              <a:r>
                <a:rPr b="1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wkład finansowy </a:t>
              </a:r>
              <a:r>
                <a:rPr b="0" i="0" lang="pl-PL" sz="1400" u="none" cap="none" strike="noStrike">
                  <a:solidFill>
                    <a:srgbClr val="292929"/>
                  </a:solidFill>
                  <a:latin typeface="Open Sans"/>
                  <a:ea typeface="Open Sans"/>
                  <a:cs typeface="Open Sans"/>
                  <a:sym typeface="Open Sans"/>
                </a:rPr>
                <a:t>państw członkowskich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7"/>
            <p:cNvSpPr txBox="1"/>
            <p:nvPr/>
          </p:nvSpPr>
          <p:spPr>
            <a:xfrm>
              <a:off x="5879853" y="1479725"/>
              <a:ext cx="6436917" cy="1723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Verdana"/>
                <a:buNone/>
              </a:pPr>
              <a:r>
                <a:rPr b="0" i="0" lang="pl-PL" sz="16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Nowa generacja Partnerstw o większych ambicjach i ukierunkowanych na osiąganie celów oraz wspierających  realizację uzgodnionych celów polityki UE.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-184150" lvl="7" marL="2244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Strategiczne ukierunkowanie</a:t>
              </a:r>
              <a:endParaRPr/>
            </a:p>
            <a:p>
              <a:pPr indent="-184150" lvl="7" marL="2244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Podejście systemowe</a:t>
              </a:r>
              <a:endParaRPr/>
            </a:p>
            <a:p>
              <a:pPr indent="-184150" lvl="7" marL="2244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Prosta struktura i prosty zestaw narzędzi</a:t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5764103" y="2584360"/>
              <a:ext cx="2134375" cy="488272"/>
            </a:xfrm>
            <a:prstGeom prst="homePlate">
              <a:avLst>
                <a:gd fmla="val 50000" name="adj"/>
              </a:avLst>
            </a:prstGeom>
            <a:solidFill>
              <a:srgbClr val="FF3399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b="0" i="0" lang="pl-PL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Najważniejsze cechy:</a:t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5686892" y="1380620"/>
              <a:ext cx="6436916" cy="189035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339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Znacznik wyboru z wypełnieniem pełnym" id="532" name="Google Shape;53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3726" y="3495360"/>
            <a:ext cx="345533" cy="34553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"/>
          <p:cNvSpPr/>
          <p:nvPr/>
        </p:nvSpPr>
        <p:spPr>
          <a:xfrm>
            <a:off x="195635" y="134809"/>
            <a:ext cx="7602165" cy="934989"/>
          </a:xfrm>
          <a:prstGeom prst="roundRect">
            <a:avLst>
              <a:gd fmla="val 16667" name="adj"/>
            </a:avLst>
          </a:prstGeom>
          <a:noFill/>
          <a:ln cap="flat" cmpd="sng" w="54550">
            <a:solidFill>
              <a:srgbClr val="FF33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Znacznik wyboru z wypełnieniem pełnym" id="534" name="Google Shape;5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4636" y="3999641"/>
            <a:ext cx="345533" cy="345533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"/>
          <p:cNvSpPr/>
          <p:nvPr/>
        </p:nvSpPr>
        <p:spPr>
          <a:xfrm>
            <a:off x="353045" y="5937681"/>
            <a:ext cx="4514400" cy="3405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 Worlds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385170" y="3138372"/>
            <a:ext cx="4514400" cy="3405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Globally Competetive Space  Systems</a:t>
            </a:r>
            <a:endParaRPr/>
          </a:p>
        </p:txBody>
      </p:sp>
      <p:pic>
        <p:nvPicPr>
          <p:cNvPr descr="Znacznik wyboru z wypełnieniem pełnym" id="537" name="Google Shape;5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386" y="4407887"/>
            <a:ext cx="345533" cy="34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6197" y="335082"/>
            <a:ext cx="3316723" cy="199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45" name="Google Shape;545;p8"/>
          <p:cNvSpPr txBox="1"/>
          <p:nvPr/>
        </p:nvSpPr>
        <p:spPr>
          <a:xfrm>
            <a:off x="1288107" y="105820"/>
            <a:ext cx="6939629" cy="893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DE358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6" name="Google Shape;546;p8"/>
          <p:cNvSpPr txBox="1"/>
          <p:nvPr/>
        </p:nvSpPr>
        <p:spPr>
          <a:xfrm>
            <a:off x="4402962" y="998869"/>
            <a:ext cx="7295158" cy="695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automatyzacja, robotyzacja, </a:t>
            </a: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technologie produkcji, 	prototypowanie, 	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digitalizacja, druk 3D,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sztuczna inteligencja,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	fotonika,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przetwarzanie w chmurze,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analityka danych, IoT,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	inteligentne sieci i usługi, 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łączność w technologii 5G,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	cyberbezpieczeństwo,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rozszerzona rzeczywistość AR, wirtualna rzeczywistość VR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ko z wypełnieniem pełnym" id="547" name="Google Shape;5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451" y="2655760"/>
            <a:ext cx="768470" cy="768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ztuczna inteligencja z wypełnieniem pełnym" id="548" name="Google Shape;5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743" y="1881700"/>
            <a:ext cx="608178" cy="60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mura synchronizacji z wypełnieniem pełnym" id="549" name="Google Shape;5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8727" y="3403865"/>
            <a:ext cx="768470" cy="768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łączenia z wypełnieniem pełnym" id="550" name="Google Shape;55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5460" y="4264431"/>
            <a:ext cx="768470" cy="768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ulary 3D z wypełnieniem pełnym" id="551" name="Google Shape;55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9743" y="5903204"/>
            <a:ext cx="768470" cy="768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rcza — znacznik wyboru z wypełnieniem pełnym" id="552" name="Google Shape;55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06857" y="5112780"/>
            <a:ext cx="687073" cy="687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jedyncze koło zębate z wypełnieniem pełnym" id="553" name="Google Shape;55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78530" y="852172"/>
            <a:ext cx="893049" cy="893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Grafika, zrzut ekranu, projekt graficzny, design&#10;&#10;Opis wygenerowany automatycznie" id="554" name="Google Shape;55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-16380" y="103674"/>
            <a:ext cx="3970586" cy="3970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rzut ekranu, ciemność, czarne&#10;&#10;Opis wygenerowany automatycznie" id="555" name="Google Shape;55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8975" y="4172335"/>
            <a:ext cx="2599875" cy="118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"/>
          <p:cNvSpPr txBox="1"/>
          <p:nvPr/>
        </p:nvSpPr>
        <p:spPr>
          <a:xfrm>
            <a:off x="2966182" y="266144"/>
            <a:ext cx="66721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Wsparcie w obszarze: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9"/>
          <p:cNvGrpSpPr/>
          <p:nvPr/>
        </p:nvGrpSpPr>
        <p:grpSpPr>
          <a:xfrm>
            <a:off x="2794404" y="719666"/>
            <a:ext cx="5856596" cy="5384800"/>
            <a:chOff x="1843728" y="0"/>
            <a:chExt cx="5856596" cy="5384800"/>
          </a:xfrm>
        </p:grpSpPr>
        <p:sp>
          <p:nvSpPr>
            <p:cNvPr id="563" name="Google Shape;563;p9"/>
            <p:cNvSpPr/>
            <p:nvPr/>
          </p:nvSpPr>
          <p:spPr>
            <a:xfrm>
              <a:off x="6950464" y="2146025"/>
              <a:ext cx="749860" cy="771327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808365" y="3895978"/>
              <a:ext cx="846666" cy="54186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9987" rotWithShape="0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031999" y="4368800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 txBox="1"/>
            <p:nvPr/>
          </p:nvSpPr>
          <p:spPr>
            <a:xfrm>
              <a:off x="2031999" y="4368800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843728" y="0"/>
              <a:ext cx="4741333" cy="3793066"/>
            </a:xfrm>
            <a:custGeom>
              <a:rect b="b" l="l" r="r" t="t"/>
              <a:pathLst>
                <a:path extrusionOk="0" h="120000" w="12000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8" name="Google Shape;5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5723" y="1465138"/>
            <a:ext cx="593541" cy="53995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69" name="Google Shape;5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4260" y="1032491"/>
            <a:ext cx="591655" cy="53995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0" name="Google Shape;57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3354" y="1374597"/>
            <a:ext cx="575229" cy="52496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1" name="Google Shape;5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5384" y="973069"/>
            <a:ext cx="606102" cy="55314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2" name="Google Shape;57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7276" y="1667611"/>
            <a:ext cx="589943" cy="53839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3" name="Google Shape;57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9119" y="1679108"/>
            <a:ext cx="598168" cy="54590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4" name="Google Shape;5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9056" y="1703304"/>
            <a:ext cx="575228" cy="52496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5" name="Google Shape;57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8599" y="2497406"/>
            <a:ext cx="876649" cy="80308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6" name="Google Shape;57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0908" y="2536894"/>
            <a:ext cx="824975" cy="75574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577" name="Google Shape;57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8764" y="2498543"/>
            <a:ext cx="876650" cy="79750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578" name="Google Shape;578;p9"/>
          <p:cNvSpPr/>
          <p:nvPr/>
        </p:nvSpPr>
        <p:spPr>
          <a:xfrm>
            <a:off x="4665248" y="3470659"/>
            <a:ext cx="1034255" cy="964656"/>
          </a:xfrm>
          <a:prstGeom prst="ellipse">
            <a:avLst/>
          </a:prstGeom>
          <a:solidFill>
            <a:srgbClr val="A5A5A5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9"/>
          <p:cNvSpPr/>
          <p:nvPr/>
        </p:nvSpPr>
        <p:spPr>
          <a:xfrm>
            <a:off x="3171347" y="5216746"/>
            <a:ext cx="4197786" cy="1539913"/>
          </a:xfrm>
          <a:prstGeom prst="ellipse">
            <a:avLst/>
          </a:prstGeom>
          <a:solidFill>
            <a:srgbClr val="1F386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l-PL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Projekt B+R</a:t>
            </a:r>
            <a:endParaRPr/>
          </a:p>
        </p:txBody>
      </p:sp>
      <p:sp>
        <p:nvSpPr>
          <p:cNvPr id="580" name="Google Shape;580;p9"/>
          <p:cNvSpPr txBox="1"/>
          <p:nvPr/>
        </p:nvSpPr>
        <p:spPr>
          <a:xfrm>
            <a:off x="79389" y="1053867"/>
            <a:ext cx="214753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Innowacyjność w skali regionu: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Projekty regionalne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9"/>
          <p:cNvSpPr txBox="1"/>
          <p:nvPr/>
        </p:nvSpPr>
        <p:spPr>
          <a:xfrm>
            <a:off x="79390" y="2435950"/>
            <a:ext cx="18921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Innowacyjność w skali kraju: </a:t>
            </a: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FENG 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9"/>
          <p:cNvSpPr txBox="1"/>
          <p:nvPr/>
        </p:nvSpPr>
        <p:spPr>
          <a:xfrm>
            <a:off x="37412" y="3561615"/>
            <a:ext cx="39975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Innowacyjność w skali ponadkrajowej: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Projekty badawcze NCN/NCBR/FENG (konsorcyjne/międzynarodowe)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3" name="Google Shape;583;p9"/>
          <p:cNvGraphicFramePr/>
          <p:nvPr/>
        </p:nvGraphicFramePr>
        <p:xfrm>
          <a:off x="7751972" y="6080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{381F488D-4DB7-46FF-B07F-217A56D069F8}</a:tableStyleId>
              </a:tblPr>
              <a:tblGrid>
                <a:gridCol w="4234400"/>
              </a:tblGrid>
              <a:tr h="15109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pl-PL" sz="1600" u="none" cap="none" strike="noStrike"/>
                        <a:t>Informowanie o HE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pl-PL" sz="1600" u="none" cap="none" strike="noStrike"/>
                        <a:t>Promowanie HE i Partnerstw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pl-PL" sz="1600" u="none" cap="none" strike="noStrike"/>
                        <a:t>Pokazywanie korzyści wynikających z udziału w projektach HE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pl-PL" sz="1600" u="none" cap="none" strike="noStrike"/>
                        <a:t>Konsultacje dot. możliwości pozyskania dofinansowania z HE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10272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Matchmaking i networking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Konsultacje branżowe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Sieciowanie i działania brokerskie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850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Poszukiwanie partnerów na arenie międzynarodowej 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Promowanie pomysłów na projekty (np. pitching, baza kontaktów/klientów)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24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Wskazanie możliwych konkursów adekwatnych do potrzeb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Analiza tematyki konkursowej pod kątem potencjału podmiotów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Budowanie partnerstw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pl-PL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Wsparcie merytoryczne w dopracowaniu zakresu projektu (konsultacje merytoryczne)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584" name="Google Shape;584;p9"/>
          <p:cNvCxnSpPr/>
          <p:nvPr/>
        </p:nvCxnSpPr>
        <p:spPr>
          <a:xfrm>
            <a:off x="338247" y="2318524"/>
            <a:ext cx="11648541" cy="2717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5" name="Google Shape;58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4670" y="3404614"/>
            <a:ext cx="11662659" cy="4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4998" y="4588212"/>
            <a:ext cx="11668755" cy="54869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"/>
          <p:cNvSpPr txBox="1"/>
          <p:nvPr/>
        </p:nvSpPr>
        <p:spPr>
          <a:xfrm>
            <a:off x="-49374" y="5047905"/>
            <a:ext cx="24715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pl-P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Horyzont Europa</a:t>
            </a:r>
            <a:endParaRPr/>
          </a:p>
        </p:txBody>
      </p:sp>
      <p:sp>
        <p:nvSpPr>
          <p:cNvPr id="588" name="Google Shape;588;p9"/>
          <p:cNvSpPr txBox="1"/>
          <p:nvPr/>
        </p:nvSpPr>
        <p:spPr>
          <a:xfrm>
            <a:off x="-4675" y="238764"/>
            <a:ext cx="7011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Verdana"/>
              <a:buNone/>
            </a:pPr>
            <a:r>
              <a:rPr b="1" i="0" lang="pl-PL" sz="1800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Poziomy "gotowości/dojrzałości projektowej"</a:t>
            </a:r>
            <a:endParaRPr b="1" i="0" sz="1800" u="none" cap="none" strike="noStrik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Google Shape;589;p9"/>
          <p:cNvSpPr txBox="1"/>
          <p:nvPr/>
        </p:nvSpPr>
        <p:spPr>
          <a:xfrm>
            <a:off x="7647212" y="152606"/>
            <a:ext cx="4443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r>
              <a:rPr b="1" i="0" lang="pl-P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Ścieżka wsparcia realizowana przez BPK:</a:t>
            </a:r>
            <a:endParaRPr b="1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4767" y="1041077"/>
            <a:ext cx="575227" cy="52496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Obraz zawierający Grafika, zrzut ekranu, projekt graficzny, design&#10;&#10;Opis wygenerowany automatycznie" id="591" name="Google Shape;59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-293844" y="5226876"/>
            <a:ext cx="1932709" cy="193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łębokość">
  <a:themeElements>
    <a:clrScheme name="Głębokość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2024-06-12T21:41:12Z</dcterms:created>
  <dc:creator>Monika Ślęzak | Łukasiewicz – PORT</dc:creator>
</cp:coreProperties>
</file>